
<file path=[Content_Types].xml><?xml version="1.0" encoding="utf-8"?>
<Types xmlns="http://schemas.openxmlformats.org/package/2006/content-types">
  <Override PartName="/ppt/slides/slide47.xml" ContentType="application/vnd.openxmlformats-officedocument.presentationml.slide+xml"/>
  <Override PartName="/ppt/notesSlides/notesSlide2.xml" ContentType="application/vnd.openxmlformats-officedocument.presentationml.notesSlide+xml"/>
  <Override PartName="/ppt/tags/tag8.xml" ContentType="application/vnd.openxmlformats-officedocument.presentationml.tags+xml"/>
  <Override PartName="/ppt/slides/slide36.xml" ContentType="application/vnd.openxmlformats-officedocument.presentationml.slide+xml"/>
  <Default Extension="xlsm" ContentType="application/vnd.ms-excel.sheet.macroEnabled.12"/>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hart17.xml" ContentType="application/vnd.openxmlformats-officedocument.drawingml.chart+xml"/>
  <Override PartName="/ppt/notesSlides/notesSlide27.xml" ContentType="application/vnd.openxmlformats-officedocument.presentationml.notesSlide+xml"/>
  <Override PartName="/ppt/charts/chart35.xml" ContentType="application/vnd.openxmlformats-officedocument.drawingml.chart+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charts/chart13.xml" ContentType="application/vnd.openxmlformats-officedocument.drawingml.chart+xml"/>
  <Override PartName="/ppt/charts/chart24.xml" ContentType="application/vnd.openxmlformats-officedocument.drawingml.chart+xml"/>
  <Override PartName="/ppt/notesSlides/notesSlide34.xml" ContentType="application/vnd.openxmlformats-officedocument.presentationml.notesSlide+xml"/>
  <Override PartName="/ppt/charts/chart42.xml" ContentType="application/vnd.openxmlformats-officedocument.drawingml.char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tags/tag16.xml" ContentType="application/vnd.openxmlformats-officedocument.presentationml.tags+xml"/>
  <Override PartName="/ppt/charts/chart31.xml" ContentType="application/vnd.openxmlformats-officedocument.drawingml.chart+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charts/chart7.xml" ContentType="application/vnd.openxmlformats-officedocument.drawingml.chart+xml"/>
  <Override PartName="/ppt/notesSlides/notesSlide12.xml" ContentType="application/vnd.openxmlformats-officedocument.presentationml.notesSlide+xml"/>
  <Override PartName="/ppt/charts/chart20.xml" ContentType="application/vnd.openxmlformats-officedocument.drawingml.chart+xml"/>
  <Override PartName="/ppt/notesSlides/notesSlide30.xml" ContentType="application/vnd.openxmlformats-officedocument.presentationml.notesSlide+xml"/>
  <Default Extension="xlsx" ContentType="application/vnd.openxmlformats-officedocument.spreadsheetml.sheet"/>
  <Override PartName="/ppt/charts/chart3.xml" ContentType="application/vnd.openxmlformats-officedocument.drawingml.chart+xml"/>
  <Override PartName="/ppt/notesSlides/notesSlide7.xml" ContentType="application/vnd.openxmlformats-officedocument.presentationml.notesSlide+xml"/>
  <Override PartName="/ppt/tags/tag12.xml" ContentType="application/vnd.openxmlformats-officedocument.presentationml.tags+xml"/>
  <Override PartName="/ppt/tags/tag23.xml" ContentType="application/vnd.openxmlformats-officedocument.presentationml.tags+xml"/>
  <Override PartName="/ppt/slides/slide9.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ppt/charts/chart29.xml" ContentType="application/vnd.openxmlformats-officedocument.drawingml.chart+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ags/tag5.xml" ContentType="application/vnd.openxmlformats-officedocument.presentationml.tags+xml"/>
  <Override PartName="/ppt/charts/chart18.xml" ContentType="application/vnd.openxmlformats-officedocument.drawingml.chart+xml"/>
  <Override PartName="/ppt/notesSlides/notesSlide39.xml" ContentType="application/vnd.openxmlformats-officedocument.presentationml.notesSlide+xml"/>
  <Override PartName="/ppt/charts/chart36.xml" ContentType="application/vnd.openxmlformats-officedocument.drawingml.chart+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charts/chart25.xml" ContentType="application/vnd.openxmlformats-officedocument.drawingml.chart+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tags/tag1.xml" ContentType="application/vnd.openxmlformats-officedocument.presentationml.tags+xml"/>
  <Override PartName="/ppt/charts/chart14.xml" ContentType="application/vnd.openxmlformats-officedocument.drawingml.chart+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charts/chart32.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charts/chart8.xml" ContentType="application/vnd.openxmlformats-officedocument.drawingml.chart+xml"/>
  <Override PartName="/ppt/notesSlides/notesSlide13.xml" ContentType="application/vnd.openxmlformats-officedocument.presentationml.notesSlide+xml"/>
  <Override PartName="/ppt/charts/chart21.xml" ContentType="application/vnd.openxmlformats-officedocument.drawingml.chart+xml"/>
  <Override PartName="/ppt/tags/tag17.xml" ContentType="application/vnd.openxmlformats-officedocument.presentationml.tags+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charts/chart10.xml" ContentType="application/vnd.openxmlformats-officedocument.drawingml.chart+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charts/chart4.xml" ContentType="application/vnd.openxmlformats-officedocument.drawingml.chart+xml"/>
  <Override PartName="/ppt/tags/tag13.xml" ContentType="application/vnd.openxmlformats-officedocument.presentationml.tags+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tags/tag20.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charts/chart19.xml" ContentType="application/vnd.openxmlformats-officedocument.drawingml.chart+xml"/>
  <Override PartName="/ppt/notesSlides/notesSlide29.xml" ContentType="application/vnd.openxmlformats-officedocument.presentationml.notesSlide+xml"/>
  <Override PartName="/ppt/charts/chart37.xml" ContentType="application/vnd.openxmlformats-officedocument.drawingml.chart+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tags/tag2.xml" ContentType="application/vnd.openxmlformats-officedocument.presentationml.tags+xml"/>
  <Override PartName="/ppt/notesSlides/notesSlide18.xml" ContentType="application/vnd.openxmlformats-officedocument.presentationml.notesSlide+xml"/>
  <Override PartName="/ppt/charts/chart26.xml" ContentType="application/vnd.openxmlformats-officedocument.drawingml.chart+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charts/chart15.xml" ContentType="application/vnd.openxmlformats-officedocument.drawingml.chart+xml"/>
  <Override PartName="/ppt/notesSlides/notesSlide25.xml" ContentType="application/vnd.openxmlformats-officedocument.presentationml.notesSlide+xml"/>
  <Override PartName="/ppt/charts/chart33.xml" ContentType="application/vnd.openxmlformats-officedocument.drawingml.chart+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charts/chart9.xml" ContentType="application/vnd.openxmlformats-officedocument.drawingml.chart+xml"/>
  <Override PartName="/ppt/notesSlides/notesSlide14.xml" ContentType="application/vnd.openxmlformats-officedocument.presentationml.notesSlide+xml"/>
  <Override PartName="/ppt/charts/chart11.xml" ContentType="application/vnd.openxmlformats-officedocument.drawingml.chart+xml"/>
  <Override PartName="/ppt/charts/chart22.xml" ContentType="application/vnd.openxmlformats-officedocument.drawingml.chart+xml"/>
  <Override PartName="/ppt/tags/tag18.xml" ContentType="application/vnd.openxmlformats-officedocument.presentationml.tags+xml"/>
  <Override PartName="/ppt/notesSlides/notesSlide32.xml" ContentType="application/vnd.openxmlformats-officedocument.presentationml.notesSlide+xml"/>
  <Override PartName="/ppt/charts/chart40.xml" ContentType="application/vnd.openxmlformats-officedocument.drawingml.chart+xml"/>
  <Override PartName="/ppt/notesSlides/notesSlide9.xml" ContentType="application/vnd.openxmlformats-officedocument.presentationml.notesSlide+xml"/>
  <Override PartName="/ppt/notesSlides/notesSlide21.xml" ContentType="application/vnd.openxmlformats-officedocument.presentationml.notesSlide+xml"/>
  <Override PartName="/ppt/tags/tag14.xml" ContentType="application/vnd.openxmlformats-officedocument.presentationml.tags+xml"/>
  <Override PartName="/ppt/notesSlides/notesSlide50.xml" ContentType="application/vnd.openxmlformats-officedocument.presentationml.notesSlide+xml"/>
  <Override PartName="/ppt/charts/chart5.xml" ContentType="application/vnd.openxmlformats-officedocument.drawingml.chart+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tags/tag10.xml" ContentType="application/vnd.openxmlformats-officedocument.presentationml.tags+xml"/>
  <Override PartName="/ppt/tags/tag21.xml" ContentType="application/vnd.openxmlformats-officedocument.presentationml.tags+xml"/>
  <Override PartName="/ppt/slides/slide28.xml" ContentType="application/vnd.openxmlformats-officedocument.presentationml.slide+xml"/>
  <Override PartName="/ppt/slides/slide39.xml" ContentType="application/vnd.openxmlformats-officedocument.presentationml.slide+xml"/>
  <Override PartName="/ppt/notesSlides/notesSlide1.xml" ContentType="application/vnd.openxmlformats-officedocument.presentationml.notesSlide+xml"/>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Layouts/slideLayout5.xml" ContentType="application/vnd.openxmlformats-officedocument.presentationml.slideLayout+xml"/>
  <Override PartName="/ppt/drawings/drawing1.xml" ContentType="application/vnd.openxmlformats-officedocument.drawingml.chartshapes+xml"/>
  <Override PartName="/ppt/notesSlides/notesSlide19.xml" ContentType="application/vnd.openxmlformats-officedocument.presentationml.notesSlide+xml"/>
  <Override PartName="/ppt/charts/chart27.xml" ContentType="application/vnd.openxmlformats-officedocument.drawingml.chart+xml"/>
  <Override PartName="/ppt/charts/chart38.xml" ContentType="application/vnd.openxmlformats-officedocument.drawingml.chart+xml"/>
  <Override PartName="/ppt/notesSlides/notesSlide48.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Default Extension="jpeg" ContentType="image/jpeg"/>
  <Override PartName="/ppt/tags/tag3.xml" ContentType="application/vnd.openxmlformats-officedocument.presentationml.tags+xml"/>
  <Override PartName="/ppt/charts/chart16.xml" ContentType="application/vnd.openxmlformats-officedocument.drawingml.chart+xml"/>
  <Override PartName="/ppt/notesSlides/notesSlide37.xml" ContentType="application/vnd.openxmlformats-officedocument.presentationml.notesSlide+xml"/>
  <Override PartName="/ppt/charts/chart34.xml" ContentType="application/vnd.openxmlformats-officedocument.drawingml.chart+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charts/chart23.xml" ContentType="application/vnd.openxmlformats-officedocument.drawingml.chart+xml"/>
  <Override PartName="/ppt/tags/tag19.xml" ContentType="application/vnd.openxmlformats-officedocument.presentationml.tags+xml"/>
  <Override PartName="/ppt/notesSlides/notesSlide44.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charts/chart12.xml" ContentType="application/vnd.openxmlformats-officedocument.drawingml.chart+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charts/chart30.xml" ContentType="application/vnd.openxmlformats-officedocument.drawingml.chart+xml"/>
  <Override PartName="/ppt/charts/chart41.xml" ContentType="application/vnd.openxmlformats-officedocument.drawingml.chart+xml"/>
  <Override PartName="/ppt/notesSlides/notesSlide51.xml" ContentType="application/vnd.openxmlformats-officedocument.presentationml.notesSlide+xml"/>
  <Override PartName="/ppt/charts/chart6.xml" ContentType="application/vnd.openxmlformats-officedocument.drawingml.chart+xml"/>
  <Override PartName="/ppt/notesSlides/notesSlide11.xml" ContentType="application/vnd.openxmlformats-officedocument.presentationml.notesSlide+xml"/>
  <Override PartName="/ppt/tags/tag15.xml" ContentType="application/vnd.openxmlformats-officedocument.presentationml.tags+xml"/>
  <Override PartName="/ppt/notesSlides/notesSlide40.xml" ContentType="application/vnd.openxmlformats-officedocument.presentationml.notesSlide+xml"/>
  <Override PartName="/ppt/notesSlides/notesSlide6.xml" ContentType="application/vnd.openxmlformats-officedocument.presentationml.notesSlide+xml"/>
  <Override PartName="/ppt/tags/tag22.xml" ContentType="application/vnd.openxmlformats-officedocument.presentationml.tags+xml"/>
  <Override PartName="/ppt/slides/slide8.xml" ContentType="application/vnd.openxmlformats-officedocument.presentationml.slide+xml"/>
  <Override PartName="/ppt/charts/chart2.xml" ContentType="application/vnd.openxmlformats-officedocument.drawingml.chart+xml"/>
  <Override PartName="/ppt/tags/tag11.xml" ContentType="application/vnd.openxmlformats-officedocument.presentationml.tags+xml"/>
  <Override PartName="/ppt/slides/slide29.xml" ContentType="application/vnd.openxmlformats-officedocument.presentationml.slide+xml"/>
  <Override PartName="/ppt/charts/chart39.xml" ContentType="application/vnd.openxmlformats-officedocument.drawingml.chart+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charts/chart28.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54"/>
  </p:notesMasterIdLst>
  <p:handoutMasterIdLst>
    <p:handoutMasterId r:id="rId55"/>
  </p:handoutMasterIdLst>
  <p:sldIdLst>
    <p:sldId id="256" r:id="rId2"/>
    <p:sldId id="469" r:id="rId3"/>
    <p:sldId id="456" r:id="rId4"/>
    <p:sldId id="601" r:id="rId5"/>
    <p:sldId id="323" r:id="rId6"/>
    <p:sldId id="608" r:id="rId7"/>
    <p:sldId id="365" r:id="rId8"/>
    <p:sldId id="609" r:id="rId9"/>
    <p:sldId id="339" r:id="rId10"/>
    <p:sldId id="261" r:id="rId11"/>
    <p:sldId id="369" r:id="rId12"/>
    <p:sldId id="644" r:id="rId13"/>
    <p:sldId id="496" r:id="rId14"/>
    <p:sldId id="375" r:id="rId15"/>
    <p:sldId id="502" r:id="rId16"/>
    <p:sldId id="642" r:id="rId17"/>
    <p:sldId id="628" r:id="rId18"/>
    <p:sldId id="497" r:id="rId19"/>
    <p:sldId id="640" r:id="rId20"/>
    <p:sldId id="641" r:id="rId21"/>
    <p:sldId id="507" r:id="rId22"/>
    <p:sldId id="610" r:id="rId23"/>
    <p:sldId id="510" r:id="rId24"/>
    <p:sldId id="586" r:id="rId25"/>
    <p:sldId id="405" r:id="rId26"/>
    <p:sldId id="411" r:id="rId27"/>
    <p:sldId id="647" r:id="rId28"/>
    <p:sldId id="599" r:id="rId29"/>
    <p:sldId id="412" r:id="rId30"/>
    <p:sldId id="428" r:id="rId31"/>
    <p:sldId id="612" r:id="rId32"/>
    <p:sldId id="438" r:id="rId33"/>
    <p:sldId id="532" r:id="rId34"/>
    <p:sldId id="536" r:id="rId35"/>
    <p:sldId id="535" r:id="rId36"/>
    <p:sldId id="549" r:id="rId37"/>
    <p:sldId id="550" r:id="rId38"/>
    <p:sldId id="613" r:id="rId39"/>
    <p:sldId id="616" r:id="rId40"/>
    <p:sldId id="619" r:id="rId41"/>
    <p:sldId id="648" r:id="rId42"/>
    <p:sldId id="625" r:id="rId43"/>
    <p:sldId id="617" r:id="rId44"/>
    <p:sldId id="623" r:id="rId45"/>
    <p:sldId id="618" r:id="rId46"/>
    <p:sldId id="588" r:id="rId47"/>
    <p:sldId id="593" r:id="rId48"/>
    <p:sldId id="600" r:id="rId49"/>
    <p:sldId id="592" r:id="rId50"/>
    <p:sldId id="590" r:id="rId51"/>
    <p:sldId id="615" r:id="rId52"/>
    <p:sldId id="281" r:id="rId53"/>
  </p:sldIdLst>
  <p:sldSz cx="9144000" cy="6858000" type="screen4x3"/>
  <p:notesSz cx="6997700" cy="9283700"/>
  <p:defaultTextStyle>
    <a:defPPr>
      <a:defRPr lang="en-US"/>
    </a:defPPr>
    <a:lvl1pPr algn="l" rtl="0" eaLnBrk="0" fontAlgn="base" hangingPunct="0">
      <a:spcBef>
        <a:spcPct val="0"/>
      </a:spcBef>
      <a:spcAft>
        <a:spcPct val="0"/>
      </a:spcAft>
      <a:defRPr sz="2000" u="sng"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u="sng"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u="sng"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u="sng"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u="sng" kern="1200">
        <a:solidFill>
          <a:schemeClr val="tx1"/>
        </a:solidFill>
        <a:latin typeface="Garamond" pitchFamily="18" charset="0"/>
        <a:ea typeface="+mn-ea"/>
        <a:cs typeface="+mn-cs"/>
      </a:defRPr>
    </a:lvl5pPr>
    <a:lvl6pPr marL="2286000" algn="l" defTabSz="914400" rtl="0" eaLnBrk="1" latinLnBrk="0" hangingPunct="1">
      <a:defRPr sz="2000" u="sng" kern="1200">
        <a:solidFill>
          <a:schemeClr val="tx1"/>
        </a:solidFill>
        <a:latin typeface="Garamond" pitchFamily="18" charset="0"/>
        <a:ea typeface="+mn-ea"/>
        <a:cs typeface="+mn-cs"/>
      </a:defRPr>
    </a:lvl6pPr>
    <a:lvl7pPr marL="2743200" algn="l" defTabSz="914400" rtl="0" eaLnBrk="1" latinLnBrk="0" hangingPunct="1">
      <a:defRPr sz="2000" u="sng" kern="1200">
        <a:solidFill>
          <a:schemeClr val="tx1"/>
        </a:solidFill>
        <a:latin typeface="Garamond" pitchFamily="18" charset="0"/>
        <a:ea typeface="+mn-ea"/>
        <a:cs typeface="+mn-cs"/>
      </a:defRPr>
    </a:lvl7pPr>
    <a:lvl8pPr marL="3200400" algn="l" defTabSz="914400" rtl="0" eaLnBrk="1" latinLnBrk="0" hangingPunct="1">
      <a:defRPr sz="2000" u="sng" kern="1200">
        <a:solidFill>
          <a:schemeClr val="tx1"/>
        </a:solidFill>
        <a:latin typeface="Garamond" pitchFamily="18" charset="0"/>
        <a:ea typeface="+mn-ea"/>
        <a:cs typeface="+mn-cs"/>
      </a:defRPr>
    </a:lvl8pPr>
    <a:lvl9pPr marL="3657600" algn="l" defTabSz="914400" rtl="0" eaLnBrk="1" latinLnBrk="0" hangingPunct="1">
      <a:defRPr sz="2000" u="sng"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E265"/>
    <a:srgbClr val="FFC50D"/>
    <a:srgbClr val="FFCC29"/>
    <a:srgbClr val="FFA59B"/>
    <a:srgbClr val="FFFFFF"/>
    <a:srgbClr val="C5FFFE"/>
    <a:srgbClr val="ADB3CD"/>
    <a:srgbClr val="ADB3E1"/>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68" autoAdjust="0"/>
    <p:restoredTop sz="86352" autoAdjust="0"/>
  </p:normalViewPr>
  <p:slideViewPr>
    <p:cSldViewPr>
      <p:cViewPr>
        <p:scale>
          <a:sx n="100" d="100"/>
          <a:sy n="100" d="100"/>
        </p:scale>
        <p:origin x="-1272" y="-72"/>
      </p:cViewPr>
      <p:guideLst>
        <p:guide orient="horz" pos="2160"/>
        <p:guide pos="2880"/>
      </p:guideLst>
    </p:cSldViewPr>
  </p:slideViewPr>
  <p:outlineViewPr>
    <p:cViewPr>
      <p:scale>
        <a:sx n="33" d="100"/>
        <a:sy n="33" d="100"/>
      </p:scale>
      <p:origin x="0" y="-45840"/>
    </p:cViewPr>
  </p:outlineViewPr>
  <p:notesTextViewPr>
    <p:cViewPr>
      <p:scale>
        <a:sx n="93" d="100"/>
        <a:sy n="93" d="100"/>
      </p:scale>
      <p:origin x="0" y="0"/>
    </p:cViewPr>
  </p:notesTextViewPr>
  <p:sorterViewPr>
    <p:cViewPr>
      <p:scale>
        <a:sx n="75" d="100"/>
        <a:sy n="75" d="100"/>
      </p:scale>
      <p:origin x="0" y="4356"/>
    </p:cViewPr>
  </p:sorterViewPr>
  <p:notesViewPr>
    <p:cSldViewPr>
      <p:cViewPr varScale="1">
        <p:scale>
          <a:sx n="79" d="100"/>
          <a:sy n="79" d="100"/>
        </p:scale>
        <p:origin x="-1962" y="-84"/>
      </p:cViewPr>
      <p:guideLst>
        <p:guide orient="horz" pos="2924"/>
        <p:guide pos="2205"/>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Office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Office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Office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Office_Excel_Macro-Enabled_Worksheet13.xlsm"/></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Office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Office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Office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Office_Excel_Macro-Enabled_Worksheet17.xlsm"/></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Office_Excel_Worksheet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Office_Excel_Macro-Enabled_Worksheet19.xlsm"/></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Office_Excel_Worksheet20.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Office_Excel_Worksheet21.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Office_Excel_Worksheet22.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Office_Excel_Worksheet23.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Office_Excel_Worksheet24.xlsx"/></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Office_Excel_Worksheet25.xlsx"/></Relationships>
</file>

<file path=ppt/charts/_rels/chart26.xml.rels><?xml version="1.0" encoding="UTF-8" standalone="yes"?>
<Relationships xmlns="http://schemas.openxmlformats.org/package/2006/relationships"><Relationship Id="rId1" Type="http://schemas.openxmlformats.org/officeDocument/2006/relationships/package" Target="../embeddings/Microsoft_Office_Excel_Worksheet26.xlsx"/></Relationships>
</file>

<file path=ppt/charts/_rels/chart27.xml.rels><?xml version="1.0" encoding="UTF-8" standalone="yes"?>
<Relationships xmlns="http://schemas.openxmlformats.org/package/2006/relationships"><Relationship Id="rId1" Type="http://schemas.openxmlformats.org/officeDocument/2006/relationships/package" Target="../embeddings/Microsoft_Office_Excel_Worksheet27.xlsx"/></Relationships>
</file>

<file path=ppt/charts/_rels/chart28.xml.rels><?xml version="1.0" encoding="UTF-8" standalone="yes"?>
<Relationships xmlns="http://schemas.openxmlformats.org/package/2006/relationships"><Relationship Id="rId1" Type="http://schemas.openxmlformats.org/officeDocument/2006/relationships/package" Target="../embeddings/Microsoft_Office_Excel_Worksheet28.xlsx"/></Relationships>
</file>

<file path=ppt/charts/_rels/chart29.xml.rels><?xml version="1.0" encoding="UTF-8" standalone="yes"?>
<Relationships xmlns="http://schemas.openxmlformats.org/package/2006/relationships"><Relationship Id="rId1" Type="http://schemas.openxmlformats.org/officeDocument/2006/relationships/package" Target="../embeddings/Microsoft_Office_Excel_Worksheet29.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30.xml.rels><?xml version="1.0" encoding="UTF-8" standalone="yes"?>
<Relationships xmlns="http://schemas.openxmlformats.org/package/2006/relationships"><Relationship Id="rId1" Type="http://schemas.openxmlformats.org/officeDocument/2006/relationships/package" Target="../embeddings/Microsoft_Office_Excel_Macro-Enabled_Worksheet30.xlsm"/></Relationships>
</file>

<file path=ppt/charts/_rels/chart31.xml.rels><?xml version="1.0" encoding="UTF-8" standalone="yes"?>
<Relationships xmlns="http://schemas.openxmlformats.org/package/2006/relationships"><Relationship Id="rId1" Type="http://schemas.openxmlformats.org/officeDocument/2006/relationships/package" Target="../embeddings/Microsoft_Office_Excel_Worksheet31.xlsx"/></Relationships>
</file>

<file path=ppt/charts/_rels/chart32.xml.rels><?xml version="1.0" encoding="UTF-8" standalone="yes"?>
<Relationships xmlns="http://schemas.openxmlformats.org/package/2006/relationships"><Relationship Id="rId1" Type="http://schemas.openxmlformats.org/officeDocument/2006/relationships/package" Target="../embeddings/Microsoft_Office_Excel_Worksheet32.xlsx"/></Relationships>
</file>

<file path=ppt/charts/_rels/chart33.xml.rels><?xml version="1.0" encoding="UTF-8" standalone="yes"?>
<Relationships xmlns="http://schemas.openxmlformats.org/package/2006/relationships"><Relationship Id="rId1" Type="http://schemas.openxmlformats.org/officeDocument/2006/relationships/package" Target="../embeddings/Microsoft_Office_Excel_Worksheet33.xlsx"/></Relationships>
</file>

<file path=ppt/charts/_rels/chart34.xml.rels><?xml version="1.0" encoding="UTF-8" standalone="yes"?>
<Relationships xmlns="http://schemas.openxmlformats.org/package/2006/relationships"><Relationship Id="rId1" Type="http://schemas.openxmlformats.org/officeDocument/2006/relationships/package" Target="../embeddings/Microsoft_Office_Excel_Worksheet34.xlsx"/></Relationships>
</file>

<file path=ppt/charts/_rels/chart35.xml.rels><?xml version="1.0" encoding="UTF-8" standalone="yes"?>
<Relationships xmlns="http://schemas.openxmlformats.org/package/2006/relationships"><Relationship Id="rId1" Type="http://schemas.openxmlformats.org/officeDocument/2006/relationships/package" Target="../embeddings/Microsoft_Office_Excel_Worksheet35.xlsx"/></Relationships>
</file>

<file path=ppt/charts/_rels/chart36.xml.rels><?xml version="1.0" encoding="UTF-8" standalone="yes"?>
<Relationships xmlns="http://schemas.openxmlformats.org/package/2006/relationships"><Relationship Id="rId1" Type="http://schemas.openxmlformats.org/officeDocument/2006/relationships/package" Target="../embeddings/Microsoft_Office_Excel_Worksheet36.xlsx"/></Relationships>
</file>

<file path=ppt/charts/_rels/chart37.xml.rels><?xml version="1.0" encoding="UTF-8" standalone="yes"?>
<Relationships xmlns="http://schemas.openxmlformats.org/package/2006/relationships"><Relationship Id="rId1" Type="http://schemas.openxmlformats.org/officeDocument/2006/relationships/package" Target="../embeddings/Microsoft_Office_Excel_Worksheet37.xlsx"/></Relationships>
</file>

<file path=ppt/charts/_rels/chart38.xml.rels><?xml version="1.0" encoding="UTF-8" standalone="yes"?>
<Relationships xmlns="http://schemas.openxmlformats.org/package/2006/relationships"><Relationship Id="rId1" Type="http://schemas.openxmlformats.org/officeDocument/2006/relationships/package" Target="../embeddings/Microsoft_Office_Excel_Worksheet38.xlsx"/></Relationships>
</file>

<file path=ppt/charts/_rels/chart39.xml.rels><?xml version="1.0" encoding="UTF-8" standalone="yes"?>
<Relationships xmlns="http://schemas.openxmlformats.org/package/2006/relationships"><Relationship Id="rId1" Type="http://schemas.openxmlformats.org/officeDocument/2006/relationships/package" Target="../embeddings/Microsoft_Office_Excel_Worksheet39.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_rels/chart40.xml.rels><?xml version="1.0" encoding="UTF-8" standalone="yes"?>
<Relationships xmlns="http://schemas.openxmlformats.org/package/2006/relationships"><Relationship Id="rId1" Type="http://schemas.openxmlformats.org/officeDocument/2006/relationships/package" Target="../embeddings/Microsoft_Office_Excel_Worksheet40.xlsx"/></Relationships>
</file>

<file path=ppt/charts/_rels/chart41.xml.rels><?xml version="1.0" encoding="UTF-8" standalone="yes"?>
<Relationships xmlns="http://schemas.openxmlformats.org/package/2006/relationships"><Relationship Id="rId1" Type="http://schemas.openxmlformats.org/officeDocument/2006/relationships/package" Target="../embeddings/Microsoft_Office_Excel_Worksheet41.xlsx"/></Relationships>
</file>

<file path=ppt/charts/_rels/chart42.xml.rels><?xml version="1.0" encoding="UTF-8" standalone="yes"?>
<Relationships xmlns="http://schemas.openxmlformats.org/package/2006/relationships"><Relationship Id="rId1" Type="http://schemas.openxmlformats.org/officeDocument/2006/relationships/package" Target="../embeddings/Microsoft_Office_Excel_Worksheet42.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Worksheet5.xlsx"/></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Office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Office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Office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Office_Excel_Worksheet9.xlsx"/></Relationships>
</file>

<file path=ppt/charts/chart1.xml><?xml version="1.0" encoding="utf-8"?>
<c:chartSpace xmlns:c="http://schemas.openxmlformats.org/drawingml/2006/chart" xmlns:a="http://schemas.openxmlformats.org/drawingml/2006/main" xmlns:r="http://schemas.openxmlformats.org/officeDocument/2006/relationships">
  <c:lang val="en-US"/>
  <c:style val="11"/>
  <c:chart>
    <c:title>
      <c:tx>
        <c:rich>
          <a:bodyPr/>
          <a:lstStyle/>
          <a:p>
            <a:pPr>
              <a:defRPr sz="1996">
                <a:solidFill>
                  <a:schemeClr val="accent1">
                    <a:lumMod val="50000"/>
                  </a:schemeClr>
                </a:solidFill>
              </a:defRPr>
            </a:pPr>
            <a:r>
              <a:rPr lang="en-US" sz="1996" dirty="0" smtClean="0">
                <a:solidFill>
                  <a:schemeClr val="accent1">
                    <a:lumMod val="50000"/>
                  </a:schemeClr>
                </a:solidFill>
              </a:rPr>
              <a:t>Sex</a:t>
            </a:r>
            <a:endParaRPr lang="en-US" sz="2000" dirty="0">
              <a:solidFill>
                <a:schemeClr val="accent1">
                  <a:lumMod val="50000"/>
                </a:schemeClr>
              </a:solidFill>
            </a:endParaRPr>
          </a:p>
        </c:rich>
      </c:tx>
      <c:layout>
        <c:manualLayout>
          <c:xMode val="edge"/>
          <c:yMode val="edge"/>
          <c:x val="0.32973957916277574"/>
          <c:y val="0"/>
        </c:manualLayout>
      </c:layout>
    </c:title>
    <c:plotArea>
      <c:layout>
        <c:manualLayout>
          <c:layoutTarget val="inner"/>
          <c:xMode val="edge"/>
          <c:yMode val="edge"/>
          <c:x val="2.7142619505000194E-2"/>
          <c:y val="0.17364545056867894"/>
          <c:w val="0.78738281387750131"/>
          <c:h val="0.48348490813648864"/>
        </c:manualLayout>
      </c:layout>
      <c:pieChart>
        <c:varyColors val="1"/>
        <c:ser>
          <c:idx val="0"/>
          <c:order val="0"/>
          <c:tx>
            <c:strRef>
              <c:f>Sheet1!$B$1</c:f>
              <c:strCache>
                <c:ptCount val="1"/>
                <c:pt idx="0">
                  <c:v>Institution</c:v>
                </c:pt>
              </c:strCache>
            </c:strRef>
          </c:tx>
          <c:dPt>
            <c:idx val="0"/>
            <c:spPr>
              <a:solidFill>
                <a:srgbClr val="ADB3CD"/>
              </a:solidFill>
            </c:spPr>
          </c:dPt>
          <c:dPt>
            <c:idx val="1"/>
            <c:spPr>
              <a:solidFill>
                <a:srgbClr val="FFA59B"/>
              </a:solidFill>
            </c:spPr>
          </c:dPt>
          <c:dLbls>
            <c:dLbl>
              <c:idx val="0"/>
              <c:numFmt formatCode="0.0%" sourceLinked="0"/>
              <c:spPr/>
              <c:txPr>
                <a:bodyPr/>
                <a:lstStyle/>
                <a:p>
                  <a:pPr>
                    <a:defRPr sz="1397" b="1">
                      <a:solidFill>
                        <a:schemeClr val="accent1">
                          <a:lumMod val="50000"/>
                        </a:schemeClr>
                      </a:solidFill>
                    </a:defRPr>
                  </a:pPr>
                  <a:endParaRPr lang="en-US"/>
                </a:p>
              </c:txPr>
            </c:dLbl>
            <c:numFmt formatCode="0.0%" sourceLinked="0"/>
            <c:spPr>
              <a:noFill/>
              <a:ln w="25355">
                <a:noFill/>
              </a:ln>
            </c:spPr>
            <c:txPr>
              <a:bodyPr/>
              <a:lstStyle/>
              <a:p>
                <a:pPr>
                  <a:defRPr sz="1397" b="1">
                    <a:solidFill>
                      <a:schemeClr val="accent1">
                        <a:lumMod val="50000"/>
                      </a:schemeClr>
                    </a:solidFill>
                  </a:defRPr>
                </a:pPr>
                <a:endParaRPr lang="en-US"/>
              </a:p>
            </c:txPr>
            <c:dLblPos val="ctr"/>
            <c:showPercent val="1"/>
            <c:showLeaderLines val="1"/>
          </c:dLbls>
          <c:cat>
            <c:strRef>
              <c:f>Sheet1!$A$2:$A$3</c:f>
              <c:strCache>
                <c:ptCount val="2"/>
                <c:pt idx="0">
                  <c:v>Male</c:v>
                </c:pt>
                <c:pt idx="1">
                  <c:v>Female</c:v>
                </c:pt>
              </c:strCache>
            </c:strRef>
          </c:cat>
          <c:val>
            <c:numRef>
              <c:f>Sheet1!$B$2:$B$3</c:f>
              <c:numCache>
                <c:formatCode>0.0%</c:formatCode>
                <c:ptCount val="2"/>
                <c:pt idx="0">
                  <c:v>0.48499999999999999</c:v>
                </c:pt>
                <c:pt idx="1">
                  <c:v>0.51500000000000001</c:v>
                </c:pt>
              </c:numCache>
            </c:numRef>
          </c:val>
        </c:ser>
        <c:firstSliceAng val="0"/>
      </c:pieChart>
      <c:spPr>
        <a:noFill/>
        <a:ln w="25402">
          <a:noFill/>
        </a:ln>
      </c:spPr>
    </c:plotArea>
    <c:legend>
      <c:legendPos val="r"/>
      <c:layout>
        <c:manualLayout>
          <c:xMode val="edge"/>
          <c:yMode val="edge"/>
          <c:x val="0.15902807064371188"/>
          <c:y val="0.71230165536238665"/>
          <c:w val="0.49027803727923974"/>
          <c:h val="0.11243387645851267"/>
        </c:manualLayout>
      </c:layout>
      <c:txPr>
        <a:bodyPr/>
        <a:lstStyle/>
        <a:p>
          <a:pPr>
            <a:defRPr sz="1597" b="1">
              <a:solidFill>
                <a:schemeClr val="accent1">
                  <a:lumMod val="50000"/>
                </a:schemeClr>
              </a:solidFill>
            </a:defRPr>
          </a:pPr>
          <a:endParaRPr lang="en-US"/>
        </a:p>
      </c:txPr>
    </c:legend>
    <c:plotVisOnly val="1"/>
    <c:dispBlanksAs val="zero"/>
  </c:chart>
  <c:txPr>
    <a:bodyPr/>
    <a:lstStyle/>
    <a:p>
      <a:pPr>
        <a:defRPr sz="1796"/>
      </a:pPr>
      <a:endParaRPr lang="en-US"/>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9.5906423155439666E-2"/>
          <c:y val="3.9644940215806494E-2"/>
          <c:w val="0.90177876202974661"/>
          <c:h val="0.78406459609215517"/>
        </c:manualLayout>
      </c:layout>
      <c:lineChart>
        <c:grouping val="standard"/>
        <c:ser>
          <c:idx val="2"/>
          <c:order val="0"/>
          <c:tx>
            <c:strRef>
              <c:f>Sheet1!$B$1</c:f>
              <c:strCache>
                <c:ptCount val="1"/>
                <c:pt idx="0">
                  <c:v>i</c:v>
                </c:pt>
              </c:strCache>
            </c:strRef>
          </c:tx>
          <c:spPr>
            <a:ln>
              <a:solidFill>
                <a:schemeClr val="accent1"/>
              </a:solidFill>
            </a:ln>
          </c:spPr>
          <c:marker>
            <c:symbol val="none"/>
          </c:marker>
          <c:cat>
            <c:strRef>
              <c:f>Sheet1!$A$2:$A$3</c:f>
              <c:strCache>
                <c:ptCount val="2"/>
                <c:pt idx="0">
                  <c:v>TFS</c:v>
                </c:pt>
                <c:pt idx="1">
                  <c:v>CSS</c:v>
                </c:pt>
              </c:strCache>
            </c:strRef>
          </c:cat>
          <c:val>
            <c:numRef>
              <c:f>Sheet1!$B$2:$B$3</c:f>
              <c:numCache>
                <c:formatCode>0.0</c:formatCode>
                <c:ptCount val="2"/>
                <c:pt idx="0">
                  <c:v>48.24</c:v>
                </c:pt>
                <c:pt idx="1">
                  <c:v>49.27</c:v>
                </c:pt>
              </c:numCache>
            </c:numRef>
          </c:val>
        </c:ser>
        <c:ser>
          <c:idx val="1"/>
          <c:order val="1"/>
          <c:tx>
            <c:strRef>
              <c:f>Sheet1!$C$1</c:f>
              <c:strCache>
                <c:ptCount val="1"/>
                <c:pt idx="0">
                  <c:v>c</c:v>
                </c:pt>
              </c:strCache>
            </c:strRef>
          </c:tx>
          <c:spPr>
            <a:ln>
              <a:solidFill>
                <a:srgbClr val="FFC000"/>
              </a:solidFill>
            </a:ln>
          </c:spPr>
          <c:marker>
            <c:symbol val="none"/>
          </c:marker>
          <c:cat>
            <c:strRef>
              <c:f>Sheet1!$A$2:$A$3</c:f>
              <c:strCache>
                <c:ptCount val="2"/>
                <c:pt idx="0">
                  <c:v>TFS</c:v>
                </c:pt>
                <c:pt idx="1">
                  <c:v>CSS</c:v>
                </c:pt>
              </c:strCache>
            </c:strRef>
          </c:cat>
          <c:val>
            <c:numRef>
              <c:f>Sheet1!$C$2:$C$3</c:f>
              <c:numCache>
                <c:formatCode>0.0</c:formatCode>
                <c:ptCount val="2"/>
                <c:pt idx="0">
                  <c:v>49.23</c:v>
                </c:pt>
                <c:pt idx="1">
                  <c:v>49.69</c:v>
                </c:pt>
              </c:numCache>
            </c:numRef>
          </c:val>
        </c:ser>
        <c:marker val="1"/>
        <c:axId val="63953152"/>
        <c:axId val="65552384"/>
      </c:lineChart>
      <c:catAx>
        <c:axId val="63953152"/>
        <c:scaling>
          <c:orientation val="minMax"/>
        </c:scaling>
        <c:axPos val="b"/>
        <c:numFmt formatCode="General" sourceLinked="1"/>
        <c:majorTickMark val="none"/>
        <c:tickLblPos val="nextTo"/>
        <c:txPr>
          <a:bodyPr/>
          <a:lstStyle/>
          <a:p>
            <a:pPr>
              <a:defRPr sz="1799" b="0"/>
            </a:pPr>
            <a:endParaRPr lang="en-US"/>
          </a:p>
        </c:txPr>
        <c:crossAx val="65552384"/>
        <c:crosses val="autoZero"/>
        <c:auto val="1"/>
        <c:lblAlgn val="ctr"/>
        <c:lblOffset val="100"/>
      </c:catAx>
      <c:valAx>
        <c:axId val="65552384"/>
        <c:scaling>
          <c:orientation val="minMax"/>
          <c:max val="60"/>
          <c:min val="40"/>
        </c:scaling>
        <c:axPos val="l"/>
        <c:numFmt formatCode="#,##0" sourceLinked="0"/>
        <c:majorTickMark val="none"/>
        <c:tickLblPos val="nextTo"/>
        <c:txPr>
          <a:bodyPr/>
          <a:lstStyle/>
          <a:p>
            <a:pPr>
              <a:defRPr sz="1395"/>
            </a:pPr>
            <a:endParaRPr lang="en-US"/>
          </a:p>
        </c:txPr>
        <c:crossAx val="63953152"/>
        <c:crosses val="autoZero"/>
        <c:crossBetween val="between"/>
        <c:majorUnit val="2"/>
      </c:valAx>
      <c:dTable>
        <c:showHorzBorder val="1"/>
        <c:showVertBorder val="1"/>
      </c:dTable>
      <c:spPr>
        <a:noFill/>
        <a:ln w="25386">
          <a:noFill/>
        </a:ln>
      </c:spPr>
    </c:plotArea>
    <c:plotVisOnly val="1"/>
    <c:dispBlanksAs val="gap"/>
  </c:chart>
  <c:txPr>
    <a:bodyPr/>
    <a:lstStyle/>
    <a:p>
      <a:pPr>
        <a:defRPr sz="1191" b="1">
          <a:solidFill>
            <a:schemeClr val="accent1">
              <a:lumMod val="50000"/>
            </a:schemeClr>
          </a:solidFill>
        </a:defRPr>
      </a:pPr>
      <a:endParaRPr lang="en-US"/>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0.15453445723130926"/>
          <c:y val="0.11189024982988242"/>
          <c:w val="0.71200417255535364"/>
          <c:h val="0.77732818119958003"/>
        </c:manualLayout>
      </c:layout>
      <c:barChart>
        <c:barDir val="col"/>
        <c:grouping val="clustered"/>
        <c:ser>
          <c:idx val="2"/>
          <c:order val="0"/>
          <c:tx>
            <c:strRef>
              <c:f>Sheet1!$B$1</c:f>
              <c:strCache>
                <c:ptCount val="1"/>
                <c:pt idx="0">
                  <c:v>Institution</c:v>
                </c:pt>
              </c:strCache>
            </c:strRef>
          </c:tx>
          <c:spPr>
            <a:solidFill>
              <a:schemeClr val="hlink"/>
            </a:solidFill>
            <a:ln w="3169">
              <a:solidFill>
                <a:schemeClr val="tx1"/>
              </a:solidFill>
            </a:ln>
          </c:spPr>
          <c:dLbls>
            <c:numFmt formatCode="#,##0.0" sourceLinked="0"/>
            <c:spPr>
              <a:noFill/>
              <a:ln w="27694">
                <a:noFill/>
              </a:ln>
            </c:spPr>
            <c:showVal val="1"/>
          </c:dLbls>
          <c:cat>
            <c:strRef>
              <c:f>Sheet1!$A$2:$A$4</c:f>
              <c:strCache>
                <c:ptCount val="3"/>
                <c:pt idx="0">
                  <c:v>Graduating Seniors</c:v>
                </c:pt>
                <c:pt idx="1">
                  <c:v>Men</c:v>
                </c:pt>
                <c:pt idx="2">
                  <c:v>Women</c:v>
                </c:pt>
              </c:strCache>
            </c:strRef>
          </c:cat>
          <c:val>
            <c:numRef>
              <c:f>Sheet1!$B$2:$B$4</c:f>
              <c:numCache>
                <c:formatCode>0.0</c:formatCode>
                <c:ptCount val="3"/>
                <c:pt idx="0">
                  <c:v>52.37</c:v>
                </c:pt>
                <c:pt idx="1">
                  <c:v>51.71</c:v>
                </c:pt>
                <c:pt idx="2">
                  <c:v>52.98</c:v>
                </c:pt>
              </c:numCache>
            </c:numRef>
          </c:val>
        </c:ser>
        <c:ser>
          <c:idx val="0"/>
          <c:order val="1"/>
          <c:tx>
            <c:strRef>
              <c:f>Sheet1!$C$1</c:f>
              <c:strCache>
                <c:ptCount val="1"/>
                <c:pt idx="0">
                  <c:v>Comparison</c:v>
                </c:pt>
              </c:strCache>
            </c:strRef>
          </c:tx>
          <c:spPr>
            <a:solidFill>
              <a:srgbClr val="FFCC00"/>
            </a:solidFill>
            <a:ln w="3169">
              <a:solidFill>
                <a:schemeClr val="tx1"/>
              </a:solidFill>
            </a:ln>
          </c:spPr>
          <c:dLbls>
            <c:numFmt formatCode="#,##0.0" sourceLinked="0"/>
            <c:spPr>
              <a:noFill/>
              <a:ln w="27694">
                <a:noFill/>
              </a:ln>
            </c:spPr>
            <c:showVal val="1"/>
          </c:dLbls>
          <c:cat>
            <c:strRef>
              <c:f>Sheet1!$A$2:$A$4</c:f>
              <c:strCache>
                <c:ptCount val="3"/>
                <c:pt idx="0">
                  <c:v>Graduating Seniors</c:v>
                </c:pt>
                <c:pt idx="1">
                  <c:v>Men</c:v>
                </c:pt>
                <c:pt idx="2">
                  <c:v>Women</c:v>
                </c:pt>
              </c:strCache>
            </c:strRef>
          </c:cat>
          <c:val>
            <c:numRef>
              <c:f>Sheet1!$C$2:$C$4</c:f>
              <c:numCache>
                <c:formatCode>0.0</c:formatCode>
                <c:ptCount val="3"/>
                <c:pt idx="0">
                  <c:v>53.03</c:v>
                </c:pt>
                <c:pt idx="1">
                  <c:v>51.98</c:v>
                </c:pt>
                <c:pt idx="2">
                  <c:v>53.69</c:v>
                </c:pt>
              </c:numCache>
            </c:numRef>
          </c:val>
        </c:ser>
        <c:gapWidth val="50"/>
        <c:axId val="110280704"/>
        <c:axId val="110283008"/>
      </c:barChart>
      <c:catAx>
        <c:axId val="110280704"/>
        <c:scaling>
          <c:orientation val="minMax"/>
        </c:scaling>
        <c:axPos val="b"/>
        <c:numFmt formatCode="General" sourceLinked="1"/>
        <c:majorTickMark val="none"/>
        <c:tickLblPos val="nextTo"/>
        <c:spPr>
          <a:ln w="3463">
            <a:solidFill>
              <a:schemeClr val="tx1"/>
            </a:solidFill>
            <a:prstDash val="solid"/>
          </a:ln>
        </c:spPr>
        <c:txPr>
          <a:bodyPr rot="0" vert="horz"/>
          <a:lstStyle/>
          <a:p>
            <a:pPr rtl="0">
              <a:defRPr/>
            </a:pPr>
            <a:endParaRPr lang="en-US"/>
          </a:p>
        </c:txPr>
        <c:crossAx val="110283008"/>
        <c:crosses val="autoZero"/>
        <c:auto val="1"/>
        <c:lblAlgn val="ctr"/>
        <c:lblOffset val="100"/>
        <c:tickLblSkip val="1"/>
        <c:tickMarkSkip val="1"/>
      </c:catAx>
      <c:valAx>
        <c:axId val="110283008"/>
        <c:scaling>
          <c:orientation val="minMax"/>
          <c:max val="60"/>
          <c:min val="40"/>
        </c:scaling>
        <c:axPos val="l"/>
        <c:numFmt formatCode="#,##0" sourceLinked="0"/>
        <c:majorTickMark val="none"/>
        <c:tickLblPos val="nextTo"/>
        <c:spPr>
          <a:ln w="3463">
            <a:solidFill>
              <a:schemeClr val="tx1"/>
            </a:solidFill>
            <a:prstDash val="solid"/>
          </a:ln>
        </c:spPr>
        <c:txPr>
          <a:bodyPr rot="0" vert="horz"/>
          <a:lstStyle/>
          <a:p>
            <a:pPr>
              <a:defRPr/>
            </a:pPr>
            <a:endParaRPr lang="en-US"/>
          </a:p>
        </c:txPr>
        <c:crossAx val="110280704"/>
        <c:crosses val="autoZero"/>
        <c:crossBetween val="between"/>
        <c:majorUnit val="2"/>
        <c:minorUnit val="4.0000000000000022E-2"/>
      </c:valAx>
      <c:spPr>
        <a:noFill/>
        <a:ln w="25386">
          <a:noFill/>
        </a:ln>
      </c:spPr>
    </c:plotArea>
    <c:plotVisOnly val="1"/>
    <c:dispBlanksAs val="gap"/>
  </c:chart>
  <c:spPr>
    <a:noFill/>
    <a:ln>
      <a:noFill/>
    </a:ln>
  </c:spPr>
  <c:txPr>
    <a:bodyPr/>
    <a:lstStyle/>
    <a:p>
      <a:pPr algn="ctr">
        <a:defRPr lang="en-US" sz="1395" b="1" i="0" u="none" strike="noStrike" kern="1200" baseline="0">
          <a:solidFill>
            <a:srgbClr val="7680AC">
              <a:lumMod val="50000"/>
            </a:srgbClr>
          </a:solidFill>
          <a:latin typeface="+mn-lt"/>
          <a:ea typeface="+mn-ea"/>
          <a:cs typeface="+mn-cs"/>
        </a:defRPr>
      </a:pPr>
      <a:endParaRPr lang="en-US"/>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5.8562660355657922E-2"/>
          <c:y val="4.2328576115485572E-2"/>
          <c:w val="0.94143733964434217"/>
          <c:h val="0.9333385279965003"/>
        </c:manualLayout>
      </c:layout>
      <c:barChart>
        <c:barDir val="col"/>
        <c:grouping val="stacked"/>
        <c:ser>
          <c:idx val="1"/>
          <c:order val="0"/>
          <c:tx>
            <c:strRef>
              <c:f>Sheet1!$C$1</c:f>
              <c:strCache>
                <c:ptCount val="1"/>
                <c:pt idx="0">
                  <c:v>occasionally</c:v>
                </c:pt>
              </c:strCache>
            </c:strRef>
          </c:tx>
          <c:spPr>
            <a:solidFill>
              <a:srgbClr val="FFCC29"/>
            </a:solidFill>
            <a:ln w="3155">
              <a:solidFill>
                <a:schemeClr val="tx1"/>
              </a:solidFill>
            </a:ln>
          </c:spPr>
          <c:dPt>
            <c:idx val="0"/>
            <c:spPr>
              <a:solidFill>
                <a:schemeClr val="accent5"/>
              </a:solidFill>
              <a:ln w="3155">
                <a:solidFill>
                  <a:schemeClr val="tx1"/>
                </a:solidFill>
              </a:ln>
            </c:spPr>
          </c:dPt>
          <c:dPt>
            <c:idx val="2"/>
            <c:spPr>
              <a:solidFill>
                <a:schemeClr val="accent5"/>
              </a:solidFill>
              <a:ln w="3155">
                <a:solidFill>
                  <a:schemeClr val="tx1"/>
                </a:solidFill>
              </a:ln>
            </c:spPr>
          </c:dPt>
          <c:dPt>
            <c:idx val="4"/>
            <c:spPr>
              <a:solidFill>
                <a:schemeClr val="accent5"/>
              </a:solidFill>
              <a:ln w="3155">
                <a:solidFill>
                  <a:schemeClr val="tx1"/>
                </a:solidFill>
              </a:ln>
            </c:spPr>
          </c:dPt>
          <c:dPt>
            <c:idx val="6"/>
            <c:spPr>
              <a:solidFill>
                <a:schemeClr val="accent1"/>
              </a:solidFill>
              <a:ln w="3155">
                <a:solidFill>
                  <a:schemeClr val="tx1"/>
                </a:solidFill>
              </a:ln>
            </c:spPr>
          </c:dPt>
          <c:dLbls>
            <c:numFmt formatCode="0.0%" sourceLinked="0"/>
            <c:spPr>
              <a:noFill/>
              <a:ln w="18873">
                <a:noFill/>
              </a:ln>
            </c:spPr>
            <c:txPr>
              <a:bodyPr/>
              <a:lstStyle/>
              <a:p>
                <a:pPr>
                  <a:defRPr sz="1387"/>
                </a:pPr>
                <a:endParaRPr lang="en-US"/>
              </a:p>
            </c:txPr>
            <c:showVal val="1"/>
          </c:dLbls>
          <c:cat>
            <c:strRef>
              <c:f>Sheet1!$A$2:$A$9</c:f>
              <c:strCache>
                <c:ptCount val="8"/>
                <c:pt idx="0">
                  <c:v>Advice and guidance about your educational program</c:v>
                </c:pt>
                <c:pt idx="1">
                  <c:v>comp</c:v>
                </c:pt>
                <c:pt idx="2">
                  <c:v>Emotional support and encouragement</c:v>
                </c:pt>
                <c:pt idx="3">
                  <c:v>comp</c:v>
                </c:pt>
                <c:pt idx="4">
                  <c:v>Honest feedback about your skills and abilities</c:v>
                </c:pt>
                <c:pt idx="5">
                  <c:v>comp</c:v>
                </c:pt>
                <c:pt idx="6">
                  <c:v>Intellectual challenge and stimulation</c:v>
                </c:pt>
                <c:pt idx="7">
                  <c:v>comp</c:v>
                </c:pt>
              </c:strCache>
            </c:strRef>
          </c:cat>
          <c:val>
            <c:numRef>
              <c:f>Sheet1!$C$2:$C$9</c:f>
              <c:numCache>
                <c:formatCode>0.0%</c:formatCode>
                <c:ptCount val="8"/>
                <c:pt idx="0">
                  <c:v>0.40600000000000003</c:v>
                </c:pt>
                <c:pt idx="1">
                  <c:v>0.44900000000000001</c:v>
                </c:pt>
                <c:pt idx="2">
                  <c:v>0.40600000000000003</c:v>
                </c:pt>
                <c:pt idx="3">
                  <c:v>0.46100000000000002</c:v>
                </c:pt>
                <c:pt idx="4">
                  <c:v>0.32800000000000001</c:v>
                </c:pt>
                <c:pt idx="5">
                  <c:v>0.38400000000000001</c:v>
                </c:pt>
                <c:pt idx="6">
                  <c:v>0.48399999999999999</c:v>
                </c:pt>
                <c:pt idx="7">
                  <c:v>0.38400000000000001</c:v>
                </c:pt>
              </c:numCache>
            </c:numRef>
          </c:val>
        </c:ser>
        <c:ser>
          <c:idx val="0"/>
          <c:order val="1"/>
          <c:tx>
            <c:strRef>
              <c:f>Sheet1!$B$1</c:f>
              <c:strCache>
                <c:ptCount val="1"/>
                <c:pt idx="0">
                  <c:v>frequently</c:v>
                </c:pt>
              </c:strCache>
            </c:strRef>
          </c:tx>
          <c:spPr>
            <a:solidFill>
              <a:schemeClr val="accent1"/>
            </a:solidFill>
            <a:ln w="3155">
              <a:solidFill>
                <a:schemeClr val="tx1"/>
              </a:solidFill>
            </a:ln>
            <a:effectLst/>
          </c:spPr>
          <c:dPt>
            <c:idx val="0"/>
            <c:spPr>
              <a:solidFill>
                <a:srgbClr val="C5FFFE"/>
              </a:solidFill>
              <a:ln w="3155">
                <a:solidFill>
                  <a:schemeClr val="tx1"/>
                </a:solidFill>
              </a:ln>
              <a:effectLst/>
            </c:spPr>
          </c:dPt>
          <c:dPt>
            <c:idx val="1"/>
            <c:spPr>
              <a:solidFill>
                <a:schemeClr val="accent2"/>
              </a:solidFill>
              <a:ln w="3155">
                <a:solidFill>
                  <a:schemeClr val="tx1"/>
                </a:solidFill>
              </a:ln>
              <a:effectLst/>
            </c:spPr>
          </c:dPt>
          <c:dPt>
            <c:idx val="2"/>
            <c:spPr>
              <a:solidFill>
                <a:srgbClr val="C5FFFE"/>
              </a:solidFill>
              <a:ln w="3155">
                <a:solidFill>
                  <a:schemeClr val="tx1"/>
                </a:solidFill>
              </a:ln>
              <a:effectLst/>
            </c:spPr>
          </c:dPt>
          <c:dPt>
            <c:idx val="3"/>
            <c:spPr>
              <a:solidFill>
                <a:schemeClr val="accent2"/>
              </a:solidFill>
              <a:ln w="3155">
                <a:solidFill>
                  <a:schemeClr val="tx1"/>
                </a:solidFill>
              </a:ln>
              <a:effectLst/>
            </c:spPr>
          </c:dPt>
          <c:dPt>
            <c:idx val="4"/>
            <c:spPr>
              <a:solidFill>
                <a:srgbClr val="C5FFFE"/>
              </a:solidFill>
              <a:ln w="3155">
                <a:solidFill>
                  <a:schemeClr val="tx1"/>
                </a:solidFill>
              </a:ln>
              <a:effectLst/>
            </c:spPr>
          </c:dPt>
          <c:dPt>
            <c:idx val="5"/>
            <c:spPr>
              <a:solidFill>
                <a:schemeClr val="accent2"/>
              </a:solidFill>
              <a:ln w="3155">
                <a:solidFill>
                  <a:schemeClr val="tx1"/>
                </a:solidFill>
              </a:ln>
              <a:effectLst/>
            </c:spPr>
          </c:dPt>
          <c:dPt>
            <c:idx val="6"/>
            <c:spPr>
              <a:solidFill>
                <a:srgbClr val="C5FFFE"/>
              </a:solidFill>
              <a:ln w="3155">
                <a:solidFill>
                  <a:schemeClr val="tx1"/>
                </a:solidFill>
              </a:ln>
              <a:effectLst/>
            </c:spPr>
          </c:dPt>
          <c:dPt>
            <c:idx val="7"/>
            <c:spPr>
              <a:solidFill>
                <a:schemeClr val="accent2"/>
              </a:solidFill>
              <a:ln w="3155">
                <a:solidFill>
                  <a:schemeClr val="tx1"/>
                </a:solidFill>
              </a:ln>
              <a:effectLst/>
            </c:spPr>
          </c:dPt>
          <c:dPt>
            <c:idx val="9"/>
            <c:spPr>
              <a:solidFill>
                <a:srgbClr val="FFCC00"/>
              </a:solidFill>
              <a:ln w="3155">
                <a:solidFill>
                  <a:schemeClr val="tx1"/>
                </a:solidFill>
              </a:ln>
              <a:effectLst/>
            </c:spPr>
          </c:dPt>
          <c:dPt>
            <c:idx val="11"/>
            <c:spPr>
              <a:solidFill>
                <a:srgbClr val="FFCC00"/>
              </a:solidFill>
              <a:ln w="3155">
                <a:solidFill>
                  <a:schemeClr val="tx1"/>
                </a:solidFill>
              </a:ln>
              <a:effectLst/>
            </c:spPr>
          </c:dPt>
          <c:dLbls>
            <c:numFmt formatCode="0.0%" sourceLinked="0"/>
            <c:spPr>
              <a:noFill/>
              <a:ln w="18873">
                <a:noFill/>
              </a:ln>
            </c:spPr>
            <c:txPr>
              <a:bodyPr/>
              <a:lstStyle/>
              <a:p>
                <a:pPr>
                  <a:defRPr sz="1387"/>
                </a:pPr>
                <a:endParaRPr lang="en-US"/>
              </a:p>
            </c:txPr>
            <c:showVal val="1"/>
          </c:dLbls>
          <c:cat>
            <c:strRef>
              <c:f>Sheet1!$A$2:$A$9</c:f>
              <c:strCache>
                <c:ptCount val="8"/>
                <c:pt idx="0">
                  <c:v>Advice and guidance about your educational program</c:v>
                </c:pt>
                <c:pt idx="1">
                  <c:v>comp</c:v>
                </c:pt>
                <c:pt idx="2">
                  <c:v>Emotional support and encouragement</c:v>
                </c:pt>
                <c:pt idx="3">
                  <c:v>comp</c:v>
                </c:pt>
                <c:pt idx="4">
                  <c:v>Honest feedback about your skills and abilities</c:v>
                </c:pt>
                <c:pt idx="5">
                  <c:v>comp</c:v>
                </c:pt>
                <c:pt idx="6">
                  <c:v>Intellectual challenge and stimulation</c:v>
                </c:pt>
                <c:pt idx="7">
                  <c:v>comp</c:v>
                </c:pt>
              </c:strCache>
            </c:strRef>
          </c:cat>
          <c:val>
            <c:numRef>
              <c:f>Sheet1!$B$2:$B$9</c:f>
              <c:numCache>
                <c:formatCode>0.0%</c:formatCode>
                <c:ptCount val="8"/>
                <c:pt idx="0">
                  <c:v>0.48399999999999999</c:v>
                </c:pt>
                <c:pt idx="1">
                  <c:v>0.501</c:v>
                </c:pt>
                <c:pt idx="2">
                  <c:v>0.40600000000000003</c:v>
                </c:pt>
                <c:pt idx="3">
                  <c:v>0.435</c:v>
                </c:pt>
                <c:pt idx="4">
                  <c:v>0.625</c:v>
                </c:pt>
                <c:pt idx="5">
                  <c:v>0.58099999999999996</c:v>
                </c:pt>
                <c:pt idx="6">
                  <c:v>0.438</c:v>
                </c:pt>
                <c:pt idx="7">
                  <c:v>0.58399999999999996</c:v>
                </c:pt>
              </c:numCache>
            </c:numRef>
          </c:val>
        </c:ser>
        <c:gapWidth val="44"/>
        <c:overlap val="100"/>
        <c:axId val="111101824"/>
        <c:axId val="111103360"/>
      </c:barChart>
      <c:catAx>
        <c:axId val="111101824"/>
        <c:scaling>
          <c:orientation val="minMax"/>
        </c:scaling>
        <c:axPos val="b"/>
        <c:majorGridlines/>
        <c:majorTickMark val="none"/>
        <c:tickLblPos val="none"/>
        <c:spPr>
          <a:ln w="2367">
            <a:solidFill>
              <a:schemeClr val="tx1"/>
            </a:solidFill>
            <a:prstDash val="solid"/>
          </a:ln>
        </c:spPr>
        <c:crossAx val="111103360"/>
        <c:crosses val="autoZero"/>
        <c:auto val="1"/>
        <c:lblAlgn val="ctr"/>
        <c:lblOffset val="100"/>
        <c:tickLblSkip val="2"/>
        <c:tickMarkSkip val="2"/>
      </c:catAx>
      <c:valAx>
        <c:axId val="111103360"/>
        <c:scaling>
          <c:orientation val="minMax"/>
          <c:max val="1"/>
          <c:min val="0"/>
        </c:scaling>
        <c:axPos val="l"/>
        <c:numFmt formatCode="0%" sourceLinked="0"/>
        <c:majorTickMark val="none"/>
        <c:tickLblPos val="nextTo"/>
        <c:spPr>
          <a:ln w="2367">
            <a:solidFill>
              <a:schemeClr val="tx1"/>
            </a:solidFill>
            <a:prstDash val="solid"/>
          </a:ln>
        </c:spPr>
        <c:txPr>
          <a:bodyPr rot="0" vert="horz"/>
          <a:lstStyle/>
          <a:p>
            <a:pPr>
              <a:defRPr sz="1387"/>
            </a:pPr>
            <a:endParaRPr lang="en-US"/>
          </a:p>
        </c:txPr>
        <c:crossAx val="111101824"/>
        <c:crosses val="autoZero"/>
        <c:crossBetween val="between"/>
        <c:majorUnit val="0.1"/>
      </c:valAx>
      <c:spPr>
        <a:noFill/>
        <a:ln w="25384">
          <a:noFill/>
        </a:ln>
      </c:spPr>
    </c:plotArea>
    <c:plotVisOnly val="1"/>
    <c:dispBlanksAs val="gap"/>
  </c:chart>
  <c:spPr>
    <a:noFill/>
    <a:ln>
      <a:noFill/>
    </a:ln>
  </c:spPr>
  <c:txPr>
    <a:bodyPr/>
    <a:lstStyle/>
    <a:p>
      <a:pPr>
        <a:defRPr sz="887" b="1" i="0" u="none" strike="noStrike" baseline="0">
          <a:solidFill>
            <a:schemeClr val="accent1">
              <a:lumMod val="50000"/>
            </a:schemeClr>
          </a:solidFill>
          <a:latin typeface="Garamond"/>
          <a:ea typeface="Garamond"/>
          <a:cs typeface="Garamond"/>
        </a:defRPr>
      </a:pPr>
      <a:endParaRPr lang="en-US"/>
    </a:p>
  </c:txPr>
  <c:externalData r:id="rId1"/>
</c:chartSpace>
</file>

<file path=ppt/charts/chart13.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5.8562660355657922E-2"/>
          <c:y val="4.2328576115485572E-2"/>
          <c:w val="0.94143733964434217"/>
          <c:h val="0.9333385279965003"/>
        </c:manualLayout>
      </c:layout>
      <c:barChart>
        <c:barDir val="col"/>
        <c:grouping val="stacked"/>
        <c:ser>
          <c:idx val="1"/>
          <c:order val="0"/>
          <c:tx>
            <c:strRef>
              <c:f>Sheet1!$B$1</c:f>
              <c:strCache>
                <c:ptCount val="1"/>
                <c:pt idx="0">
                  <c:v>occasionally</c:v>
                </c:pt>
              </c:strCache>
            </c:strRef>
          </c:tx>
          <c:spPr>
            <a:solidFill>
              <a:srgbClr val="FFCC29"/>
            </a:solidFill>
            <a:ln w="3155">
              <a:solidFill>
                <a:schemeClr val="tx1"/>
              </a:solidFill>
            </a:ln>
          </c:spPr>
          <c:dPt>
            <c:idx val="0"/>
            <c:spPr>
              <a:solidFill>
                <a:schemeClr val="accent5"/>
              </a:solidFill>
              <a:ln w="3155">
                <a:solidFill>
                  <a:schemeClr val="tx1"/>
                </a:solidFill>
              </a:ln>
            </c:spPr>
          </c:dPt>
          <c:dPt>
            <c:idx val="2"/>
            <c:spPr>
              <a:solidFill>
                <a:schemeClr val="accent5"/>
              </a:solidFill>
              <a:ln w="3155">
                <a:solidFill>
                  <a:schemeClr val="tx1"/>
                </a:solidFill>
              </a:ln>
            </c:spPr>
          </c:dPt>
          <c:dPt>
            <c:idx val="4"/>
            <c:spPr>
              <a:solidFill>
                <a:schemeClr val="accent5"/>
              </a:solidFill>
              <a:ln w="3155">
                <a:solidFill>
                  <a:schemeClr val="tx1"/>
                </a:solidFill>
              </a:ln>
            </c:spPr>
          </c:dPt>
          <c:dPt>
            <c:idx val="6"/>
            <c:spPr>
              <a:solidFill>
                <a:schemeClr val="accent1"/>
              </a:solidFill>
              <a:ln w="3155">
                <a:solidFill>
                  <a:schemeClr val="tx1"/>
                </a:solidFill>
              </a:ln>
            </c:spPr>
          </c:dPt>
          <c:dLbls>
            <c:numFmt formatCode="0.0%" sourceLinked="0"/>
            <c:spPr>
              <a:noFill/>
              <a:ln w="18873">
                <a:noFill/>
              </a:ln>
            </c:spPr>
            <c:txPr>
              <a:bodyPr/>
              <a:lstStyle/>
              <a:p>
                <a:pPr>
                  <a:defRPr sz="1387"/>
                </a:pPr>
                <a:endParaRPr lang="en-US"/>
              </a:p>
            </c:txPr>
            <c:showVal val="1"/>
          </c:dLbls>
          <c:cat>
            <c:strRef>
              <c:f>Sheet1!$A$2:$A$7</c:f>
              <c:strCache>
                <c:ptCount val="6"/>
                <c:pt idx="0">
                  <c:v>Assess progress</c:v>
                </c:pt>
                <c:pt idx="1">
                  <c:v>comp</c:v>
                </c:pt>
                <c:pt idx="2">
                  <c:v>Contributions were valued</c:v>
                </c:pt>
                <c:pt idx="3">
                  <c:v>comp</c:v>
                </c:pt>
                <c:pt idx="4">
                  <c:v>Encouraged to ask questions</c:v>
                </c:pt>
                <c:pt idx="5">
                  <c:v>comp</c:v>
                </c:pt>
              </c:strCache>
            </c:strRef>
          </c:cat>
          <c:val>
            <c:numRef>
              <c:f>Sheet1!$B$2:$B$7</c:f>
              <c:numCache>
                <c:formatCode>0.0%</c:formatCode>
                <c:ptCount val="6"/>
                <c:pt idx="0">
                  <c:v>0.47</c:v>
                </c:pt>
                <c:pt idx="1">
                  <c:v>0.45700000000000002</c:v>
                </c:pt>
                <c:pt idx="2">
                  <c:v>0.63100000000000001</c:v>
                </c:pt>
                <c:pt idx="3">
                  <c:v>0.44600000000000001</c:v>
                </c:pt>
                <c:pt idx="4">
                  <c:v>0.40899999999999997</c:v>
                </c:pt>
                <c:pt idx="5">
                  <c:v>0.32700000000000001</c:v>
                </c:pt>
              </c:numCache>
            </c:numRef>
          </c:val>
        </c:ser>
        <c:ser>
          <c:idx val="0"/>
          <c:order val="1"/>
          <c:tx>
            <c:strRef>
              <c:f>Sheet1!$C$1</c:f>
              <c:strCache>
                <c:ptCount val="1"/>
                <c:pt idx="0">
                  <c:v>frequently</c:v>
                </c:pt>
              </c:strCache>
            </c:strRef>
          </c:tx>
          <c:spPr>
            <a:solidFill>
              <a:schemeClr val="accent1"/>
            </a:solidFill>
            <a:ln w="3155">
              <a:solidFill>
                <a:schemeClr val="tx1"/>
              </a:solidFill>
            </a:ln>
          </c:spPr>
          <c:dPt>
            <c:idx val="0"/>
            <c:spPr>
              <a:solidFill>
                <a:srgbClr val="C5FFFE"/>
              </a:solidFill>
              <a:ln w="3155">
                <a:solidFill>
                  <a:schemeClr val="tx1"/>
                </a:solidFill>
              </a:ln>
            </c:spPr>
          </c:dPt>
          <c:dPt>
            <c:idx val="1"/>
            <c:spPr>
              <a:solidFill>
                <a:schemeClr val="accent2"/>
              </a:solidFill>
              <a:ln w="3155">
                <a:solidFill>
                  <a:schemeClr val="tx1"/>
                </a:solidFill>
              </a:ln>
            </c:spPr>
          </c:dPt>
          <c:dPt>
            <c:idx val="2"/>
            <c:spPr>
              <a:solidFill>
                <a:srgbClr val="C5FFFE"/>
              </a:solidFill>
              <a:ln w="3155">
                <a:solidFill>
                  <a:schemeClr val="tx1"/>
                </a:solidFill>
              </a:ln>
            </c:spPr>
          </c:dPt>
          <c:dPt>
            <c:idx val="3"/>
            <c:spPr>
              <a:solidFill>
                <a:schemeClr val="accent2"/>
              </a:solidFill>
              <a:ln w="3155">
                <a:solidFill>
                  <a:schemeClr val="tx1"/>
                </a:solidFill>
              </a:ln>
            </c:spPr>
          </c:dPt>
          <c:dPt>
            <c:idx val="4"/>
            <c:spPr>
              <a:solidFill>
                <a:srgbClr val="C5FFFE"/>
              </a:solidFill>
              <a:ln w="3155">
                <a:solidFill>
                  <a:schemeClr val="tx1"/>
                </a:solidFill>
              </a:ln>
            </c:spPr>
          </c:dPt>
          <c:dPt>
            <c:idx val="5"/>
            <c:spPr>
              <a:solidFill>
                <a:schemeClr val="accent2"/>
              </a:solidFill>
              <a:ln w="3155">
                <a:solidFill>
                  <a:schemeClr val="tx1"/>
                </a:solidFill>
              </a:ln>
            </c:spPr>
          </c:dPt>
          <c:dPt>
            <c:idx val="6"/>
            <c:spPr>
              <a:solidFill>
                <a:srgbClr val="C5FFFE"/>
              </a:solidFill>
              <a:ln w="3155">
                <a:solidFill>
                  <a:schemeClr val="tx1"/>
                </a:solidFill>
              </a:ln>
            </c:spPr>
          </c:dPt>
          <c:dPt>
            <c:idx val="7"/>
            <c:spPr>
              <a:solidFill>
                <a:schemeClr val="accent2"/>
              </a:solidFill>
              <a:ln w="3155">
                <a:solidFill>
                  <a:schemeClr val="tx1"/>
                </a:solidFill>
              </a:ln>
            </c:spPr>
          </c:dPt>
          <c:dPt>
            <c:idx val="9"/>
            <c:spPr>
              <a:solidFill>
                <a:srgbClr val="FFCC00"/>
              </a:solidFill>
              <a:ln w="3155">
                <a:solidFill>
                  <a:schemeClr val="tx1"/>
                </a:solidFill>
              </a:ln>
            </c:spPr>
          </c:dPt>
          <c:dPt>
            <c:idx val="11"/>
            <c:spPr>
              <a:solidFill>
                <a:srgbClr val="FFCC00"/>
              </a:solidFill>
              <a:ln w="3155">
                <a:solidFill>
                  <a:schemeClr val="tx1"/>
                </a:solidFill>
              </a:ln>
            </c:spPr>
          </c:dPt>
          <c:dLbls>
            <c:numFmt formatCode="0.0%" sourceLinked="0"/>
            <c:spPr>
              <a:noFill/>
              <a:ln w="18873">
                <a:noFill/>
              </a:ln>
            </c:spPr>
            <c:txPr>
              <a:bodyPr/>
              <a:lstStyle/>
              <a:p>
                <a:pPr>
                  <a:defRPr sz="1387"/>
                </a:pPr>
                <a:endParaRPr lang="en-US"/>
              </a:p>
            </c:txPr>
            <c:showVal val="1"/>
          </c:dLbls>
          <c:cat>
            <c:strRef>
              <c:f>Sheet1!$A$2:$A$7</c:f>
              <c:strCache>
                <c:ptCount val="6"/>
                <c:pt idx="0">
                  <c:v>Assess progress</c:v>
                </c:pt>
                <c:pt idx="1">
                  <c:v>comp</c:v>
                </c:pt>
                <c:pt idx="2">
                  <c:v>Contributions were valued</c:v>
                </c:pt>
                <c:pt idx="3">
                  <c:v>comp</c:v>
                </c:pt>
                <c:pt idx="4">
                  <c:v>Encouraged to ask questions</c:v>
                </c:pt>
                <c:pt idx="5">
                  <c:v>comp</c:v>
                </c:pt>
              </c:strCache>
            </c:strRef>
          </c:cat>
          <c:val>
            <c:numRef>
              <c:f>Sheet1!$C$2:$C$7</c:f>
              <c:numCache>
                <c:formatCode>0.0%</c:formatCode>
                <c:ptCount val="6"/>
                <c:pt idx="0">
                  <c:v>0.34799999999999998</c:v>
                </c:pt>
                <c:pt idx="1">
                  <c:v>0.495</c:v>
                </c:pt>
                <c:pt idx="2">
                  <c:v>0.27700000000000002</c:v>
                </c:pt>
                <c:pt idx="3">
                  <c:v>0.50900000000000001</c:v>
                </c:pt>
                <c:pt idx="4">
                  <c:v>0.51500000000000001</c:v>
                </c:pt>
                <c:pt idx="5">
                  <c:v>0.64200000000000002</c:v>
                </c:pt>
              </c:numCache>
            </c:numRef>
          </c:val>
        </c:ser>
        <c:gapWidth val="70"/>
        <c:overlap val="100"/>
        <c:axId val="111425408"/>
        <c:axId val="111426944"/>
      </c:barChart>
      <c:catAx>
        <c:axId val="111425408"/>
        <c:scaling>
          <c:orientation val="minMax"/>
        </c:scaling>
        <c:axPos val="b"/>
        <c:majorGridlines/>
        <c:majorTickMark val="none"/>
        <c:tickLblPos val="none"/>
        <c:spPr>
          <a:ln w="2367">
            <a:solidFill>
              <a:schemeClr val="tx1"/>
            </a:solidFill>
            <a:prstDash val="solid"/>
          </a:ln>
        </c:spPr>
        <c:crossAx val="111426944"/>
        <c:crosses val="autoZero"/>
        <c:auto val="1"/>
        <c:lblAlgn val="ctr"/>
        <c:lblOffset val="100"/>
        <c:tickLblSkip val="2"/>
        <c:tickMarkSkip val="2"/>
      </c:catAx>
      <c:valAx>
        <c:axId val="111426944"/>
        <c:scaling>
          <c:orientation val="minMax"/>
          <c:max val="1"/>
          <c:min val="0"/>
        </c:scaling>
        <c:axPos val="l"/>
        <c:numFmt formatCode="0%" sourceLinked="0"/>
        <c:majorTickMark val="none"/>
        <c:tickLblPos val="nextTo"/>
        <c:spPr>
          <a:ln w="2367">
            <a:solidFill>
              <a:schemeClr val="tx1"/>
            </a:solidFill>
            <a:prstDash val="solid"/>
          </a:ln>
        </c:spPr>
        <c:txPr>
          <a:bodyPr rot="0" vert="horz"/>
          <a:lstStyle/>
          <a:p>
            <a:pPr>
              <a:defRPr sz="1387"/>
            </a:pPr>
            <a:endParaRPr lang="en-US"/>
          </a:p>
        </c:txPr>
        <c:crossAx val="111425408"/>
        <c:crosses val="autoZero"/>
        <c:crossBetween val="between"/>
        <c:majorUnit val="0.1"/>
      </c:valAx>
      <c:spPr>
        <a:noFill/>
        <a:ln w="25384">
          <a:noFill/>
        </a:ln>
      </c:spPr>
    </c:plotArea>
    <c:plotVisOnly val="1"/>
    <c:dispBlanksAs val="gap"/>
  </c:chart>
  <c:spPr>
    <a:noFill/>
    <a:ln>
      <a:noFill/>
    </a:ln>
  </c:spPr>
  <c:txPr>
    <a:bodyPr/>
    <a:lstStyle/>
    <a:p>
      <a:pPr>
        <a:defRPr sz="887" b="1" i="0" u="none" strike="noStrike" baseline="0">
          <a:solidFill>
            <a:schemeClr val="accent1">
              <a:lumMod val="50000"/>
            </a:schemeClr>
          </a:solidFill>
          <a:latin typeface="Garamond"/>
          <a:ea typeface="Garamond"/>
          <a:cs typeface="Garamond"/>
        </a:defRPr>
      </a:pPr>
      <a:endParaRPr lang="en-US"/>
    </a:p>
  </c:txPr>
  <c:externalData r:id="rId1"/>
</c:chartSpace>
</file>

<file path=ppt/charts/chart14.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6.4180637883748309E-2"/>
          <c:y val="3.7012795275590614E-2"/>
          <c:w val="0.93581936211625227"/>
          <c:h val="0.93575623359581095"/>
        </c:manualLayout>
      </c:layout>
      <c:barChart>
        <c:barDir val="col"/>
        <c:grouping val="stacked"/>
        <c:ser>
          <c:idx val="1"/>
          <c:order val="0"/>
          <c:tx>
            <c:strRef>
              <c:f>Sheet1!$B$1</c:f>
              <c:strCache>
                <c:ptCount val="1"/>
                <c:pt idx="0">
                  <c:v>Agree</c:v>
                </c:pt>
              </c:strCache>
            </c:strRef>
          </c:tx>
          <c:spPr>
            <a:solidFill>
              <a:schemeClr val="accent1"/>
            </a:solidFill>
            <a:ln w="3171">
              <a:solidFill>
                <a:schemeClr val="tx1"/>
              </a:solidFill>
            </a:ln>
          </c:spPr>
          <c:dPt>
            <c:idx val="1"/>
            <c:spPr>
              <a:solidFill>
                <a:srgbClr val="FFCC29"/>
              </a:solidFill>
              <a:ln w="3171">
                <a:solidFill>
                  <a:schemeClr val="tx1"/>
                </a:solidFill>
              </a:ln>
            </c:spPr>
          </c:dPt>
          <c:dPt>
            <c:idx val="3"/>
            <c:spPr>
              <a:solidFill>
                <a:srgbClr val="FFCC29"/>
              </a:solidFill>
              <a:ln w="3171">
                <a:solidFill>
                  <a:schemeClr val="tx1"/>
                </a:solidFill>
              </a:ln>
            </c:spPr>
          </c:dPt>
          <c:dPt>
            <c:idx val="5"/>
            <c:spPr>
              <a:solidFill>
                <a:srgbClr val="FFCC29"/>
              </a:solidFill>
              <a:ln w="3171">
                <a:solidFill>
                  <a:schemeClr val="tx1"/>
                </a:solidFill>
              </a:ln>
            </c:spPr>
          </c:dPt>
          <c:dPt>
            <c:idx val="7"/>
            <c:spPr>
              <a:solidFill>
                <a:srgbClr val="FFCC29"/>
              </a:solidFill>
              <a:ln w="3171">
                <a:solidFill>
                  <a:schemeClr val="tx1"/>
                </a:solidFill>
              </a:ln>
            </c:spPr>
          </c:dPt>
          <c:dPt>
            <c:idx val="9"/>
            <c:spPr>
              <a:solidFill>
                <a:srgbClr val="FFCC29"/>
              </a:solidFill>
              <a:ln w="3171">
                <a:solidFill>
                  <a:schemeClr val="tx1"/>
                </a:solidFill>
              </a:ln>
            </c:spPr>
          </c:dPt>
          <c:dPt>
            <c:idx val="11"/>
            <c:spPr>
              <a:solidFill>
                <a:srgbClr val="FFCC29"/>
              </a:solidFill>
              <a:ln w="3171">
                <a:solidFill>
                  <a:schemeClr val="tx1"/>
                </a:solidFill>
              </a:ln>
            </c:spPr>
          </c:dPt>
          <c:dLbls>
            <c:numFmt formatCode="0.0%" sourceLinked="0"/>
            <c:spPr>
              <a:noFill/>
              <a:ln w="18956">
                <a:noFill/>
              </a:ln>
            </c:spPr>
            <c:txPr>
              <a:bodyPr/>
              <a:lstStyle/>
              <a:p>
                <a:pPr>
                  <a:defRPr sz="1396"/>
                </a:pPr>
                <a:endParaRPr lang="en-US"/>
              </a:p>
            </c:txPr>
            <c:showVal val="1"/>
          </c:dLbls>
          <c:cat>
            <c:strRef>
              <c:f>Sheet1!$A$2:$A$13</c:f>
              <c:strCache>
                <c:ptCount val="12"/>
                <c:pt idx="0">
                  <c:v>At least one faculty member has taken an interest in my </c:v>
                </c:pt>
                <c:pt idx="1">
                  <c:v>comp</c:v>
                </c:pt>
                <c:pt idx="2">
                  <c:v>At least one staff member has taken an interest in my development</c:v>
                </c:pt>
                <c:pt idx="3">
                  <c:v>comp</c:v>
                </c:pt>
                <c:pt idx="4">
                  <c:v>Faculty believe in my potential to succeed academically</c:v>
                </c:pt>
                <c:pt idx="5">
                  <c:v>comp</c:v>
                </c:pt>
                <c:pt idx="6">
                  <c:v>Staff recognize my achievements</c:v>
                </c:pt>
                <c:pt idx="7">
                  <c:v>comp</c:v>
                </c:pt>
                <c:pt idx="8">
                  <c:v>Faculty empower me to learn here </c:v>
                </c:pt>
                <c:pt idx="9">
                  <c:v>comp</c:v>
                </c:pt>
                <c:pt idx="10">
                  <c:v>Staff encourage me to get involved in campus activities </c:v>
                </c:pt>
                <c:pt idx="11">
                  <c:v>comp</c:v>
                </c:pt>
              </c:strCache>
            </c:strRef>
          </c:cat>
          <c:val>
            <c:numRef>
              <c:f>Sheet1!$B$2:$B$13</c:f>
              <c:numCache>
                <c:formatCode>0.0%</c:formatCode>
                <c:ptCount val="12"/>
                <c:pt idx="0">
                  <c:v>0.56100000000000005</c:v>
                </c:pt>
                <c:pt idx="1">
                  <c:v>0.46700000000000003</c:v>
                </c:pt>
                <c:pt idx="2">
                  <c:v>0.65200000000000002</c:v>
                </c:pt>
                <c:pt idx="3">
                  <c:v>0.38400000000000001</c:v>
                </c:pt>
                <c:pt idx="4">
                  <c:v>0.63600000000000001</c:v>
                </c:pt>
                <c:pt idx="5">
                  <c:v>0.47599999999999998</c:v>
                </c:pt>
                <c:pt idx="6">
                  <c:v>0.68200000000000005</c:v>
                </c:pt>
                <c:pt idx="7">
                  <c:v>0.61799999999999999</c:v>
                </c:pt>
                <c:pt idx="8">
                  <c:v>0.68200000000000005</c:v>
                </c:pt>
                <c:pt idx="9">
                  <c:v>0.59599999999999997</c:v>
                </c:pt>
                <c:pt idx="10">
                  <c:v>0.66700000000000004</c:v>
                </c:pt>
                <c:pt idx="11">
                  <c:v>0.52900000000000003</c:v>
                </c:pt>
              </c:numCache>
            </c:numRef>
          </c:val>
        </c:ser>
        <c:ser>
          <c:idx val="0"/>
          <c:order val="1"/>
          <c:tx>
            <c:strRef>
              <c:f>Sheet1!$C$1</c:f>
              <c:strCache>
                <c:ptCount val="1"/>
                <c:pt idx="0">
                  <c:v>Strongly Agree</c:v>
                </c:pt>
              </c:strCache>
            </c:strRef>
          </c:tx>
          <c:spPr>
            <a:solidFill>
              <a:srgbClr val="C5FFFE"/>
            </a:solidFill>
            <a:ln w="3171">
              <a:solidFill>
                <a:schemeClr val="tx1"/>
              </a:solidFill>
            </a:ln>
          </c:spPr>
          <c:dPt>
            <c:idx val="1"/>
            <c:spPr>
              <a:solidFill>
                <a:schemeClr val="accent2"/>
              </a:solidFill>
              <a:ln w="3171">
                <a:solidFill>
                  <a:schemeClr val="tx1"/>
                </a:solidFill>
              </a:ln>
            </c:spPr>
          </c:dPt>
          <c:dPt>
            <c:idx val="3"/>
            <c:spPr>
              <a:solidFill>
                <a:schemeClr val="accent2"/>
              </a:solidFill>
              <a:ln w="3171">
                <a:solidFill>
                  <a:schemeClr val="tx1"/>
                </a:solidFill>
              </a:ln>
            </c:spPr>
          </c:dPt>
          <c:dPt>
            <c:idx val="5"/>
            <c:spPr>
              <a:solidFill>
                <a:schemeClr val="accent2"/>
              </a:solidFill>
              <a:ln w="3171">
                <a:solidFill>
                  <a:schemeClr val="tx1"/>
                </a:solidFill>
              </a:ln>
            </c:spPr>
          </c:dPt>
          <c:dPt>
            <c:idx val="7"/>
            <c:spPr>
              <a:solidFill>
                <a:schemeClr val="accent2"/>
              </a:solidFill>
              <a:ln w="3171">
                <a:solidFill>
                  <a:schemeClr val="tx1"/>
                </a:solidFill>
              </a:ln>
            </c:spPr>
          </c:dPt>
          <c:dPt>
            <c:idx val="9"/>
            <c:spPr>
              <a:solidFill>
                <a:schemeClr val="accent2"/>
              </a:solidFill>
              <a:ln w="3171">
                <a:solidFill>
                  <a:schemeClr val="tx1"/>
                </a:solidFill>
              </a:ln>
            </c:spPr>
          </c:dPt>
          <c:dPt>
            <c:idx val="11"/>
            <c:spPr>
              <a:solidFill>
                <a:schemeClr val="accent2"/>
              </a:solidFill>
              <a:ln w="3171">
                <a:solidFill>
                  <a:schemeClr val="tx1"/>
                </a:solidFill>
              </a:ln>
            </c:spPr>
          </c:dPt>
          <c:dLbls>
            <c:numFmt formatCode="0.0%" sourceLinked="0"/>
            <c:spPr>
              <a:noFill/>
              <a:ln w="18956">
                <a:noFill/>
              </a:ln>
            </c:spPr>
            <c:txPr>
              <a:bodyPr/>
              <a:lstStyle/>
              <a:p>
                <a:pPr>
                  <a:defRPr sz="1396"/>
                </a:pPr>
                <a:endParaRPr lang="en-US"/>
              </a:p>
            </c:txPr>
            <c:showVal val="1"/>
          </c:dLbls>
          <c:cat>
            <c:strRef>
              <c:f>Sheet1!$A$2:$A$13</c:f>
              <c:strCache>
                <c:ptCount val="12"/>
                <c:pt idx="0">
                  <c:v>At least one faculty member has taken an interest in my </c:v>
                </c:pt>
                <c:pt idx="1">
                  <c:v>comp</c:v>
                </c:pt>
                <c:pt idx="2">
                  <c:v>At least one staff member has taken an interest in my development</c:v>
                </c:pt>
                <c:pt idx="3">
                  <c:v>comp</c:v>
                </c:pt>
                <c:pt idx="4">
                  <c:v>Faculty believe in my potential to succeed academically</c:v>
                </c:pt>
                <c:pt idx="5">
                  <c:v>comp</c:v>
                </c:pt>
                <c:pt idx="6">
                  <c:v>Staff recognize my achievements</c:v>
                </c:pt>
                <c:pt idx="7">
                  <c:v>comp</c:v>
                </c:pt>
                <c:pt idx="8">
                  <c:v>Faculty empower me to learn here </c:v>
                </c:pt>
                <c:pt idx="9">
                  <c:v>comp</c:v>
                </c:pt>
                <c:pt idx="10">
                  <c:v>Staff encourage me to get involved in campus activities </c:v>
                </c:pt>
                <c:pt idx="11">
                  <c:v>comp</c:v>
                </c:pt>
              </c:strCache>
            </c:strRef>
          </c:cat>
          <c:val>
            <c:numRef>
              <c:f>Sheet1!$C$2:$C$13</c:f>
              <c:numCache>
                <c:formatCode>0.0%</c:formatCode>
                <c:ptCount val="12"/>
                <c:pt idx="0">
                  <c:v>0.36399999999999999</c:v>
                </c:pt>
                <c:pt idx="1">
                  <c:v>0.47399999999999998</c:v>
                </c:pt>
                <c:pt idx="2">
                  <c:v>0.318</c:v>
                </c:pt>
                <c:pt idx="3">
                  <c:v>0.56200000000000006</c:v>
                </c:pt>
                <c:pt idx="4">
                  <c:v>0.28799999999999998</c:v>
                </c:pt>
                <c:pt idx="5">
                  <c:v>0.47599999999999998</c:v>
                </c:pt>
                <c:pt idx="6">
                  <c:v>0.152</c:v>
                </c:pt>
                <c:pt idx="7">
                  <c:v>0.255</c:v>
                </c:pt>
                <c:pt idx="8">
                  <c:v>0.152</c:v>
                </c:pt>
                <c:pt idx="9">
                  <c:v>0.33400000000000002</c:v>
                </c:pt>
                <c:pt idx="10">
                  <c:v>0.106</c:v>
                </c:pt>
                <c:pt idx="11">
                  <c:v>0.221</c:v>
                </c:pt>
              </c:numCache>
            </c:numRef>
          </c:val>
        </c:ser>
        <c:gapWidth val="33"/>
        <c:overlap val="100"/>
        <c:axId val="111477888"/>
        <c:axId val="111479424"/>
      </c:barChart>
      <c:catAx>
        <c:axId val="111477888"/>
        <c:scaling>
          <c:orientation val="minMax"/>
        </c:scaling>
        <c:axPos val="b"/>
        <c:majorGridlines/>
        <c:majorTickMark val="none"/>
        <c:tickLblPos val="none"/>
        <c:spPr>
          <a:noFill/>
          <a:ln w="0">
            <a:solidFill>
              <a:schemeClr val="tx1"/>
            </a:solidFill>
            <a:prstDash val="solid"/>
          </a:ln>
        </c:spPr>
        <c:crossAx val="111479424"/>
        <c:crosses val="autoZero"/>
        <c:auto val="1"/>
        <c:lblAlgn val="ctr"/>
        <c:lblOffset val="100"/>
        <c:tickMarkSkip val="2"/>
      </c:catAx>
      <c:valAx>
        <c:axId val="111479424"/>
        <c:scaling>
          <c:orientation val="minMax"/>
          <c:max val="1"/>
          <c:min val="0"/>
        </c:scaling>
        <c:axPos val="l"/>
        <c:numFmt formatCode="0%" sourceLinked="0"/>
        <c:majorTickMark val="none"/>
        <c:tickLblPos val="nextTo"/>
        <c:spPr>
          <a:ln w="2378">
            <a:solidFill>
              <a:schemeClr val="tx1"/>
            </a:solidFill>
            <a:prstDash val="solid"/>
          </a:ln>
        </c:spPr>
        <c:txPr>
          <a:bodyPr rot="0" vert="horz"/>
          <a:lstStyle/>
          <a:p>
            <a:pPr>
              <a:defRPr sz="1393"/>
            </a:pPr>
            <a:endParaRPr lang="en-US"/>
          </a:p>
        </c:txPr>
        <c:crossAx val="111477888"/>
        <c:crosses val="autoZero"/>
        <c:crossBetween val="between"/>
        <c:majorUnit val="0.1"/>
      </c:valAx>
      <c:spPr>
        <a:noFill/>
        <a:ln w="25384">
          <a:noFill/>
        </a:ln>
      </c:spPr>
    </c:plotArea>
    <c:plotVisOnly val="1"/>
    <c:dispBlanksAs val="gap"/>
  </c:chart>
  <c:spPr>
    <a:noFill/>
    <a:ln>
      <a:noFill/>
    </a:ln>
  </c:spPr>
  <c:txPr>
    <a:bodyPr/>
    <a:lstStyle/>
    <a:p>
      <a:pPr>
        <a:defRPr sz="1190" b="1" i="0" u="none" strike="noStrike" baseline="0">
          <a:solidFill>
            <a:schemeClr val="accent1">
              <a:lumMod val="50000"/>
            </a:schemeClr>
          </a:solidFill>
          <a:latin typeface="Garamond"/>
          <a:ea typeface="Garamond"/>
          <a:cs typeface="Garamond"/>
        </a:defRPr>
      </a:pPr>
      <a:endParaRPr lang="en-US"/>
    </a:p>
  </c:txPr>
  <c:externalData r:id="rId1"/>
</c:chartSpace>
</file>

<file path=ppt/charts/chart15.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4.4552552419711594E-2"/>
          <c:y val="4.267962598425197E-2"/>
          <c:w val="0.95544744758028965"/>
          <c:h val="0.93629374453193348"/>
        </c:manualLayout>
      </c:layout>
      <c:barChart>
        <c:barDir val="col"/>
        <c:grouping val="stacked"/>
        <c:ser>
          <c:idx val="1"/>
          <c:order val="0"/>
          <c:tx>
            <c:strRef>
              <c:f>Sheet1!$C$1</c:f>
              <c:strCache>
                <c:ptCount val="1"/>
                <c:pt idx="0">
                  <c:v>stronger</c:v>
                </c:pt>
              </c:strCache>
            </c:strRef>
          </c:tx>
          <c:spPr>
            <a:solidFill>
              <a:srgbClr val="CCFFFF"/>
            </a:solidFill>
            <a:ln w="3173">
              <a:solidFill>
                <a:schemeClr val="tx1"/>
              </a:solidFill>
            </a:ln>
          </c:spPr>
          <c:dPt>
            <c:idx val="0"/>
            <c:spPr>
              <a:solidFill>
                <a:schemeClr val="accent1"/>
              </a:solidFill>
              <a:ln w="3173">
                <a:solidFill>
                  <a:schemeClr val="tx1"/>
                </a:solidFill>
              </a:ln>
            </c:spPr>
          </c:dPt>
          <c:dPt>
            <c:idx val="1"/>
            <c:spPr>
              <a:solidFill>
                <a:srgbClr val="FFCC29"/>
              </a:solidFill>
              <a:ln w="3173">
                <a:solidFill>
                  <a:schemeClr val="tx1"/>
                </a:solidFill>
              </a:ln>
            </c:spPr>
          </c:dPt>
          <c:dPt>
            <c:idx val="2"/>
            <c:spPr>
              <a:solidFill>
                <a:schemeClr val="accent1"/>
              </a:solidFill>
              <a:ln w="3173">
                <a:solidFill>
                  <a:schemeClr val="tx1"/>
                </a:solidFill>
              </a:ln>
            </c:spPr>
          </c:dPt>
          <c:dPt>
            <c:idx val="3"/>
            <c:spPr>
              <a:solidFill>
                <a:srgbClr val="FFCC29"/>
              </a:solidFill>
              <a:ln w="3173">
                <a:solidFill>
                  <a:schemeClr val="tx1"/>
                </a:solidFill>
              </a:ln>
            </c:spPr>
          </c:dPt>
          <c:dPt>
            <c:idx val="4"/>
            <c:spPr>
              <a:solidFill>
                <a:schemeClr val="accent1"/>
              </a:solidFill>
              <a:ln w="3173">
                <a:solidFill>
                  <a:schemeClr val="tx1"/>
                </a:solidFill>
              </a:ln>
            </c:spPr>
          </c:dPt>
          <c:dPt>
            <c:idx val="5"/>
            <c:spPr>
              <a:solidFill>
                <a:srgbClr val="FFCC29"/>
              </a:solidFill>
              <a:ln w="3173">
                <a:solidFill>
                  <a:schemeClr val="tx1"/>
                </a:solidFill>
              </a:ln>
            </c:spPr>
          </c:dPt>
          <c:dPt>
            <c:idx val="6"/>
            <c:spPr>
              <a:solidFill>
                <a:schemeClr val="accent1"/>
              </a:solidFill>
              <a:ln w="3173">
                <a:solidFill>
                  <a:schemeClr val="tx1"/>
                </a:solidFill>
              </a:ln>
            </c:spPr>
          </c:dPt>
          <c:dPt>
            <c:idx val="7"/>
            <c:spPr>
              <a:solidFill>
                <a:srgbClr val="FFCC29"/>
              </a:solidFill>
              <a:ln w="3173">
                <a:solidFill>
                  <a:schemeClr val="tx1"/>
                </a:solidFill>
              </a:ln>
            </c:spPr>
          </c:dPt>
          <c:dPt>
            <c:idx val="9"/>
            <c:spPr>
              <a:solidFill>
                <a:srgbClr val="FFFF99"/>
              </a:solidFill>
              <a:ln w="3173">
                <a:solidFill>
                  <a:schemeClr val="tx1"/>
                </a:solidFill>
              </a:ln>
            </c:spPr>
          </c:dPt>
          <c:dPt>
            <c:idx val="11"/>
            <c:spPr>
              <a:solidFill>
                <a:srgbClr val="FFFF99"/>
              </a:solidFill>
              <a:ln w="3173">
                <a:solidFill>
                  <a:schemeClr val="tx1"/>
                </a:solidFill>
              </a:ln>
            </c:spPr>
          </c:dPt>
          <c:dLbls>
            <c:numFmt formatCode="0.0%" sourceLinked="0"/>
            <c:spPr>
              <a:noFill/>
              <a:ln w="18980">
                <a:noFill/>
              </a:ln>
            </c:spPr>
            <c:txPr>
              <a:bodyPr/>
              <a:lstStyle/>
              <a:p>
                <a:pPr>
                  <a:defRPr sz="1395"/>
                </a:pPr>
                <a:endParaRPr lang="en-US"/>
              </a:p>
            </c:txPr>
            <c:showVal val="1"/>
          </c:dLbls>
          <c:cat>
            <c:strRef>
              <c:f>Sheet1!$A$2:$A$9</c:f>
              <c:strCache>
                <c:ptCount val="8"/>
                <c:pt idx="0">
                  <c:v>General knowledge</c:v>
                </c:pt>
                <c:pt idx="1">
                  <c:v>comp</c:v>
                </c:pt>
                <c:pt idx="2">
                  <c:v>Knowledge of a particular field or discipline</c:v>
                </c:pt>
                <c:pt idx="3">
                  <c:v>comp</c:v>
                </c:pt>
                <c:pt idx="4">
                  <c:v>Critical thinking skills</c:v>
                </c:pt>
                <c:pt idx="5">
                  <c:v>comp</c:v>
                </c:pt>
                <c:pt idx="6">
                  <c:v>Problem-solving skills</c:v>
                </c:pt>
                <c:pt idx="7">
                  <c:v>comp</c:v>
                </c:pt>
              </c:strCache>
            </c:strRef>
          </c:cat>
          <c:val>
            <c:numRef>
              <c:f>Sheet1!$C$2:$C$9</c:f>
              <c:numCache>
                <c:formatCode>0.0%</c:formatCode>
                <c:ptCount val="8"/>
                <c:pt idx="0">
                  <c:v>0.45500000000000002</c:v>
                </c:pt>
                <c:pt idx="1">
                  <c:v>0.47499999999999998</c:v>
                </c:pt>
                <c:pt idx="2">
                  <c:v>0.34799999999999998</c:v>
                </c:pt>
                <c:pt idx="3">
                  <c:v>0.436</c:v>
                </c:pt>
                <c:pt idx="4">
                  <c:v>0.40899999999999997</c:v>
                </c:pt>
                <c:pt idx="5">
                  <c:v>0.40699999999999997</c:v>
                </c:pt>
                <c:pt idx="6">
                  <c:v>0.42399999999999999</c:v>
                </c:pt>
                <c:pt idx="7">
                  <c:v>0.40899999999999997</c:v>
                </c:pt>
              </c:numCache>
            </c:numRef>
          </c:val>
        </c:ser>
        <c:ser>
          <c:idx val="0"/>
          <c:order val="1"/>
          <c:tx>
            <c:strRef>
              <c:f>Sheet1!$B$1</c:f>
              <c:strCache>
                <c:ptCount val="1"/>
                <c:pt idx="0">
                  <c:v>much stronger</c:v>
                </c:pt>
              </c:strCache>
            </c:strRef>
          </c:tx>
          <c:spPr>
            <a:solidFill>
              <a:schemeClr val="accent1"/>
            </a:solidFill>
            <a:ln w="3173">
              <a:solidFill>
                <a:schemeClr val="tx1"/>
              </a:solidFill>
            </a:ln>
          </c:spPr>
          <c:dPt>
            <c:idx val="0"/>
            <c:spPr>
              <a:solidFill>
                <a:srgbClr val="C5FFFE"/>
              </a:solidFill>
              <a:ln w="3173">
                <a:solidFill>
                  <a:schemeClr val="tx1"/>
                </a:solidFill>
              </a:ln>
            </c:spPr>
          </c:dPt>
          <c:dPt>
            <c:idx val="1"/>
            <c:spPr>
              <a:solidFill>
                <a:schemeClr val="accent2"/>
              </a:solidFill>
              <a:ln w="3173">
                <a:solidFill>
                  <a:schemeClr val="tx1"/>
                </a:solidFill>
              </a:ln>
            </c:spPr>
          </c:dPt>
          <c:dPt>
            <c:idx val="2"/>
            <c:spPr>
              <a:solidFill>
                <a:srgbClr val="C5FFFE"/>
              </a:solidFill>
              <a:ln w="3173">
                <a:solidFill>
                  <a:schemeClr val="tx1"/>
                </a:solidFill>
              </a:ln>
            </c:spPr>
          </c:dPt>
          <c:dPt>
            <c:idx val="3"/>
            <c:spPr>
              <a:solidFill>
                <a:schemeClr val="accent2"/>
              </a:solidFill>
              <a:ln w="3173">
                <a:solidFill>
                  <a:schemeClr val="tx1"/>
                </a:solidFill>
              </a:ln>
            </c:spPr>
          </c:dPt>
          <c:dPt>
            <c:idx val="4"/>
            <c:spPr>
              <a:solidFill>
                <a:srgbClr val="C5FFFE"/>
              </a:solidFill>
              <a:ln w="3173">
                <a:solidFill>
                  <a:schemeClr val="tx1"/>
                </a:solidFill>
              </a:ln>
            </c:spPr>
          </c:dPt>
          <c:dPt>
            <c:idx val="5"/>
            <c:spPr>
              <a:solidFill>
                <a:schemeClr val="accent2"/>
              </a:solidFill>
              <a:ln w="3173">
                <a:solidFill>
                  <a:schemeClr val="tx1"/>
                </a:solidFill>
              </a:ln>
            </c:spPr>
          </c:dPt>
          <c:dPt>
            <c:idx val="6"/>
            <c:spPr>
              <a:solidFill>
                <a:srgbClr val="C5FFFE"/>
              </a:solidFill>
              <a:ln w="3173">
                <a:solidFill>
                  <a:schemeClr val="tx1"/>
                </a:solidFill>
              </a:ln>
            </c:spPr>
          </c:dPt>
          <c:dPt>
            <c:idx val="7"/>
            <c:spPr>
              <a:solidFill>
                <a:schemeClr val="accent2"/>
              </a:solidFill>
              <a:ln w="3173">
                <a:solidFill>
                  <a:schemeClr val="tx1"/>
                </a:solidFill>
              </a:ln>
            </c:spPr>
          </c:dPt>
          <c:dPt>
            <c:idx val="9"/>
            <c:spPr>
              <a:solidFill>
                <a:srgbClr val="FFCC00"/>
              </a:solidFill>
              <a:ln w="3173">
                <a:solidFill>
                  <a:schemeClr val="tx1"/>
                </a:solidFill>
              </a:ln>
            </c:spPr>
          </c:dPt>
          <c:dPt>
            <c:idx val="11"/>
            <c:spPr>
              <a:solidFill>
                <a:srgbClr val="FFCC00"/>
              </a:solidFill>
              <a:ln w="3173">
                <a:solidFill>
                  <a:schemeClr val="tx1"/>
                </a:solidFill>
              </a:ln>
            </c:spPr>
          </c:dPt>
          <c:dLbls>
            <c:numFmt formatCode="0.0%" sourceLinked="0"/>
            <c:spPr>
              <a:noFill/>
              <a:ln w="18980">
                <a:noFill/>
              </a:ln>
            </c:spPr>
            <c:txPr>
              <a:bodyPr/>
              <a:lstStyle/>
              <a:p>
                <a:pPr>
                  <a:defRPr sz="1395"/>
                </a:pPr>
                <a:endParaRPr lang="en-US"/>
              </a:p>
            </c:txPr>
            <c:showVal val="1"/>
          </c:dLbls>
          <c:cat>
            <c:strRef>
              <c:f>Sheet1!$A$2:$A$9</c:f>
              <c:strCache>
                <c:ptCount val="8"/>
                <c:pt idx="0">
                  <c:v>General knowledge</c:v>
                </c:pt>
                <c:pt idx="1">
                  <c:v>comp</c:v>
                </c:pt>
                <c:pt idx="2">
                  <c:v>Knowledge of a particular field or discipline</c:v>
                </c:pt>
                <c:pt idx="3">
                  <c:v>comp</c:v>
                </c:pt>
                <c:pt idx="4">
                  <c:v>Critical thinking skills</c:v>
                </c:pt>
                <c:pt idx="5">
                  <c:v>comp</c:v>
                </c:pt>
                <c:pt idx="6">
                  <c:v>Problem-solving skills</c:v>
                </c:pt>
                <c:pt idx="7">
                  <c:v>comp</c:v>
                </c:pt>
              </c:strCache>
            </c:strRef>
          </c:cat>
          <c:val>
            <c:numRef>
              <c:f>Sheet1!$B$2:$B$9</c:f>
              <c:numCache>
                <c:formatCode>0.0%</c:formatCode>
                <c:ptCount val="8"/>
                <c:pt idx="0">
                  <c:v>0.39400000000000002</c:v>
                </c:pt>
                <c:pt idx="1">
                  <c:v>0.35799999999999998</c:v>
                </c:pt>
                <c:pt idx="2">
                  <c:v>0.53</c:v>
                </c:pt>
                <c:pt idx="3">
                  <c:v>0.47</c:v>
                </c:pt>
                <c:pt idx="4">
                  <c:v>0.439</c:v>
                </c:pt>
                <c:pt idx="5">
                  <c:v>0.41499999999999998</c:v>
                </c:pt>
                <c:pt idx="6">
                  <c:v>0.48499999999999999</c:v>
                </c:pt>
                <c:pt idx="7">
                  <c:v>0.437</c:v>
                </c:pt>
              </c:numCache>
            </c:numRef>
          </c:val>
        </c:ser>
        <c:gapWidth val="70"/>
        <c:overlap val="100"/>
        <c:axId val="111484288"/>
        <c:axId val="111744512"/>
      </c:barChart>
      <c:catAx>
        <c:axId val="111484288"/>
        <c:scaling>
          <c:orientation val="minMax"/>
        </c:scaling>
        <c:axPos val="b"/>
        <c:majorGridlines/>
        <c:majorTickMark val="none"/>
        <c:tickLblPos val="none"/>
        <c:crossAx val="111744512"/>
        <c:crosses val="autoZero"/>
        <c:auto val="1"/>
        <c:lblAlgn val="ctr"/>
        <c:lblOffset val="100"/>
        <c:tickLblSkip val="2"/>
        <c:tickMarkSkip val="2"/>
      </c:catAx>
      <c:valAx>
        <c:axId val="111744512"/>
        <c:scaling>
          <c:orientation val="minMax"/>
          <c:max val="1"/>
          <c:min val="0"/>
        </c:scaling>
        <c:axPos val="l"/>
        <c:numFmt formatCode="0%" sourceLinked="0"/>
        <c:majorTickMark val="none"/>
        <c:tickLblPos val="nextTo"/>
        <c:txPr>
          <a:bodyPr rot="0" vert="horz"/>
          <a:lstStyle/>
          <a:p>
            <a:pPr>
              <a:defRPr sz="1395"/>
            </a:pPr>
            <a:endParaRPr lang="en-US"/>
          </a:p>
        </c:txPr>
        <c:crossAx val="111484288"/>
        <c:crosses val="autoZero"/>
        <c:crossBetween val="between"/>
        <c:majorUnit val="0.1"/>
      </c:valAx>
      <c:spPr>
        <a:noFill/>
        <a:ln w="25384">
          <a:noFill/>
        </a:ln>
      </c:spPr>
    </c:plotArea>
    <c:plotVisOnly val="1"/>
    <c:dispBlanksAs val="gap"/>
  </c:chart>
  <c:spPr>
    <a:noFill/>
    <a:ln>
      <a:noFill/>
    </a:ln>
  </c:spPr>
  <c:txPr>
    <a:bodyPr/>
    <a:lstStyle/>
    <a:p>
      <a:pPr>
        <a:defRPr sz="892" b="1" i="0" u="none" strike="noStrike" baseline="0">
          <a:solidFill>
            <a:schemeClr val="accent1">
              <a:lumMod val="50000"/>
            </a:schemeClr>
          </a:solidFill>
          <a:latin typeface="Garamond"/>
          <a:ea typeface="Garamond"/>
          <a:cs typeface="Garamond"/>
        </a:defRPr>
      </a:pPr>
      <a:endParaRPr lang="en-US"/>
    </a:p>
  </c:txPr>
  <c:externalData r:id="rId1"/>
</c:chartSpace>
</file>

<file path=ppt/charts/chart16.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5.5493895671476161E-2"/>
          <c:y val="2.8790786948176578E-2"/>
          <c:w val="0.94561598224195342"/>
          <c:h val="0.93282149712092965"/>
        </c:manualLayout>
      </c:layout>
      <c:barChart>
        <c:barDir val="col"/>
        <c:grouping val="stacked"/>
        <c:ser>
          <c:idx val="0"/>
          <c:order val="0"/>
          <c:spPr>
            <a:solidFill>
              <a:schemeClr val="accent1"/>
            </a:solidFill>
            <a:ln w="3175">
              <a:solidFill>
                <a:schemeClr val="tx1"/>
              </a:solidFill>
            </a:ln>
          </c:spPr>
          <c:dPt>
            <c:idx val="1"/>
            <c:spPr>
              <a:solidFill>
                <a:srgbClr val="FFCC00"/>
              </a:solidFill>
              <a:ln w="3175">
                <a:solidFill>
                  <a:schemeClr val="tx1"/>
                </a:solidFill>
              </a:ln>
            </c:spPr>
          </c:dPt>
          <c:dPt>
            <c:idx val="3"/>
            <c:spPr>
              <a:solidFill>
                <a:srgbClr val="FFCC00"/>
              </a:solidFill>
              <a:ln w="3175">
                <a:solidFill>
                  <a:schemeClr val="tx1"/>
                </a:solidFill>
              </a:ln>
            </c:spPr>
          </c:dPt>
          <c:dPt>
            <c:idx val="5"/>
            <c:spPr>
              <a:solidFill>
                <a:srgbClr val="FFCC00"/>
              </a:solidFill>
              <a:ln w="3175">
                <a:solidFill>
                  <a:schemeClr val="tx1"/>
                </a:solidFill>
              </a:ln>
            </c:spPr>
          </c:dPt>
          <c:dPt>
            <c:idx val="7"/>
            <c:spPr>
              <a:solidFill>
                <a:srgbClr val="FFCC00"/>
              </a:solidFill>
              <a:ln w="3175">
                <a:solidFill>
                  <a:schemeClr val="tx1"/>
                </a:solidFill>
              </a:ln>
            </c:spPr>
          </c:dPt>
          <c:dPt>
            <c:idx val="9"/>
            <c:spPr>
              <a:solidFill>
                <a:srgbClr val="FFCC00"/>
              </a:solidFill>
              <a:ln w="3175">
                <a:solidFill>
                  <a:schemeClr val="tx1"/>
                </a:solidFill>
              </a:ln>
            </c:spPr>
          </c:dPt>
          <c:dPt>
            <c:idx val="11"/>
            <c:spPr>
              <a:solidFill>
                <a:srgbClr val="FFCC00"/>
              </a:solidFill>
              <a:ln w="3175">
                <a:solidFill>
                  <a:schemeClr val="tx1"/>
                </a:solidFill>
              </a:ln>
            </c:spPr>
          </c:dPt>
          <c:dLbls>
            <c:numFmt formatCode="0.0%" sourceLinked="0"/>
            <c:spPr>
              <a:noFill/>
              <a:ln w="19004">
                <a:noFill/>
              </a:ln>
            </c:spPr>
            <c:txPr>
              <a:bodyPr/>
              <a:lstStyle/>
              <a:p>
                <a:pPr>
                  <a:defRPr sz="1396"/>
                </a:pPr>
                <a:endParaRPr lang="en-US"/>
              </a:p>
            </c:txPr>
            <c:showVal val="1"/>
          </c:dLbls>
          <c:cat>
            <c:strRef>
              <c:f>Sheet1!$A$2:$A$7</c:f>
              <c:strCache>
                <c:ptCount val="6"/>
                <c:pt idx="0">
                  <c:v>Completed a culminating experience for your degree (e.g., capstone course/project, thesis, comp exam </c:v>
                </c:pt>
                <c:pt idx="1">
                  <c:v>comp </c:v>
                </c:pt>
                <c:pt idx="2">
                  <c:v>Undergraduate Program</c:v>
                </c:pt>
                <c:pt idx="3">
                  <c:v>comp</c:v>
                </c:pt>
                <c:pt idx="4">
                  <c:v>Internship</c:v>
                </c:pt>
                <c:pt idx="5">
                  <c:v>comp</c:v>
                </c:pt>
              </c:strCache>
            </c:strRef>
          </c:cat>
          <c:val>
            <c:numRef>
              <c:f>Sheet1!$B$2:$B$7</c:f>
              <c:numCache>
                <c:formatCode>0.0%</c:formatCode>
                <c:ptCount val="6"/>
                <c:pt idx="0">
                  <c:v>0.68200000000000005</c:v>
                </c:pt>
                <c:pt idx="1">
                  <c:v>0.69599999999999995</c:v>
                </c:pt>
                <c:pt idx="2">
                  <c:v>0.25800000000000001</c:v>
                </c:pt>
                <c:pt idx="3">
                  <c:v>0.22900000000000001</c:v>
                </c:pt>
                <c:pt idx="4">
                  <c:v>0.65200000000000002</c:v>
                </c:pt>
                <c:pt idx="5">
                  <c:v>0.56399999999999995</c:v>
                </c:pt>
              </c:numCache>
            </c:numRef>
          </c:val>
        </c:ser>
        <c:gapWidth val="70"/>
        <c:overlap val="100"/>
        <c:axId val="112686592"/>
        <c:axId val="112688128"/>
      </c:barChart>
      <c:catAx>
        <c:axId val="112686592"/>
        <c:scaling>
          <c:orientation val="minMax"/>
        </c:scaling>
        <c:axPos val="b"/>
        <c:majorGridlines/>
        <c:majorTickMark val="none"/>
        <c:tickLblPos val="none"/>
        <c:spPr>
          <a:ln w="2382">
            <a:solidFill>
              <a:schemeClr val="tx1"/>
            </a:solidFill>
            <a:prstDash val="solid"/>
          </a:ln>
        </c:spPr>
        <c:crossAx val="112688128"/>
        <c:crosses val="autoZero"/>
        <c:auto val="1"/>
        <c:lblAlgn val="ctr"/>
        <c:lblOffset val="100"/>
        <c:tickLblSkip val="2"/>
        <c:tickMarkSkip val="2"/>
      </c:catAx>
      <c:valAx>
        <c:axId val="112688128"/>
        <c:scaling>
          <c:orientation val="minMax"/>
          <c:max val="1"/>
          <c:min val="0"/>
        </c:scaling>
        <c:axPos val="l"/>
        <c:numFmt formatCode="0%" sourceLinked="0"/>
        <c:majorTickMark val="none"/>
        <c:tickLblPos val="nextTo"/>
        <c:spPr>
          <a:ln w="2382">
            <a:solidFill>
              <a:schemeClr val="tx1"/>
            </a:solidFill>
            <a:prstDash val="solid"/>
          </a:ln>
        </c:spPr>
        <c:txPr>
          <a:bodyPr rot="0" vert="horz"/>
          <a:lstStyle/>
          <a:p>
            <a:pPr>
              <a:defRPr sz="1396"/>
            </a:pPr>
            <a:endParaRPr lang="en-US"/>
          </a:p>
        </c:txPr>
        <c:crossAx val="112686592"/>
        <c:crosses val="autoZero"/>
        <c:crossBetween val="between"/>
        <c:majorUnit val="0.1"/>
      </c:valAx>
      <c:spPr>
        <a:noFill/>
        <a:ln w="25400">
          <a:noFill/>
        </a:ln>
      </c:spPr>
    </c:plotArea>
    <c:plotVisOnly val="1"/>
    <c:dispBlanksAs val="gap"/>
  </c:chart>
  <c:spPr>
    <a:noFill/>
    <a:ln>
      <a:noFill/>
    </a:ln>
  </c:spPr>
  <c:txPr>
    <a:bodyPr/>
    <a:lstStyle/>
    <a:p>
      <a:pPr>
        <a:defRPr sz="1193" b="1" i="0" u="none" strike="noStrike" baseline="0">
          <a:solidFill>
            <a:schemeClr val="accent1">
              <a:lumMod val="50000"/>
            </a:schemeClr>
          </a:solidFill>
          <a:latin typeface="Garamond"/>
          <a:ea typeface="Garamond"/>
          <a:cs typeface="Garamond"/>
        </a:defRPr>
      </a:pPr>
      <a:endParaRPr lang="en-US"/>
    </a:p>
  </c:txPr>
  <c:externalData r:id="rId1"/>
</c:chartSpace>
</file>

<file path=ppt/charts/chart17.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7.7630616685734802E-2"/>
          <c:y val="4.7265501968503938E-2"/>
          <c:w val="0.89957736052224135"/>
          <c:h val="0.90546899606299158"/>
        </c:manualLayout>
      </c:layout>
      <c:barChart>
        <c:barDir val="col"/>
        <c:grouping val="stacked"/>
        <c:ser>
          <c:idx val="0"/>
          <c:order val="0"/>
          <c:tx>
            <c:strRef>
              <c:f>Sheet1!$B$1</c:f>
              <c:strCache>
                <c:ptCount val="1"/>
                <c:pt idx="0">
                  <c:v>Some chance </c:v>
                </c:pt>
              </c:strCache>
            </c:strRef>
          </c:tx>
          <c:spPr>
            <a:solidFill>
              <a:schemeClr val="accent5">
                <a:lumMod val="60000"/>
                <a:lumOff val="40000"/>
              </a:schemeClr>
            </a:solidFill>
            <a:ln>
              <a:solidFill>
                <a:srgbClr val="7680AC">
                  <a:lumMod val="60000"/>
                  <a:lumOff val="40000"/>
                </a:srgbClr>
              </a:solidFill>
            </a:ln>
          </c:spPr>
          <c:dPt>
            <c:idx val="1"/>
            <c:spPr>
              <a:solidFill>
                <a:schemeClr val="accent5"/>
              </a:solidFill>
              <a:ln>
                <a:solidFill>
                  <a:srgbClr val="7680AC">
                    <a:lumMod val="60000"/>
                    <a:lumOff val="40000"/>
                  </a:srgbClr>
                </a:solidFill>
              </a:ln>
            </c:spPr>
          </c:dPt>
          <c:dPt>
            <c:idx val="2"/>
            <c:spPr>
              <a:solidFill>
                <a:srgbClr val="FFE265"/>
              </a:solidFill>
              <a:ln>
                <a:solidFill>
                  <a:srgbClr val="7680AC">
                    <a:lumMod val="60000"/>
                    <a:lumOff val="40000"/>
                  </a:srgbClr>
                </a:solidFill>
              </a:ln>
            </c:spPr>
          </c:dPt>
          <c:dPt>
            <c:idx val="3"/>
            <c:spPr>
              <a:solidFill>
                <a:srgbClr val="FFC000"/>
              </a:solidFill>
              <a:ln>
                <a:solidFill>
                  <a:srgbClr val="7680AC">
                    <a:lumMod val="60000"/>
                    <a:lumOff val="40000"/>
                  </a:srgbClr>
                </a:solidFill>
              </a:ln>
            </c:spPr>
          </c:dPt>
          <c:dPt>
            <c:idx val="5"/>
            <c:spPr>
              <a:solidFill>
                <a:schemeClr val="accent5"/>
              </a:solidFill>
              <a:ln>
                <a:solidFill>
                  <a:srgbClr val="7680AC">
                    <a:lumMod val="60000"/>
                    <a:lumOff val="40000"/>
                  </a:srgbClr>
                </a:solidFill>
              </a:ln>
            </c:spPr>
          </c:dPt>
          <c:dPt>
            <c:idx val="6"/>
            <c:spPr>
              <a:solidFill>
                <a:srgbClr val="FFE265"/>
              </a:solidFill>
              <a:ln>
                <a:solidFill>
                  <a:srgbClr val="7680AC">
                    <a:lumMod val="60000"/>
                    <a:lumOff val="40000"/>
                  </a:srgbClr>
                </a:solidFill>
              </a:ln>
            </c:spPr>
          </c:dPt>
          <c:dPt>
            <c:idx val="7"/>
            <c:spPr>
              <a:solidFill>
                <a:srgbClr val="FFC000"/>
              </a:solidFill>
              <a:ln>
                <a:solidFill>
                  <a:srgbClr val="7680AC">
                    <a:lumMod val="60000"/>
                    <a:lumOff val="40000"/>
                  </a:srgbClr>
                </a:solidFill>
              </a:ln>
            </c:spPr>
          </c:dPt>
          <c:dPt>
            <c:idx val="9"/>
            <c:spPr>
              <a:solidFill>
                <a:schemeClr val="accent5"/>
              </a:solidFill>
              <a:ln>
                <a:solidFill>
                  <a:srgbClr val="7680AC">
                    <a:lumMod val="60000"/>
                    <a:lumOff val="40000"/>
                  </a:srgbClr>
                </a:solidFill>
              </a:ln>
            </c:spPr>
          </c:dPt>
          <c:dPt>
            <c:idx val="10"/>
            <c:spPr>
              <a:solidFill>
                <a:srgbClr val="FFE265"/>
              </a:solidFill>
              <a:ln>
                <a:solidFill>
                  <a:srgbClr val="7680AC">
                    <a:lumMod val="60000"/>
                    <a:lumOff val="40000"/>
                  </a:srgbClr>
                </a:solidFill>
              </a:ln>
            </c:spPr>
          </c:dPt>
          <c:dPt>
            <c:idx val="11"/>
            <c:spPr>
              <a:solidFill>
                <a:srgbClr val="FFC000"/>
              </a:solidFill>
              <a:ln>
                <a:solidFill>
                  <a:srgbClr val="7680AC">
                    <a:lumMod val="60000"/>
                    <a:lumOff val="40000"/>
                  </a:srgbClr>
                </a:solidFill>
              </a:ln>
            </c:spPr>
          </c:dPt>
          <c:dLbls>
            <c:txPr>
              <a:bodyPr anchor="t" anchorCtr="1"/>
              <a:lstStyle/>
              <a:p>
                <a:pPr algn="ctr">
                  <a:defRPr lang="en-US" sz="1396" b="1" i="0" u="none" strike="noStrike" kern="1200" baseline="0">
                    <a:solidFill>
                      <a:schemeClr val="tx2">
                        <a:lumMod val="10000"/>
                      </a:schemeClr>
                    </a:solidFill>
                    <a:latin typeface="Garamond"/>
                    <a:ea typeface="Garamond"/>
                    <a:cs typeface="Garamond"/>
                  </a:defRPr>
                </a:pPr>
                <a:endParaRPr lang="en-US"/>
              </a:p>
            </c:txPr>
            <c:dLblPos val="inEnd"/>
            <c:showVal val="1"/>
          </c:dLbls>
          <c:cat>
            <c:strRef>
              <c:f>Sheet1!$A$2:$A$13</c:f>
              <c:strCache>
                <c:ptCount val="12"/>
                <c:pt idx="0">
                  <c:v>tfs-student clubs/groups</c:v>
                </c:pt>
                <c:pt idx="1">
                  <c:v>css-student clubs/groups</c:v>
                </c:pt>
                <c:pt idx="2">
                  <c:v>tfs-student clubs/groups(comp)</c:v>
                </c:pt>
                <c:pt idx="3">
                  <c:v>css-student clubs/groups(comp)</c:v>
                </c:pt>
                <c:pt idx="4">
                  <c:v>tfs-student study-abroad</c:v>
                </c:pt>
                <c:pt idx="5">
                  <c:v>css-student study-abroad</c:v>
                </c:pt>
                <c:pt idx="6">
                  <c:v>tfs-student study-abroad(comp)</c:v>
                </c:pt>
                <c:pt idx="7">
                  <c:v>css-student study-abroad(comp)</c:v>
                </c:pt>
                <c:pt idx="8">
                  <c:v>tfs-student volunteer/community</c:v>
                </c:pt>
                <c:pt idx="9">
                  <c:v>css-student volunteer/community</c:v>
                </c:pt>
                <c:pt idx="10">
                  <c:v>tfs-student volunteer/community(comp)</c:v>
                </c:pt>
                <c:pt idx="11">
                  <c:v>css-student volunteer/community(comp)</c:v>
                </c:pt>
              </c:strCache>
            </c:strRef>
          </c:cat>
          <c:val>
            <c:numRef>
              <c:f>Sheet1!$B$2:$B$13</c:f>
              <c:numCache>
                <c:formatCode>0.0%</c:formatCode>
                <c:ptCount val="12"/>
                <c:pt idx="0">
                  <c:v>0.52600000000000002</c:v>
                </c:pt>
                <c:pt idx="1">
                  <c:v>0.76300000000000001</c:v>
                </c:pt>
                <c:pt idx="2">
                  <c:v>0.35199999999999998</c:v>
                </c:pt>
                <c:pt idx="3">
                  <c:v>0.78400000000000003</c:v>
                </c:pt>
                <c:pt idx="4">
                  <c:v>0.34200000000000003</c:v>
                </c:pt>
                <c:pt idx="5">
                  <c:v>5.2999999999999999E-2</c:v>
                </c:pt>
                <c:pt idx="6">
                  <c:v>0.32600000000000001</c:v>
                </c:pt>
                <c:pt idx="7">
                  <c:v>0.38600000000000001</c:v>
                </c:pt>
                <c:pt idx="8">
                  <c:v>0.52600000000000002</c:v>
                </c:pt>
                <c:pt idx="9">
                  <c:v>0.79</c:v>
                </c:pt>
                <c:pt idx="10">
                  <c:v>0.39100000000000001</c:v>
                </c:pt>
                <c:pt idx="11">
                  <c:v>0.80799999999999994</c:v>
                </c:pt>
              </c:numCache>
            </c:numRef>
          </c:val>
        </c:ser>
        <c:ser>
          <c:idx val="1"/>
          <c:order val="1"/>
          <c:tx>
            <c:strRef>
              <c:f>Sheet1!$C$1</c:f>
              <c:strCache>
                <c:ptCount val="1"/>
                <c:pt idx="0">
                  <c:v>Very good chance</c:v>
                </c:pt>
              </c:strCache>
            </c:strRef>
          </c:tx>
          <c:spPr>
            <a:solidFill>
              <a:schemeClr val="accent5">
                <a:lumMod val="40000"/>
                <a:lumOff val="60000"/>
              </a:schemeClr>
            </a:solidFill>
            <a:ln>
              <a:solidFill>
                <a:schemeClr val="accent5">
                  <a:lumMod val="60000"/>
                  <a:lumOff val="40000"/>
                </a:schemeClr>
              </a:solidFill>
            </a:ln>
          </c:spPr>
          <c:dPt>
            <c:idx val="2"/>
            <c:spPr>
              <a:solidFill>
                <a:schemeClr val="accent2">
                  <a:lumMod val="60000"/>
                  <a:lumOff val="40000"/>
                </a:schemeClr>
              </a:solidFill>
              <a:ln>
                <a:solidFill>
                  <a:schemeClr val="accent5">
                    <a:lumMod val="60000"/>
                    <a:lumOff val="40000"/>
                  </a:schemeClr>
                </a:solidFill>
              </a:ln>
            </c:spPr>
          </c:dPt>
          <c:dPt>
            <c:idx val="6"/>
            <c:spPr>
              <a:solidFill>
                <a:schemeClr val="accent2">
                  <a:lumMod val="60000"/>
                  <a:lumOff val="40000"/>
                </a:schemeClr>
              </a:solidFill>
              <a:ln>
                <a:solidFill>
                  <a:schemeClr val="accent5">
                    <a:lumMod val="60000"/>
                    <a:lumOff val="40000"/>
                  </a:schemeClr>
                </a:solidFill>
              </a:ln>
            </c:spPr>
          </c:dPt>
          <c:dPt>
            <c:idx val="10"/>
            <c:spPr>
              <a:solidFill>
                <a:schemeClr val="accent2">
                  <a:lumMod val="60000"/>
                  <a:lumOff val="40000"/>
                </a:schemeClr>
              </a:solidFill>
              <a:ln>
                <a:solidFill>
                  <a:schemeClr val="accent5">
                    <a:lumMod val="60000"/>
                    <a:lumOff val="40000"/>
                  </a:schemeClr>
                </a:solidFill>
              </a:ln>
            </c:spPr>
          </c:dPt>
          <c:dLbls>
            <c:txPr>
              <a:bodyPr rot="0" vert="horz" anchor="t" anchorCtr="1"/>
              <a:lstStyle/>
              <a:p>
                <a:pPr>
                  <a:defRPr sz="1400" b="1">
                    <a:solidFill>
                      <a:schemeClr val="tx2">
                        <a:lumMod val="10000"/>
                      </a:schemeClr>
                    </a:solidFill>
                  </a:defRPr>
                </a:pPr>
                <a:endParaRPr lang="en-US"/>
              </a:p>
            </c:txPr>
            <c:dLblPos val="inEnd"/>
            <c:showVal val="1"/>
          </c:dLbls>
          <c:cat>
            <c:strRef>
              <c:f>Sheet1!$A$2:$A$13</c:f>
              <c:strCache>
                <c:ptCount val="12"/>
                <c:pt idx="0">
                  <c:v>tfs-student clubs/groups</c:v>
                </c:pt>
                <c:pt idx="1">
                  <c:v>css-student clubs/groups</c:v>
                </c:pt>
                <c:pt idx="2">
                  <c:v>tfs-student clubs/groups(comp)</c:v>
                </c:pt>
                <c:pt idx="3">
                  <c:v>css-student clubs/groups(comp)</c:v>
                </c:pt>
                <c:pt idx="4">
                  <c:v>tfs-student study-abroad</c:v>
                </c:pt>
                <c:pt idx="5">
                  <c:v>css-student study-abroad</c:v>
                </c:pt>
                <c:pt idx="6">
                  <c:v>tfs-student study-abroad(comp)</c:v>
                </c:pt>
                <c:pt idx="7">
                  <c:v>css-student study-abroad(comp)</c:v>
                </c:pt>
                <c:pt idx="8">
                  <c:v>tfs-student volunteer/community</c:v>
                </c:pt>
                <c:pt idx="9">
                  <c:v>css-student volunteer/community</c:v>
                </c:pt>
                <c:pt idx="10">
                  <c:v>tfs-student volunteer/community(comp)</c:v>
                </c:pt>
                <c:pt idx="11">
                  <c:v>css-student volunteer/community(comp)</c:v>
                </c:pt>
              </c:strCache>
            </c:strRef>
          </c:cat>
          <c:val>
            <c:numRef>
              <c:f>Sheet1!$C$2:$C$13</c:f>
              <c:numCache>
                <c:formatCode>0.0%</c:formatCode>
                <c:ptCount val="12"/>
                <c:pt idx="0">
                  <c:v>0.36799999999999999</c:v>
                </c:pt>
                <c:pt idx="2">
                  <c:v>0.496</c:v>
                </c:pt>
                <c:pt idx="4">
                  <c:v>0.184</c:v>
                </c:pt>
                <c:pt idx="6">
                  <c:v>0.41699999999999998</c:v>
                </c:pt>
                <c:pt idx="8">
                  <c:v>0.23699999999999999</c:v>
                </c:pt>
                <c:pt idx="10">
                  <c:v>0.41599999999999998</c:v>
                </c:pt>
              </c:numCache>
            </c:numRef>
          </c:val>
        </c:ser>
        <c:dLbls>
          <c:showVal val="1"/>
        </c:dLbls>
        <c:gapWidth val="27"/>
        <c:overlap val="100"/>
        <c:axId val="112838912"/>
        <c:axId val="112844800"/>
      </c:barChart>
      <c:catAx>
        <c:axId val="112838912"/>
        <c:scaling>
          <c:orientation val="minMax"/>
        </c:scaling>
        <c:axPos val="b"/>
        <c:majorTickMark val="none"/>
        <c:tickLblPos val="none"/>
        <c:crossAx val="112844800"/>
        <c:crosses val="autoZero"/>
        <c:auto val="1"/>
        <c:lblAlgn val="ctr"/>
        <c:lblOffset val="100"/>
      </c:catAx>
      <c:valAx>
        <c:axId val="112844800"/>
        <c:scaling>
          <c:orientation val="minMax"/>
        </c:scaling>
        <c:axPos val="l"/>
        <c:numFmt formatCode="0%" sourceLinked="0"/>
        <c:tickLblPos val="nextTo"/>
        <c:txPr>
          <a:bodyPr/>
          <a:lstStyle/>
          <a:p>
            <a:pPr>
              <a:defRPr sz="1600" b="1">
                <a:solidFill>
                  <a:schemeClr val="accent5">
                    <a:lumMod val="50000"/>
                  </a:schemeClr>
                </a:solidFill>
              </a:defRPr>
            </a:pPr>
            <a:endParaRPr lang="en-US"/>
          </a:p>
        </c:txPr>
        <c:crossAx val="112838912"/>
        <c:crosses val="autoZero"/>
        <c:crossBetween val="between"/>
      </c:valAx>
    </c:plotArea>
    <c:plotVisOnly val="1"/>
  </c:chart>
  <c:txPr>
    <a:bodyPr/>
    <a:lstStyle/>
    <a:p>
      <a:pPr>
        <a:defRPr sz="1800"/>
      </a:pPr>
      <a:endParaRPr lang="en-US"/>
    </a:p>
  </c:txPr>
  <c:externalData r:id="rId1"/>
</c:chartSpace>
</file>

<file path=ppt/charts/chart18.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5.5493895671476154E-2"/>
          <c:y val="2.8790786948176578E-2"/>
          <c:w val="0.94561598224195342"/>
          <c:h val="0.93282149712092965"/>
        </c:manualLayout>
      </c:layout>
      <c:barChart>
        <c:barDir val="col"/>
        <c:grouping val="stacked"/>
        <c:ser>
          <c:idx val="1"/>
          <c:order val="0"/>
          <c:tx>
            <c:strRef>
              <c:f>Sheet1!$C$1</c:f>
              <c:strCache>
                <c:ptCount val="1"/>
                <c:pt idx="0">
                  <c:v>occasionally</c:v>
                </c:pt>
              </c:strCache>
            </c:strRef>
          </c:tx>
          <c:spPr>
            <a:solidFill>
              <a:schemeClr val="accent1"/>
            </a:solidFill>
            <a:ln w="3175">
              <a:solidFill>
                <a:schemeClr val="tx1"/>
              </a:solidFill>
            </a:ln>
          </c:spPr>
          <c:dPt>
            <c:idx val="1"/>
            <c:spPr>
              <a:solidFill>
                <a:srgbClr val="FFCC29"/>
              </a:solidFill>
              <a:ln w="3175">
                <a:solidFill>
                  <a:schemeClr val="tx1"/>
                </a:solidFill>
              </a:ln>
            </c:spPr>
          </c:dPt>
          <c:dPt>
            <c:idx val="3"/>
            <c:spPr>
              <a:solidFill>
                <a:srgbClr val="FFCC29"/>
              </a:solidFill>
              <a:ln w="3175">
                <a:solidFill>
                  <a:schemeClr val="tx1"/>
                </a:solidFill>
              </a:ln>
            </c:spPr>
          </c:dPt>
          <c:dPt>
            <c:idx val="5"/>
            <c:spPr>
              <a:solidFill>
                <a:srgbClr val="FFCC29"/>
              </a:solidFill>
              <a:ln w="3175">
                <a:solidFill>
                  <a:schemeClr val="tx1"/>
                </a:solidFill>
              </a:ln>
            </c:spPr>
          </c:dPt>
          <c:dLbls>
            <c:numFmt formatCode="0.0%" sourceLinked="0"/>
            <c:spPr>
              <a:noFill/>
              <a:ln w="19034">
                <a:noFill/>
              </a:ln>
            </c:spPr>
            <c:txPr>
              <a:bodyPr/>
              <a:lstStyle/>
              <a:p>
                <a:pPr>
                  <a:defRPr sz="1398"/>
                </a:pPr>
                <a:endParaRPr lang="en-US"/>
              </a:p>
            </c:txPr>
            <c:showVal val="1"/>
          </c:dLbls>
          <c:cat>
            <c:strRef>
              <c:f>Sheet1!$A$2:$A$7</c:f>
              <c:strCache>
                <c:ptCount val="6"/>
                <c:pt idx="0">
                  <c:v>Integrated skills and knowledge from difference sources and experiences</c:v>
                </c:pt>
                <c:pt idx="1">
                  <c:v>comp</c:v>
                </c:pt>
                <c:pt idx="2">
                  <c:v>Tutored another college student</c:v>
                </c:pt>
                <c:pt idx="3">
                  <c:v>comp</c:v>
                </c:pt>
                <c:pt idx="4">
                  <c:v>Performed community service as part of a class</c:v>
                </c:pt>
                <c:pt idx="5">
                  <c:v>comp</c:v>
                </c:pt>
              </c:strCache>
            </c:strRef>
          </c:cat>
          <c:val>
            <c:numRef>
              <c:f>Sheet1!$C$2:$C$7</c:f>
              <c:numCache>
                <c:formatCode>0.0%</c:formatCode>
                <c:ptCount val="6"/>
                <c:pt idx="0">
                  <c:v>0.27300000000000002</c:v>
                </c:pt>
                <c:pt idx="1">
                  <c:v>0.23699999999999999</c:v>
                </c:pt>
                <c:pt idx="2">
                  <c:v>0.40899999999999997</c:v>
                </c:pt>
                <c:pt idx="3">
                  <c:v>0.38500000000000001</c:v>
                </c:pt>
                <c:pt idx="4">
                  <c:v>0.63600000000000001</c:v>
                </c:pt>
                <c:pt idx="5">
                  <c:v>0.501</c:v>
                </c:pt>
              </c:numCache>
            </c:numRef>
          </c:val>
        </c:ser>
        <c:ser>
          <c:idx val="0"/>
          <c:order val="1"/>
          <c:tx>
            <c:strRef>
              <c:f>Sheet1!$B$1</c:f>
              <c:strCache>
                <c:ptCount val="1"/>
                <c:pt idx="0">
                  <c:v>frequently</c:v>
                </c:pt>
              </c:strCache>
            </c:strRef>
          </c:tx>
          <c:spPr>
            <a:solidFill>
              <a:schemeClr val="accent1"/>
            </a:solidFill>
            <a:ln w="3175">
              <a:solidFill>
                <a:schemeClr val="tx1"/>
              </a:solidFill>
            </a:ln>
          </c:spPr>
          <c:dPt>
            <c:idx val="0"/>
            <c:spPr>
              <a:solidFill>
                <a:srgbClr val="C5FFFE"/>
              </a:solidFill>
              <a:ln w="3175">
                <a:solidFill>
                  <a:schemeClr val="tx1"/>
                </a:solidFill>
              </a:ln>
            </c:spPr>
          </c:dPt>
          <c:dPt>
            <c:idx val="1"/>
            <c:spPr>
              <a:solidFill>
                <a:schemeClr val="accent2"/>
              </a:solidFill>
              <a:ln w="3175">
                <a:solidFill>
                  <a:schemeClr val="tx1"/>
                </a:solidFill>
              </a:ln>
            </c:spPr>
          </c:dPt>
          <c:dPt>
            <c:idx val="2"/>
            <c:spPr>
              <a:solidFill>
                <a:srgbClr val="C5FFFE"/>
              </a:solidFill>
              <a:ln w="3175">
                <a:solidFill>
                  <a:schemeClr val="tx1"/>
                </a:solidFill>
              </a:ln>
            </c:spPr>
          </c:dPt>
          <c:dPt>
            <c:idx val="3"/>
            <c:spPr>
              <a:solidFill>
                <a:schemeClr val="accent2"/>
              </a:solidFill>
              <a:ln w="3175">
                <a:solidFill>
                  <a:schemeClr val="tx1"/>
                </a:solidFill>
              </a:ln>
            </c:spPr>
          </c:dPt>
          <c:dPt>
            <c:idx val="4"/>
            <c:spPr>
              <a:solidFill>
                <a:srgbClr val="C5FFFE"/>
              </a:solidFill>
              <a:ln w="3175">
                <a:solidFill>
                  <a:schemeClr val="tx1"/>
                </a:solidFill>
              </a:ln>
            </c:spPr>
          </c:dPt>
          <c:dPt>
            <c:idx val="5"/>
            <c:spPr>
              <a:solidFill>
                <a:schemeClr val="accent2"/>
              </a:solidFill>
              <a:ln w="3175">
                <a:solidFill>
                  <a:schemeClr val="tx1"/>
                </a:solidFill>
              </a:ln>
            </c:spPr>
          </c:dPt>
          <c:dPt>
            <c:idx val="7"/>
            <c:spPr>
              <a:solidFill>
                <a:srgbClr val="FFCC00"/>
              </a:solidFill>
              <a:ln w="3175">
                <a:solidFill>
                  <a:schemeClr val="tx1"/>
                </a:solidFill>
              </a:ln>
            </c:spPr>
          </c:dPt>
          <c:dPt>
            <c:idx val="9"/>
            <c:spPr>
              <a:solidFill>
                <a:srgbClr val="FFCC00"/>
              </a:solidFill>
              <a:ln w="3175">
                <a:solidFill>
                  <a:schemeClr val="tx1"/>
                </a:solidFill>
              </a:ln>
            </c:spPr>
          </c:dPt>
          <c:dPt>
            <c:idx val="11"/>
            <c:spPr>
              <a:solidFill>
                <a:srgbClr val="FFCC00"/>
              </a:solidFill>
              <a:ln w="3175">
                <a:solidFill>
                  <a:schemeClr val="tx1"/>
                </a:solidFill>
              </a:ln>
            </c:spPr>
          </c:dPt>
          <c:dLbls>
            <c:numFmt formatCode="0.0%" sourceLinked="0"/>
            <c:spPr>
              <a:noFill/>
              <a:ln w="19034">
                <a:noFill/>
              </a:ln>
            </c:spPr>
            <c:txPr>
              <a:bodyPr/>
              <a:lstStyle/>
              <a:p>
                <a:pPr>
                  <a:defRPr sz="1398"/>
                </a:pPr>
                <a:endParaRPr lang="en-US"/>
              </a:p>
            </c:txPr>
            <c:showVal val="1"/>
          </c:dLbls>
          <c:cat>
            <c:strRef>
              <c:f>Sheet1!$A$2:$A$7</c:f>
              <c:strCache>
                <c:ptCount val="6"/>
                <c:pt idx="0">
                  <c:v>Integrated skills and knowledge from difference sources and experiences</c:v>
                </c:pt>
                <c:pt idx="1">
                  <c:v>comp</c:v>
                </c:pt>
                <c:pt idx="2">
                  <c:v>Tutored another college student</c:v>
                </c:pt>
                <c:pt idx="3">
                  <c:v>comp</c:v>
                </c:pt>
                <c:pt idx="4">
                  <c:v>Performed community service as part of a class</c:v>
                </c:pt>
                <c:pt idx="5">
                  <c:v>comp</c:v>
                </c:pt>
              </c:strCache>
            </c:strRef>
          </c:cat>
          <c:val>
            <c:numRef>
              <c:f>Sheet1!$B$2:$B$7</c:f>
              <c:numCache>
                <c:formatCode>0.0%</c:formatCode>
                <c:ptCount val="6"/>
                <c:pt idx="0">
                  <c:v>0.71199999999999997</c:v>
                </c:pt>
                <c:pt idx="1">
                  <c:v>0.75600000000000001</c:v>
                </c:pt>
                <c:pt idx="2">
                  <c:v>0.106</c:v>
                </c:pt>
                <c:pt idx="3">
                  <c:v>0.13700000000000001</c:v>
                </c:pt>
                <c:pt idx="4">
                  <c:v>0.19700000000000001</c:v>
                </c:pt>
                <c:pt idx="5">
                  <c:v>0.155</c:v>
                </c:pt>
              </c:numCache>
            </c:numRef>
          </c:val>
        </c:ser>
        <c:gapWidth val="70"/>
        <c:overlap val="100"/>
        <c:axId val="112985600"/>
        <c:axId val="112987136"/>
      </c:barChart>
      <c:catAx>
        <c:axId val="112985600"/>
        <c:scaling>
          <c:orientation val="minMax"/>
        </c:scaling>
        <c:axPos val="b"/>
        <c:majorGridlines/>
        <c:majorTickMark val="none"/>
        <c:tickLblPos val="none"/>
        <c:spPr>
          <a:ln w="2384">
            <a:solidFill>
              <a:schemeClr val="tx1"/>
            </a:solidFill>
            <a:prstDash val="solid"/>
          </a:ln>
        </c:spPr>
        <c:crossAx val="112987136"/>
        <c:crosses val="autoZero"/>
        <c:auto val="1"/>
        <c:lblAlgn val="ctr"/>
        <c:lblOffset val="100"/>
        <c:tickLblSkip val="2"/>
        <c:tickMarkSkip val="2"/>
      </c:catAx>
      <c:valAx>
        <c:axId val="112987136"/>
        <c:scaling>
          <c:orientation val="minMax"/>
          <c:max val="1"/>
          <c:min val="0"/>
        </c:scaling>
        <c:axPos val="l"/>
        <c:numFmt formatCode="0%" sourceLinked="0"/>
        <c:majorTickMark val="none"/>
        <c:tickLblPos val="nextTo"/>
        <c:spPr>
          <a:ln w="2384">
            <a:solidFill>
              <a:schemeClr val="tx1"/>
            </a:solidFill>
            <a:prstDash val="solid"/>
          </a:ln>
        </c:spPr>
        <c:txPr>
          <a:bodyPr rot="0" vert="horz"/>
          <a:lstStyle/>
          <a:p>
            <a:pPr>
              <a:defRPr sz="1398"/>
            </a:pPr>
            <a:endParaRPr lang="en-US"/>
          </a:p>
        </c:txPr>
        <c:crossAx val="112985600"/>
        <c:crosses val="autoZero"/>
        <c:crossBetween val="between"/>
        <c:majorUnit val="0.1"/>
      </c:valAx>
      <c:spPr>
        <a:noFill/>
        <a:ln w="25398">
          <a:noFill/>
        </a:ln>
      </c:spPr>
    </c:plotArea>
    <c:plotVisOnly val="1"/>
    <c:dispBlanksAs val="gap"/>
  </c:chart>
  <c:spPr>
    <a:noFill/>
    <a:ln>
      <a:noFill/>
    </a:ln>
  </c:spPr>
  <c:txPr>
    <a:bodyPr/>
    <a:lstStyle/>
    <a:p>
      <a:pPr>
        <a:defRPr sz="1196" b="1" i="0" u="none" strike="noStrike" baseline="0">
          <a:solidFill>
            <a:schemeClr val="accent1">
              <a:lumMod val="50000"/>
            </a:schemeClr>
          </a:solidFill>
          <a:latin typeface="Garamond"/>
          <a:ea typeface="Garamond"/>
          <a:cs typeface="Garamond"/>
        </a:defRPr>
      </a:pPr>
      <a:endParaRPr lang="en-US"/>
    </a:p>
  </c:txPr>
  <c:externalData r:id="rId1"/>
</c:chartSpace>
</file>

<file path=ppt/charts/chart19.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5.5493895671476154E-2"/>
          <c:y val="2.8790786948176578E-2"/>
          <c:w val="0.94561598224195342"/>
          <c:h val="0.93282149712092965"/>
        </c:manualLayout>
      </c:layout>
      <c:barChart>
        <c:barDir val="col"/>
        <c:grouping val="stacked"/>
        <c:ser>
          <c:idx val="1"/>
          <c:order val="0"/>
          <c:tx>
            <c:strRef>
              <c:f>Sheet1!$C$1</c:f>
              <c:strCache>
                <c:ptCount val="1"/>
                <c:pt idx="0">
                  <c:v>occasionally</c:v>
                </c:pt>
              </c:strCache>
            </c:strRef>
          </c:tx>
          <c:spPr>
            <a:solidFill>
              <a:srgbClr val="FFCC29"/>
            </a:solidFill>
            <a:ln w="3175">
              <a:solidFill>
                <a:schemeClr val="tx1"/>
              </a:solidFill>
            </a:ln>
          </c:spPr>
          <c:dPt>
            <c:idx val="0"/>
            <c:spPr>
              <a:solidFill>
                <a:schemeClr val="accent1"/>
              </a:solidFill>
              <a:ln w="3175">
                <a:solidFill>
                  <a:schemeClr val="tx1"/>
                </a:solidFill>
              </a:ln>
            </c:spPr>
          </c:dPt>
          <c:dPt>
            <c:idx val="2"/>
            <c:spPr>
              <a:solidFill>
                <a:schemeClr val="accent1"/>
              </a:solidFill>
              <a:ln w="3175">
                <a:solidFill>
                  <a:schemeClr val="tx1"/>
                </a:solidFill>
              </a:ln>
            </c:spPr>
          </c:dPt>
          <c:dPt>
            <c:idx val="4"/>
            <c:spPr>
              <a:solidFill>
                <a:schemeClr val="accent1"/>
              </a:solidFill>
              <a:ln w="3175">
                <a:solidFill>
                  <a:schemeClr val="tx1"/>
                </a:solidFill>
              </a:ln>
            </c:spPr>
          </c:dPt>
          <c:dLbls>
            <c:numFmt formatCode="0.0%" sourceLinked="0"/>
            <c:spPr>
              <a:noFill/>
              <a:ln w="19036">
                <a:noFill/>
              </a:ln>
            </c:spPr>
            <c:txPr>
              <a:bodyPr/>
              <a:lstStyle/>
              <a:p>
                <a:pPr>
                  <a:defRPr sz="1398"/>
                </a:pPr>
                <a:endParaRPr lang="en-US"/>
              </a:p>
            </c:txPr>
            <c:showVal val="1"/>
          </c:dLbls>
          <c:cat>
            <c:strRef>
              <c:f>Sheet1!$A$2:$A$7</c:f>
              <c:strCache>
                <c:ptCount val="6"/>
                <c:pt idx="0">
                  <c:v>Discussed course content with students outside of class</c:v>
                </c:pt>
                <c:pt idx="1">
                  <c:v>comp</c:v>
                </c:pt>
                <c:pt idx="2">
                  <c:v>Worked with classmates on group projects during class
</c:v>
                </c:pt>
                <c:pt idx="3">
                  <c:v>comp</c:v>
                </c:pt>
                <c:pt idx="4">
                  <c:v>Studied with other students</c:v>
                </c:pt>
                <c:pt idx="5">
                  <c:v>comp</c:v>
                </c:pt>
              </c:strCache>
            </c:strRef>
          </c:cat>
          <c:val>
            <c:numRef>
              <c:f>Sheet1!$C$2:$C$7</c:f>
              <c:numCache>
                <c:formatCode>0.0%</c:formatCode>
                <c:ptCount val="6"/>
                <c:pt idx="0">
                  <c:v>0.24199999999999999</c:v>
                </c:pt>
                <c:pt idx="1">
                  <c:v>0.28100000000000003</c:v>
                </c:pt>
                <c:pt idx="2">
                  <c:v>0.48499999999999999</c:v>
                </c:pt>
                <c:pt idx="3">
                  <c:v>0.53100000000000003</c:v>
                </c:pt>
                <c:pt idx="4">
                  <c:v>0.42399999999999999</c:v>
                </c:pt>
                <c:pt idx="5">
                  <c:v>0.48</c:v>
                </c:pt>
              </c:numCache>
            </c:numRef>
          </c:val>
        </c:ser>
        <c:ser>
          <c:idx val="0"/>
          <c:order val="1"/>
          <c:tx>
            <c:strRef>
              <c:f>Sheet1!$B$1</c:f>
              <c:strCache>
                <c:ptCount val="1"/>
                <c:pt idx="0">
                  <c:v>frequently</c:v>
                </c:pt>
              </c:strCache>
            </c:strRef>
          </c:tx>
          <c:spPr>
            <a:solidFill>
              <a:srgbClr val="C5FFFE"/>
            </a:solidFill>
            <a:ln w="3175">
              <a:solidFill>
                <a:schemeClr val="tx1"/>
              </a:solidFill>
            </a:ln>
            <a:effectLst/>
          </c:spPr>
          <c:dPt>
            <c:idx val="1"/>
            <c:spPr>
              <a:solidFill>
                <a:schemeClr val="accent2"/>
              </a:solidFill>
              <a:ln w="3175">
                <a:solidFill>
                  <a:schemeClr val="tx1"/>
                </a:solidFill>
              </a:ln>
              <a:effectLst/>
            </c:spPr>
          </c:dPt>
          <c:dPt>
            <c:idx val="3"/>
            <c:spPr>
              <a:solidFill>
                <a:schemeClr val="accent2"/>
              </a:solidFill>
              <a:ln w="3175">
                <a:solidFill>
                  <a:schemeClr val="tx1"/>
                </a:solidFill>
              </a:ln>
              <a:effectLst/>
            </c:spPr>
          </c:dPt>
          <c:dPt>
            <c:idx val="5"/>
            <c:spPr>
              <a:solidFill>
                <a:schemeClr val="accent2"/>
              </a:solidFill>
              <a:ln w="3175">
                <a:solidFill>
                  <a:schemeClr val="tx1"/>
                </a:solidFill>
              </a:ln>
              <a:effectLst/>
            </c:spPr>
          </c:dPt>
          <c:dLbls>
            <c:numFmt formatCode="0.0%" sourceLinked="0"/>
            <c:spPr>
              <a:noFill/>
              <a:ln w="19036">
                <a:noFill/>
              </a:ln>
            </c:spPr>
            <c:txPr>
              <a:bodyPr/>
              <a:lstStyle/>
              <a:p>
                <a:pPr>
                  <a:defRPr sz="1398"/>
                </a:pPr>
                <a:endParaRPr lang="en-US"/>
              </a:p>
            </c:txPr>
            <c:showVal val="1"/>
          </c:dLbls>
          <c:cat>
            <c:strRef>
              <c:f>Sheet1!$A$2:$A$7</c:f>
              <c:strCache>
                <c:ptCount val="6"/>
                <c:pt idx="0">
                  <c:v>Discussed course content with students outside of class</c:v>
                </c:pt>
                <c:pt idx="1">
                  <c:v>comp</c:v>
                </c:pt>
                <c:pt idx="2">
                  <c:v>Worked with classmates on group projects during class
</c:v>
                </c:pt>
                <c:pt idx="3">
                  <c:v>comp</c:v>
                </c:pt>
                <c:pt idx="4">
                  <c:v>Studied with other students</c:v>
                </c:pt>
                <c:pt idx="5">
                  <c:v>comp</c:v>
                </c:pt>
              </c:strCache>
            </c:strRef>
          </c:cat>
          <c:val>
            <c:numRef>
              <c:f>Sheet1!$B$2:$B$7</c:f>
              <c:numCache>
                <c:formatCode>0.0%</c:formatCode>
                <c:ptCount val="6"/>
                <c:pt idx="0">
                  <c:v>0.75800000000000001</c:v>
                </c:pt>
                <c:pt idx="1">
                  <c:v>0.70699999999999996</c:v>
                </c:pt>
                <c:pt idx="2">
                  <c:v>0.47</c:v>
                </c:pt>
                <c:pt idx="3">
                  <c:v>0.441</c:v>
                </c:pt>
                <c:pt idx="4">
                  <c:v>0.53</c:v>
                </c:pt>
                <c:pt idx="5">
                  <c:v>0.46100000000000002</c:v>
                </c:pt>
              </c:numCache>
            </c:numRef>
          </c:val>
        </c:ser>
        <c:gapWidth val="64"/>
        <c:overlap val="100"/>
        <c:axId val="113302144"/>
        <c:axId val="113402624"/>
      </c:barChart>
      <c:catAx>
        <c:axId val="113302144"/>
        <c:scaling>
          <c:orientation val="minMax"/>
        </c:scaling>
        <c:axPos val="b"/>
        <c:majorGridlines/>
        <c:majorTickMark val="none"/>
        <c:tickLblPos val="none"/>
        <c:spPr>
          <a:ln w="2384">
            <a:solidFill>
              <a:schemeClr val="tx1"/>
            </a:solidFill>
            <a:prstDash val="solid"/>
          </a:ln>
        </c:spPr>
        <c:crossAx val="113402624"/>
        <c:crosses val="autoZero"/>
        <c:auto val="1"/>
        <c:lblAlgn val="ctr"/>
        <c:lblOffset val="100"/>
        <c:tickLblSkip val="2"/>
        <c:tickMarkSkip val="2"/>
      </c:catAx>
      <c:valAx>
        <c:axId val="113402624"/>
        <c:scaling>
          <c:orientation val="minMax"/>
          <c:max val="1"/>
          <c:min val="0"/>
        </c:scaling>
        <c:axPos val="l"/>
        <c:numFmt formatCode="0%" sourceLinked="0"/>
        <c:majorTickMark val="none"/>
        <c:tickLblPos val="nextTo"/>
        <c:spPr>
          <a:ln w="2384">
            <a:solidFill>
              <a:schemeClr val="tx1"/>
            </a:solidFill>
            <a:prstDash val="solid"/>
          </a:ln>
        </c:spPr>
        <c:txPr>
          <a:bodyPr rot="0" vert="horz"/>
          <a:lstStyle/>
          <a:p>
            <a:pPr>
              <a:defRPr sz="1398"/>
            </a:pPr>
            <a:endParaRPr lang="en-US"/>
          </a:p>
        </c:txPr>
        <c:crossAx val="113302144"/>
        <c:crosses val="autoZero"/>
        <c:crossBetween val="between"/>
        <c:majorUnit val="0.1"/>
      </c:valAx>
      <c:spPr>
        <a:noFill/>
        <a:ln w="25398">
          <a:noFill/>
        </a:ln>
      </c:spPr>
    </c:plotArea>
    <c:plotVisOnly val="1"/>
    <c:dispBlanksAs val="gap"/>
  </c:chart>
  <c:spPr>
    <a:noFill/>
    <a:ln>
      <a:noFill/>
    </a:ln>
  </c:spPr>
  <c:txPr>
    <a:bodyPr/>
    <a:lstStyle/>
    <a:p>
      <a:pPr>
        <a:defRPr sz="1196" b="1" i="0" u="none" strike="noStrike" baseline="0">
          <a:solidFill>
            <a:schemeClr val="accent1">
              <a:lumMod val="50000"/>
            </a:schemeClr>
          </a:solidFill>
          <a:latin typeface="Garamond"/>
          <a:ea typeface="Garamond"/>
          <a:cs typeface="Garamond"/>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sz="2000">
                <a:solidFill>
                  <a:schemeClr val="accent1">
                    <a:lumMod val="50000"/>
                  </a:schemeClr>
                </a:solidFill>
              </a:defRPr>
            </a:pPr>
            <a:r>
              <a:rPr lang="en-US" sz="2000" dirty="0" smtClean="0">
                <a:solidFill>
                  <a:schemeClr val="accent1">
                    <a:lumMod val="50000"/>
                  </a:schemeClr>
                </a:solidFill>
              </a:rPr>
              <a:t>Race/Ethnicity</a:t>
            </a:r>
            <a:r>
              <a:rPr lang="en-US" sz="2000" baseline="0" dirty="0" smtClean="0">
                <a:solidFill>
                  <a:schemeClr val="accent1">
                    <a:lumMod val="50000"/>
                  </a:schemeClr>
                </a:solidFill>
              </a:rPr>
              <a:t> </a:t>
            </a:r>
          </a:p>
        </c:rich>
      </c:tx>
      <c:layout>
        <c:manualLayout>
          <c:xMode val="edge"/>
          <c:yMode val="edge"/>
          <c:x val="0.32006204597042542"/>
          <c:y val="3.1135348587756008E-4"/>
        </c:manualLayout>
      </c:layout>
    </c:title>
    <c:plotArea>
      <c:layout>
        <c:manualLayout>
          <c:layoutTarget val="inner"/>
          <c:xMode val="edge"/>
          <c:yMode val="edge"/>
          <c:x val="0.14060567949839603"/>
          <c:y val="8.7462626954239425E-2"/>
          <c:w val="0.84782024642753984"/>
          <c:h val="0.70122256457073306"/>
        </c:manualLayout>
      </c:layout>
      <c:barChart>
        <c:barDir val="col"/>
        <c:grouping val="clustered"/>
        <c:ser>
          <c:idx val="0"/>
          <c:order val="0"/>
          <c:spPr>
            <a:solidFill>
              <a:schemeClr val="accent1"/>
            </a:solidFill>
            <a:ln w="3175">
              <a:solidFill>
                <a:schemeClr val="accent5">
                  <a:lumMod val="50000"/>
                </a:schemeClr>
              </a:solidFill>
            </a:ln>
          </c:spPr>
          <c:dLbls>
            <c:numFmt formatCode="0.0%" sourceLinked="0"/>
            <c:spPr>
              <a:noFill/>
              <a:ln w="21370">
                <a:noFill/>
              </a:ln>
            </c:spPr>
            <c:txPr>
              <a:bodyPr/>
              <a:lstStyle/>
              <a:p>
                <a:pPr>
                  <a:defRPr sz="1400" b="1" i="0" u="none" strike="noStrike" baseline="0">
                    <a:solidFill>
                      <a:schemeClr val="accent1">
                        <a:lumMod val="50000"/>
                      </a:schemeClr>
                    </a:solidFill>
                    <a:latin typeface="Garamond"/>
                    <a:ea typeface="Garamond"/>
                    <a:cs typeface="Garamond"/>
                  </a:defRPr>
                </a:pPr>
                <a:endParaRPr lang="en-US"/>
              </a:p>
            </c:txPr>
            <c:dLblPos val="outEnd"/>
            <c:showVal val="1"/>
          </c:dLbls>
          <c:cat>
            <c:strRef>
              <c:f>Sheet1!$A$2:$A$8</c:f>
              <c:strCache>
                <c:ptCount val="7"/>
                <c:pt idx="0">
                  <c:v>African American/
Black</c:v>
                </c:pt>
                <c:pt idx="1">
                  <c:v>American Indian/
Alaska Native</c:v>
                </c:pt>
                <c:pt idx="2">
                  <c:v>Asian/
Native Hawaiian/
Pacific Islander</c:v>
                </c:pt>
                <c:pt idx="3">
                  <c:v>Latino</c:v>
                </c:pt>
                <c:pt idx="4">
                  <c:v>White/
Caucasion</c:v>
                </c:pt>
                <c:pt idx="5">
                  <c:v>Other Race/
Ethnicity</c:v>
                </c:pt>
                <c:pt idx="6">
                  <c:v>Two or More
Races/
Ethnicities</c:v>
                </c:pt>
              </c:strCache>
            </c:strRef>
          </c:cat>
          <c:val>
            <c:numRef>
              <c:f>Sheet1!$B$2:$B$8</c:f>
              <c:numCache>
                <c:formatCode>0.0%</c:formatCode>
                <c:ptCount val="7"/>
                <c:pt idx="0">
                  <c:v>0.03</c:v>
                </c:pt>
                <c:pt idx="1">
                  <c:v>1.4999999999999999E-2</c:v>
                </c:pt>
                <c:pt idx="2">
                  <c:v>0</c:v>
                </c:pt>
                <c:pt idx="3">
                  <c:v>6.0999999999999999E-2</c:v>
                </c:pt>
                <c:pt idx="4">
                  <c:v>0.80300000000000005</c:v>
                </c:pt>
                <c:pt idx="5">
                  <c:v>0.03</c:v>
                </c:pt>
                <c:pt idx="6">
                  <c:v>6.0999999999999999E-2</c:v>
                </c:pt>
              </c:numCache>
            </c:numRef>
          </c:val>
        </c:ser>
        <c:dLbls>
          <c:showVal val="1"/>
        </c:dLbls>
        <c:gapWidth val="50"/>
        <c:axId val="59746944"/>
        <c:axId val="59752832"/>
      </c:barChart>
      <c:catAx>
        <c:axId val="59746944"/>
        <c:scaling>
          <c:orientation val="minMax"/>
        </c:scaling>
        <c:axPos val="b"/>
        <c:numFmt formatCode="General" sourceLinked="1"/>
        <c:tickLblPos val="nextTo"/>
        <c:txPr>
          <a:bodyPr rot="0"/>
          <a:lstStyle/>
          <a:p>
            <a:pPr>
              <a:defRPr>
                <a:solidFill>
                  <a:schemeClr val="accent1">
                    <a:lumMod val="50000"/>
                  </a:schemeClr>
                </a:solidFill>
              </a:defRPr>
            </a:pPr>
            <a:endParaRPr lang="en-US"/>
          </a:p>
        </c:txPr>
        <c:crossAx val="59752832"/>
        <c:crosses val="autoZero"/>
        <c:auto val="1"/>
        <c:lblAlgn val="ctr"/>
        <c:lblOffset val="100"/>
        <c:tickLblSkip val="1"/>
        <c:tickMarkSkip val="1"/>
      </c:catAx>
      <c:valAx>
        <c:axId val="59752832"/>
        <c:scaling>
          <c:orientation val="minMax"/>
          <c:max val="1"/>
          <c:min val="0"/>
        </c:scaling>
        <c:axPos val="l"/>
        <c:numFmt formatCode="0%" sourceLinked="0"/>
        <c:majorTickMark val="none"/>
        <c:tickLblPos val="nextTo"/>
        <c:txPr>
          <a:bodyPr rot="0" vert="horz"/>
          <a:lstStyle/>
          <a:p>
            <a:pPr>
              <a:defRPr sz="1400" b="1" i="0" u="none" strike="noStrike" baseline="0">
                <a:solidFill>
                  <a:schemeClr val="accent1">
                    <a:lumMod val="50000"/>
                  </a:schemeClr>
                </a:solidFill>
                <a:latin typeface="Garamond"/>
                <a:ea typeface="Garamond"/>
                <a:cs typeface="Garamond"/>
              </a:defRPr>
            </a:pPr>
            <a:endParaRPr lang="en-US"/>
          </a:p>
        </c:txPr>
        <c:crossAx val="59746944"/>
        <c:crosses val="autoZero"/>
        <c:crossBetween val="between"/>
        <c:majorUnit val="0.1"/>
        <c:minorUnit val="4.0000000000000029E-2"/>
      </c:valAx>
      <c:spPr>
        <a:noFill/>
        <a:ln w="25403">
          <a:noFill/>
        </a:ln>
      </c:spPr>
    </c:plotArea>
    <c:plotVisOnly val="1"/>
    <c:dispBlanksAs val="gap"/>
  </c:chart>
  <c:spPr>
    <a:noFill/>
    <a:ln>
      <a:noFill/>
    </a:ln>
  </c:spPr>
  <c:txPr>
    <a:bodyPr/>
    <a:lstStyle/>
    <a:p>
      <a:pPr>
        <a:defRPr sz="1009" b="1" i="0" u="none" strike="noStrike" baseline="0">
          <a:solidFill>
            <a:schemeClr val="tx1"/>
          </a:solidFill>
          <a:latin typeface="Garamond"/>
          <a:ea typeface="Garamond"/>
          <a:cs typeface="Garamond"/>
        </a:defRPr>
      </a:pPr>
      <a:endParaRPr lang="en-US"/>
    </a:p>
  </c:txPr>
  <c:externalData r:id="rId1"/>
</c:chartSpace>
</file>

<file path=ppt/charts/chart20.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5.5493895671476154E-2"/>
          <c:y val="4.2875402018409683E-2"/>
          <c:w val="0.94561598224195342"/>
          <c:h val="0.91873710768548922"/>
        </c:manualLayout>
      </c:layout>
      <c:barChart>
        <c:barDir val="col"/>
        <c:grouping val="stacked"/>
        <c:ser>
          <c:idx val="1"/>
          <c:order val="0"/>
          <c:tx>
            <c:strRef>
              <c:f>Sheet1!$C$1</c:f>
              <c:strCache>
                <c:ptCount val="1"/>
                <c:pt idx="0">
                  <c:v>occasionally</c:v>
                </c:pt>
              </c:strCache>
            </c:strRef>
          </c:tx>
          <c:spPr>
            <a:solidFill>
              <a:srgbClr val="CCFFFF"/>
            </a:solidFill>
            <a:ln w="3171">
              <a:solidFill>
                <a:schemeClr val="tx1"/>
              </a:solidFill>
            </a:ln>
          </c:spPr>
          <c:dPt>
            <c:idx val="0"/>
            <c:spPr>
              <a:solidFill>
                <a:schemeClr val="accent1"/>
              </a:solidFill>
              <a:ln w="3171">
                <a:solidFill>
                  <a:schemeClr val="tx1"/>
                </a:solidFill>
              </a:ln>
            </c:spPr>
          </c:dPt>
          <c:dPt>
            <c:idx val="1"/>
            <c:spPr>
              <a:solidFill>
                <a:srgbClr val="FFCC29"/>
              </a:solidFill>
              <a:ln w="3171">
                <a:solidFill>
                  <a:schemeClr val="tx1"/>
                </a:solidFill>
              </a:ln>
            </c:spPr>
          </c:dPt>
          <c:dPt>
            <c:idx val="2"/>
            <c:spPr>
              <a:solidFill>
                <a:schemeClr val="accent1"/>
              </a:solidFill>
              <a:ln w="3171">
                <a:solidFill>
                  <a:schemeClr val="tx1"/>
                </a:solidFill>
              </a:ln>
            </c:spPr>
          </c:dPt>
          <c:dPt>
            <c:idx val="3"/>
            <c:spPr>
              <a:solidFill>
                <a:srgbClr val="FFCC29"/>
              </a:solidFill>
              <a:ln w="3171">
                <a:solidFill>
                  <a:schemeClr val="tx1"/>
                </a:solidFill>
              </a:ln>
            </c:spPr>
          </c:dPt>
          <c:dPt>
            <c:idx val="4"/>
            <c:spPr>
              <a:solidFill>
                <a:schemeClr val="accent1"/>
              </a:solidFill>
              <a:ln w="3171">
                <a:solidFill>
                  <a:schemeClr val="tx1"/>
                </a:solidFill>
              </a:ln>
            </c:spPr>
          </c:dPt>
          <c:dPt>
            <c:idx val="5"/>
            <c:spPr>
              <a:solidFill>
                <a:srgbClr val="FFCC29"/>
              </a:solidFill>
              <a:ln w="3171">
                <a:solidFill>
                  <a:schemeClr val="tx1"/>
                </a:solidFill>
              </a:ln>
            </c:spPr>
          </c:dPt>
          <c:dPt>
            <c:idx val="7"/>
            <c:spPr>
              <a:solidFill>
                <a:srgbClr val="FFFF99"/>
              </a:solidFill>
              <a:ln w="3171">
                <a:solidFill>
                  <a:schemeClr val="tx1"/>
                </a:solidFill>
              </a:ln>
            </c:spPr>
          </c:dPt>
          <c:dPt>
            <c:idx val="9"/>
            <c:spPr>
              <a:solidFill>
                <a:srgbClr val="FFFF99"/>
              </a:solidFill>
              <a:ln w="3171">
                <a:solidFill>
                  <a:schemeClr val="tx1"/>
                </a:solidFill>
              </a:ln>
            </c:spPr>
          </c:dPt>
          <c:dPt>
            <c:idx val="11"/>
            <c:spPr>
              <a:solidFill>
                <a:srgbClr val="FFFF99"/>
              </a:solidFill>
              <a:ln w="3171">
                <a:solidFill>
                  <a:schemeClr val="tx1"/>
                </a:solidFill>
              </a:ln>
            </c:spPr>
          </c:dPt>
          <c:dLbls>
            <c:numFmt formatCode="0.0%" sourceLinked="0"/>
            <c:spPr>
              <a:noFill/>
              <a:ln w="18854">
                <a:noFill/>
              </a:ln>
            </c:spPr>
            <c:txPr>
              <a:bodyPr/>
              <a:lstStyle/>
              <a:p>
                <a:pPr>
                  <a:defRPr sz="1388"/>
                </a:pPr>
                <a:endParaRPr lang="en-US"/>
              </a:p>
            </c:txPr>
            <c:showVal val="1"/>
          </c:dLbls>
          <c:cat>
            <c:strRef>
              <c:f>Sheet1!$A$2:$A$7</c:f>
              <c:strCache>
                <c:ptCount val="6"/>
                <c:pt idx="0">
                  <c:v>Took a class that required one or more 10+ page papers</c:v>
                </c:pt>
                <c:pt idx="1">
                  <c:v>comp</c:v>
                </c:pt>
                <c:pt idx="2">
                  <c:v>Took a class that required multiple short papers</c:v>
                </c:pt>
                <c:pt idx="3">
                  <c:v>comp</c:v>
                </c:pt>
                <c:pt idx="4">
                  <c:v>Made a presentation in class</c:v>
                </c:pt>
                <c:pt idx="5">
                  <c:v>comp</c:v>
                </c:pt>
              </c:strCache>
            </c:strRef>
          </c:cat>
          <c:val>
            <c:numRef>
              <c:f>Sheet1!$C$2:$C$7</c:f>
              <c:numCache>
                <c:formatCode>0.0%</c:formatCode>
                <c:ptCount val="6"/>
                <c:pt idx="0">
                  <c:v>0.621</c:v>
                </c:pt>
                <c:pt idx="1">
                  <c:v>0.52600000000000002</c:v>
                </c:pt>
                <c:pt idx="2">
                  <c:v>0.30299999999999999</c:v>
                </c:pt>
                <c:pt idx="3">
                  <c:v>0.23899999999999999</c:v>
                </c:pt>
                <c:pt idx="4">
                  <c:v>0.28799999999999998</c:v>
                </c:pt>
                <c:pt idx="5">
                  <c:v>0.29399999999999998</c:v>
                </c:pt>
              </c:numCache>
            </c:numRef>
          </c:val>
        </c:ser>
        <c:ser>
          <c:idx val="0"/>
          <c:order val="1"/>
          <c:tx>
            <c:strRef>
              <c:f>Sheet1!$B$1</c:f>
              <c:strCache>
                <c:ptCount val="1"/>
                <c:pt idx="0">
                  <c:v>frequently</c:v>
                </c:pt>
              </c:strCache>
            </c:strRef>
          </c:tx>
          <c:spPr>
            <a:solidFill>
              <a:schemeClr val="accent1"/>
            </a:solidFill>
            <a:ln w="3171">
              <a:solidFill>
                <a:schemeClr val="tx1"/>
              </a:solidFill>
            </a:ln>
          </c:spPr>
          <c:dPt>
            <c:idx val="0"/>
            <c:spPr>
              <a:solidFill>
                <a:srgbClr val="C5FFFE"/>
              </a:solidFill>
              <a:ln w="3171">
                <a:solidFill>
                  <a:schemeClr val="tx1"/>
                </a:solidFill>
              </a:ln>
            </c:spPr>
          </c:dPt>
          <c:dPt>
            <c:idx val="1"/>
            <c:spPr>
              <a:solidFill>
                <a:schemeClr val="accent2"/>
              </a:solidFill>
              <a:ln w="3171">
                <a:solidFill>
                  <a:schemeClr val="tx1"/>
                </a:solidFill>
              </a:ln>
            </c:spPr>
          </c:dPt>
          <c:dPt>
            <c:idx val="2"/>
            <c:spPr>
              <a:solidFill>
                <a:srgbClr val="C5FFFE"/>
              </a:solidFill>
              <a:ln w="3171">
                <a:solidFill>
                  <a:schemeClr val="tx1"/>
                </a:solidFill>
              </a:ln>
            </c:spPr>
          </c:dPt>
          <c:dPt>
            <c:idx val="3"/>
            <c:spPr>
              <a:solidFill>
                <a:schemeClr val="accent2"/>
              </a:solidFill>
              <a:ln w="3171">
                <a:solidFill>
                  <a:schemeClr val="tx1"/>
                </a:solidFill>
              </a:ln>
            </c:spPr>
          </c:dPt>
          <c:dPt>
            <c:idx val="4"/>
            <c:spPr>
              <a:solidFill>
                <a:srgbClr val="C5FFFE"/>
              </a:solidFill>
              <a:ln w="3171">
                <a:solidFill>
                  <a:schemeClr val="tx1"/>
                </a:solidFill>
              </a:ln>
            </c:spPr>
          </c:dPt>
          <c:dPt>
            <c:idx val="5"/>
            <c:spPr>
              <a:solidFill>
                <a:schemeClr val="accent2"/>
              </a:solidFill>
              <a:ln w="3171">
                <a:solidFill>
                  <a:schemeClr val="tx1"/>
                </a:solidFill>
              </a:ln>
            </c:spPr>
          </c:dPt>
          <c:dPt>
            <c:idx val="7"/>
            <c:spPr>
              <a:solidFill>
                <a:srgbClr val="FFCC00"/>
              </a:solidFill>
              <a:ln w="3171">
                <a:solidFill>
                  <a:schemeClr val="tx1"/>
                </a:solidFill>
              </a:ln>
            </c:spPr>
          </c:dPt>
          <c:dPt>
            <c:idx val="9"/>
            <c:spPr>
              <a:solidFill>
                <a:srgbClr val="FFCC00"/>
              </a:solidFill>
              <a:ln w="3171">
                <a:solidFill>
                  <a:schemeClr val="tx1"/>
                </a:solidFill>
              </a:ln>
            </c:spPr>
          </c:dPt>
          <c:dPt>
            <c:idx val="11"/>
            <c:spPr>
              <a:solidFill>
                <a:srgbClr val="FFCC00"/>
              </a:solidFill>
              <a:ln w="3171">
                <a:solidFill>
                  <a:schemeClr val="tx1"/>
                </a:solidFill>
              </a:ln>
            </c:spPr>
          </c:dPt>
          <c:dLbls>
            <c:numFmt formatCode="0.0%" sourceLinked="0"/>
            <c:spPr>
              <a:noFill/>
              <a:ln w="18854">
                <a:noFill/>
              </a:ln>
            </c:spPr>
            <c:txPr>
              <a:bodyPr/>
              <a:lstStyle/>
              <a:p>
                <a:pPr>
                  <a:defRPr sz="1388"/>
                </a:pPr>
                <a:endParaRPr lang="en-US"/>
              </a:p>
            </c:txPr>
            <c:showVal val="1"/>
          </c:dLbls>
          <c:cat>
            <c:strRef>
              <c:f>Sheet1!$A$2:$A$7</c:f>
              <c:strCache>
                <c:ptCount val="6"/>
                <c:pt idx="0">
                  <c:v>Took a class that required one or more 10+ page papers</c:v>
                </c:pt>
                <c:pt idx="1">
                  <c:v>comp</c:v>
                </c:pt>
                <c:pt idx="2">
                  <c:v>Took a class that required multiple short papers</c:v>
                </c:pt>
                <c:pt idx="3">
                  <c:v>comp</c:v>
                </c:pt>
                <c:pt idx="4">
                  <c:v>Made a presentation in class</c:v>
                </c:pt>
                <c:pt idx="5">
                  <c:v>comp</c:v>
                </c:pt>
              </c:strCache>
            </c:strRef>
          </c:cat>
          <c:val>
            <c:numRef>
              <c:f>Sheet1!$B$2:$B$7</c:f>
              <c:numCache>
                <c:formatCode>0.0%</c:formatCode>
                <c:ptCount val="6"/>
                <c:pt idx="0">
                  <c:v>0.22700000000000001</c:v>
                </c:pt>
                <c:pt idx="1">
                  <c:v>0.38</c:v>
                </c:pt>
                <c:pt idx="2">
                  <c:v>0.69699999999999995</c:v>
                </c:pt>
                <c:pt idx="3">
                  <c:v>0.753</c:v>
                </c:pt>
                <c:pt idx="4">
                  <c:v>0.71199999999999997</c:v>
                </c:pt>
                <c:pt idx="5">
                  <c:v>0.70099999999999996</c:v>
                </c:pt>
              </c:numCache>
            </c:numRef>
          </c:val>
        </c:ser>
        <c:gapWidth val="70"/>
        <c:overlap val="100"/>
        <c:axId val="112692224"/>
        <c:axId val="113009792"/>
      </c:barChart>
      <c:catAx>
        <c:axId val="112692224"/>
        <c:scaling>
          <c:orientation val="minMax"/>
        </c:scaling>
        <c:axPos val="b"/>
        <c:majorGridlines/>
        <c:majorTickMark val="none"/>
        <c:tickLblPos val="none"/>
        <c:spPr>
          <a:ln w="2356">
            <a:solidFill>
              <a:schemeClr val="tx1"/>
            </a:solidFill>
            <a:prstDash val="solid"/>
          </a:ln>
        </c:spPr>
        <c:crossAx val="113009792"/>
        <c:crosses val="autoZero"/>
        <c:auto val="1"/>
        <c:lblAlgn val="ctr"/>
        <c:lblOffset val="100"/>
        <c:tickLblSkip val="2"/>
        <c:tickMarkSkip val="2"/>
      </c:catAx>
      <c:valAx>
        <c:axId val="113009792"/>
        <c:scaling>
          <c:orientation val="minMax"/>
          <c:max val="1"/>
          <c:min val="0"/>
        </c:scaling>
        <c:axPos val="l"/>
        <c:numFmt formatCode="0%" sourceLinked="0"/>
        <c:majorTickMark val="none"/>
        <c:tickLblPos val="nextTo"/>
        <c:spPr>
          <a:ln w="2356">
            <a:solidFill>
              <a:schemeClr val="tx1"/>
            </a:solidFill>
            <a:prstDash val="solid"/>
          </a:ln>
        </c:spPr>
        <c:txPr>
          <a:bodyPr rot="0" vert="horz"/>
          <a:lstStyle/>
          <a:p>
            <a:pPr>
              <a:defRPr sz="1388"/>
            </a:pPr>
            <a:endParaRPr lang="en-US"/>
          </a:p>
        </c:txPr>
        <c:crossAx val="112692224"/>
        <c:crosses val="autoZero"/>
        <c:crossBetween val="between"/>
        <c:majorUnit val="0.1"/>
      </c:valAx>
      <c:spPr>
        <a:noFill/>
        <a:ln w="25370">
          <a:noFill/>
        </a:ln>
      </c:spPr>
    </c:plotArea>
    <c:plotVisOnly val="1"/>
    <c:dispBlanksAs val="gap"/>
  </c:chart>
  <c:spPr>
    <a:noFill/>
    <a:ln>
      <a:noFill/>
    </a:ln>
  </c:spPr>
  <c:txPr>
    <a:bodyPr/>
    <a:lstStyle/>
    <a:p>
      <a:pPr>
        <a:defRPr sz="1191" b="1" i="0" u="none" strike="noStrike" baseline="0">
          <a:solidFill>
            <a:schemeClr val="accent1">
              <a:lumMod val="50000"/>
            </a:schemeClr>
          </a:solidFill>
          <a:latin typeface="Garamond"/>
          <a:ea typeface="Garamond"/>
          <a:cs typeface="Garamond"/>
        </a:defRPr>
      </a:pPr>
      <a:endParaRPr lang="en-US"/>
    </a:p>
  </c:txPr>
  <c:externalData r:id="rId1"/>
</c:chartSpace>
</file>

<file path=ppt/charts/chart21.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5.5493895671476154E-2"/>
          <c:y val="2.8790786948176578E-2"/>
          <c:w val="0.94561598224195342"/>
          <c:h val="0.9435357142857147"/>
        </c:manualLayout>
      </c:layout>
      <c:barChart>
        <c:barDir val="col"/>
        <c:grouping val="stacked"/>
        <c:ser>
          <c:idx val="1"/>
          <c:order val="0"/>
          <c:tx>
            <c:strRef>
              <c:f>Sheet1!$C$1</c:f>
              <c:strCache>
                <c:ptCount val="1"/>
                <c:pt idx="0">
                  <c:v>above average</c:v>
                </c:pt>
              </c:strCache>
            </c:strRef>
          </c:tx>
          <c:spPr>
            <a:solidFill>
              <a:schemeClr val="accent1"/>
            </a:solidFill>
            <a:ln w="3175">
              <a:solidFill>
                <a:schemeClr val="tx1"/>
              </a:solidFill>
            </a:ln>
          </c:spPr>
          <c:dPt>
            <c:idx val="1"/>
            <c:spPr>
              <a:solidFill>
                <a:srgbClr val="FFCC29"/>
              </a:solidFill>
              <a:ln w="3175">
                <a:solidFill>
                  <a:schemeClr val="tx1"/>
                </a:solidFill>
              </a:ln>
            </c:spPr>
          </c:dPt>
          <c:dPt>
            <c:idx val="3"/>
            <c:spPr>
              <a:solidFill>
                <a:srgbClr val="FFCC29"/>
              </a:solidFill>
              <a:ln w="3175">
                <a:solidFill>
                  <a:schemeClr val="tx1"/>
                </a:solidFill>
              </a:ln>
            </c:spPr>
          </c:dPt>
          <c:dLbls>
            <c:numFmt formatCode="0.0%" sourceLinked="0"/>
            <c:spPr>
              <a:noFill/>
              <a:ln w="18336">
                <a:noFill/>
              </a:ln>
            </c:spPr>
            <c:showVal val="1"/>
          </c:dLbls>
          <c:cat>
            <c:strRef>
              <c:f>Sheet1!$A$2:$A$5</c:f>
              <c:strCache>
                <c:ptCount val="4"/>
                <c:pt idx="0">
                  <c:v>public speaking ability</c:v>
                </c:pt>
                <c:pt idx="1">
                  <c:v>comp</c:v>
                </c:pt>
                <c:pt idx="2">
                  <c:v>writing ability</c:v>
                </c:pt>
                <c:pt idx="3">
                  <c:v>comp</c:v>
                </c:pt>
              </c:strCache>
            </c:strRef>
          </c:cat>
          <c:val>
            <c:numRef>
              <c:f>Sheet1!$C$2:$C$5</c:f>
              <c:numCache>
                <c:formatCode>0.0%</c:formatCode>
                <c:ptCount val="4"/>
                <c:pt idx="0">
                  <c:v>0.36399999999999999</c:v>
                </c:pt>
                <c:pt idx="1">
                  <c:v>0.35399999999999998</c:v>
                </c:pt>
                <c:pt idx="2">
                  <c:v>0.40899999999999997</c:v>
                </c:pt>
                <c:pt idx="3">
                  <c:v>0.42499999999999999</c:v>
                </c:pt>
              </c:numCache>
            </c:numRef>
          </c:val>
        </c:ser>
        <c:ser>
          <c:idx val="0"/>
          <c:order val="1"/>
          <c:tx>
            <c:strRef>
              <c:f>Sheet1!$B$1</c:f>
              <c:strCache>
                <c:ptCount val="1"/>
                <c:pt idx="0">
                  <c:v>highest 10%</c:v>
                </c:pt>
              </c:strCache>
            </c:strRef>
          </c:tx>
          <c:spPr>
            <a:solidFill>
              <a:schemeClr val="accent1"/>
            </a:solidFill>
            <a:ln w="3175">
              <a:solidFill>
                <a:schemeClr val="tx1"/>
              </a:solidFill>
            </a:ln>
          </c:spPr>
          <c:dPt>
            <c:idx val="0"/>
            <c:spPr>
              <a:solidFill>
                <a:srgbClr val="C5FFFE"/>
              </a:solidFill>
              <a:ln w="3175">
                <a:solidFill>
                  <a:schemeClr val="tx1"/>
                </a:solidFill>
              </a:ln>
            </c:spPr>
          </c:dPt>
          <c:dPt>
            <c:idx val="1"/>
            <c:spPr>
              <a:solidFill>
                <a:schemeClr val="accent2"/>
              </a:solidFill>
              <a:ln w="3175">
                <a:solidFill>
                  <a:schemeClr val="tx1"/>
                </a:solidFill>
              </a:ln>
            </c:spPr>
          </c:dPt>
          <c:dPt>
            <c:idx val="2"/>
            <c:spPr>
              <a:solidFill>
                <a:srgbClr val="C5FFFE"/>
              </a:solidFill>
              <a:ln w="3175">
                <a:solidFill>
                  <a:schemeClr val="tx1"/>
                </a:solidFill>
              </a:ln>
            </c:spPr>
          </c:dPt>
          <c:dPt>
            <c:idx val="3"/>
            <c:spPr>
              <a:solidFill>
                <a:schemeClr val="accent2"/>
              </a:solidFill>
              <a:ln w="3175">
                <a:solidFill>
                  <a:schemeClr val="tx1"/>
                </a:solidFill>
              </a:ln>
            </c:spPr>
          </c:dPt>
          <c:dPt>
            <c:idx val="5"/>
            <c:spPr>
              <a:solidFill>
                <a:srgbClr val="FFCC00"/>
              </a:solidFill>
              <a:ln w="3175">
                <a:solidFill>
                  <a:schemeClr val="tx1"/>
                </a:solidFill>
              </a:ln>
            </c:spPr>
          </c:dPt>
          <c:dPt>
            <c:idx val="7"/>
            <c:spPr>
              <a:solidFill>
                <a:srgbClr val="FFCC00"/>
              </a:solidFill>
              <a:ln w="3175">
                <a:solidFill>
                  <a:schemeClr val="tx1"/>
                </a:solidFill>
              </a:ln>
            </c:spPr>
          </c:dPt>
          <c:dPt>
            <c:idx val="9"/>
            <c:spPr>
              <a:solidFill>
                <a:srgbClr val="FFCC00"/>
              </a:solidFill>
              <a:ln w="3175">
                <a:solidFill>
                  <a:schemeClr val="tx1"/>
                </a:solidFill>
              </a:ln>
            </c:spPr>
          </c:dPt>
          <c:dPt>
            <c:idx val="11"/>
            <c:spPr>
              <a:solidFill>
                <a:srgbClr val="FFCC00"/>
              </a:solidFill>
              <a:ln w="3175">
                <a:solidFill>
                  <a:schemeClr val="tx1"/>
                </a:solidFill>
              </a:ln>
            </c:spPr>
          </c:dPt>
          <c:dLbls>
            <c:numFmt formatCode="0.0%" sourceLinked="0"/>
            <c:spPr>
              <a:noFill/>
              <a:ln w="18336">
                <a:noFill/>
              </a:ln>
            </c:spPr>
            <c:showVal val="1"/>
          </c:dLbls>
          <c:cat>
            <c:strRef>
              <c:f>Sheet1!$A$2:$A$5</c:f>
              <c:strCache>
                <c:ptCount val="4"/>
                <c:pt idx="0">
                  <c:v>public speaking ability</c:v>
                </c:pt>
                <c:pt idx="1">
                  <c:v>comp</c:v>
                </c:pt>
                <c:pt idx="2">
                  <c:v>writing ability</c:v>
                </c:pt>
                <c:pt idx="3">
                  <c:v>comp</c:v>
                </c:pt>
              </c:strCache>
            </c:strRef>
          </c:cat>
          <c:val>
            <c:numRef>
              <c:f>Sheet1!$B$2:$B$5</c:f>
              <c:numCache>
                <c:formatCode>0.0%</c:formatCode>
                <c:ptCount val="4"/>
                <c:pt idx="0">
                  <c:v>0.121</c:v>
                </c:pt>
                <c:pt idx="1">
                  <c:v>0.16500000000000001</c:v>
                </c:pt>
                <c:pt idx="2">
                  <c:v>0.13600000000000001</c:v>
                </c:pt>
                <c:pt idx="3">
                  <c:v>0.192</c:v>
                </c:pt>
              </c:numCache>
            </c:numRef>
          </c:val>
        </c:ser>
        <c:gapWidth val="70"/>
        <c:overlap val="100"/>
        <c:axId val="114002944"/>
        <c:axId val="114086656"/>
      </c:barChart>
      <c:catAx>
        <c:axId val="114002944"/>
        <c:scaling>
          <c:orientation val="minMax"/>
        </c:scaling>
        <c:axPos val="b"/>
        <c:majorGridlines/>
        <c:majorTickMark val="none"/>
        <c:tickLblPos val="none"/>
        <c:spPr>
          <a:ln w="2296">
            <a:solidFill>
              <a:schemeClr val="tx1"/>
            </a:solidFill>
            <a:prstDash val="solid"/>
          </a:ln>
        </c:spPr>
        <c:crossAx val="114086656"/>
        <c:crosses val="autoZero"/>
        <c:auto val="1"/>
        <c:lblAlgn val="ctr"/>
        <c:lblOffset val="100"/>
        <c:tickLblSkip val="2"/>
        <c:tickMarkSkip val="2"/>
      </c:catAx>
      <c:valAx>
        <c:axId val="114086656"/>
        <c:scaling>
          <c:orientation val="minMax"/>
          <c:max val="1"/>
          <c:min val="0"/>
        </c:scaling>
        <c:axPos val="l"/>
        <c:numFmt formatCode="0%" sourceLinked="0"/>
        <c:majorTickMark val="none"/>
        <c:tickLblPos val="nextTo"/>
        <c:spPr>
          <a:ln w="2296">
            <a:solidFill>
              <a:schemeClr val="tx1"/>
            </a:solidFill>
            <a:prstDash val="solid"/>
          </a:ln>
        </c:spPr>
        <c:txPr>
          <a:bodyPr rot="0" vert="horz"/>
          <a:lstStyle/>
          <a:p>
            <a:pPr>
              <a:defRPr/>
            </a:pPr>
            <a:endParaRPr lang="en-US"/>
          </a:p>
        </c:txPr>
        <c:crossAx val="114002944"/>
        <c:crosses val="autoZero"/>
        <c:crossBetween val="between"/>
        <c:majorUnit val="0.1"/>
      </c:valAx>
      <c:spPr>
        <a:noFill/>
        <a:ln w="25398">
          <a:noFill/>
        </a:ln>
      </c:spPr>
    </c:plotArea>
    <c:plotVisOnly val="1"/>
    <c:dispBlanksAs val="gap"/>
  </c:chart>
  <c:spPr>
    <a:noFill/>
    <a:ln>
      <a:noFill/>
    </a:ln>
  </c:spPr>
  <c:txPr>
    <a:bodyPr/>
    <a:lstStyle/>
    <a:p>
      <a:pPr>
        <a:defRPr sz="1400" b="1" i="0" u="none" strike="noStrike" baseline="0">
          <a:solidFill>
            <a:schemeClr val="accent1">
              <a:lumMod val="50000"/>
            </a:schemeClr>
          </a:solidFill>
          <a:latin typeface="Garamond"/>
          <a:ea typeface="Garamond"/>
          <a:cs typeface="Garamond"/>
        </a:defRPr>
      </a:pPr>
      <a:endParaRPr lang="en-US"/>
    </a:p>
  </c:txPr>
  <c:externalData r:id="rId1"/>
</c:chartSpace>
</file>

<file path=ppt/charts/chart22.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7.0443460192475937E-2"/>
          <c:y val="5.6073908465061766E-2"/>
          <c:w val="0.90177876202974661"/>
          <c:h val="0.75856878184344556"/>
        </c:manualLayout>
      </c:layout>
      <c:lineChart>
        <c:grouping val="standard"/>
        <c:ser>
          <c:idx val="2"/>
          <c:order val="0"/>
          <c:tx>
            <c:strRef>
              <c:f>Sheet1!$B$1</c:f>
              <c:strCache>
                <c:ptCount val="1"/>
                <c:pt idx="0">
                  <c:v>i</c:v>
                </c:pt>
              </c:strCache>
            </c:strRef>
          </c:tx>
          <c:spPr>
            <a:ln>
              <a:solidFill>
                <a:schemeClr val="accent1"/>
              </a:solidFill>
            </a:ln>
          </c:spPr>
          <c:marker>
            <c:symbol val="none"/>
          </c:marker>
          <c:cat>
            <c:strRef>
              <c:f>Sheet1!$A$2:$A$3</c:f>
              <c:strCache>
                <c:ptCount val="2"/>
                <c:pt idx="0">
                  <c:v>TFS</c:v>
                </c:pt>
                <c:pt idx="1">
                  <c:v>CSS</c:v>
                </c:pt>
              </c:strCache>
            </c:strRef>
          </c:cat>
          <c:val>
            <c:numRef>
              <c:f>Sheet1!$B$2:$B$3</c:f>
              <c:numCache>
                <c:formatCode>0.0</c:formatCode>
                <c:ptCount val="2"/>
                <c:pt idx="0">
                  <c:v>48.43</c:v>
                </c:pt>
                <c:pt idx="1">
                  <c:v>48.64</c:v>
                </c:pt>
              </c:numCache>
            </c:numRef>
          </c:val>
        </c:ser>
        <c:ser>
          <c:idx val="1"/>
          <c:order val="1"/>
          <c:tx>
            <c:strRef>
              <c:f>Sheet1!$C$1</c:f>
              <c:strCache>
                <c:ptCount val="1"/>
                <c:pt idx="0">
                  <c:v>c</c:v>
                </c:pt>
              </c:strCache>
            </c:strRef>
          </c:tx>
          <c:spPr>
            <a:ln>
              <a:solidFill>
                <a:srgbClr val="FFC000"/>
              </a:solidFill>
            </a:ln>
          </c:spPr>
          <c:marker>
            <c:symbol val="none"/>
          </c:marker>
          <c:cat>
            <c:strRef>
              <c:f>Sheet1!$A$2:$A$3</c:f>
              <c:strCache>
                <c:ptCount val="2"/>
                <c:pt idx="0">
                  <c:v>TFS</c:v>
                </c:pt>
                <c:pt idx="1">
                  <c:v>CSS</c:v>
                </c:pt>
              </c:strCache>
            </c:strRef>
          </c:cat>
          <c:val>
            <c:numRef>
              <c:f>Sheet1!$C$2:$C$3</c:f>
              <c:numCache>
                <c:formatCode>0.0</c:formatCode>
                <c:ptCount val="2"/>
                <c:pt idx="0">
                  <c:v>49.84</c:v>
                </c:pt>
                <c:pt idx="1">
                  <c:v>52.7</c:v>
                </c:pt>
              </c:numCache>
            </c:numRef>
          </c:val>
        </c:ser>
        <c:marker val="1"/>
        <c:axId val="114316800"/>
        <c:axId val="114318336"/>
      </c:lineChart>
      <c:catAx>
        <c:axId val="114316800"/>
        <c:scaling>
          <c:orientation val="minMax"/>
        </c:scaling>
        <c:axPos val="b"/>
        <c:numFmt formatCode="General" sourceLinked="1"/>
        <c:majorTickMark val="none"/>
        <c:tickLblPos val="nextTo"/>
        <c:txPr>
          <a:bodyPr/>
          <a:lstStyle/>
          <a:p>
            <a:pPr>
              <a:defRPr sz="1799" b="0"/>
            </a:pPr>
            <a:endParaRPr lang="en-US"/>
          </a:p>
        </c:txPr>
        <c:crossAx val="114318336"/>
        <c:crosses val="autoZero"/>
        <c:auto val="1"/>
        <c:lblAlgn val="ctr"/>
        <c:lblOffset val="100"/>
      </c:catAx>
      <c:valAx>
        <c:axId val="114318336"/>
        <c:scaling>
          <c:orientation val="minMax"/>
          <c:max val="60"/>
          <c:min val="40"/>
        </c:scaling>
        <c:axPos val="l"/>
        <c:numFmt formatCode="#,##0" sourceLinked="0"/>
        <c:majorTickMark val="none"/>
        <c:tickLblPos val="nextTo"/>
        <c:crossAx val="114316800"/>
        <c:crosses val="autoZero"/>
        <c:crossBetween val="between"/>
        <c:majorUnit val="2"/>
      </c:valAx>
      <c:dTable>
        <c:showHorzBorder val="1"/>
        <c:showVertBorder val="1"/>
      </c:dTable>
      <c:spPr>
        <a:noFill/>
        <a:ln w="25386">
          <a:noFill/>
        </a:ln>
      </c:spPr>
    </c:plotArea>
    <c:plotVisOnly val="1"/>
    <c:dispBlanksAs val="gap"/>
  </c:chart>
  <c:txPr>
    <a:bodyPr/>
    <a:lstStyle/>
    <a:p>
      <a:pPr>
        <a:defRPr sz="1395" b="1">
          <a:solidFill>
            <a:schemeClr val="accent1">
              <a:lumMod val="50000"/>
            </a:schemeClr>
          </a:solidFill>
        </a:defRPr>
      </a:pPr>
      <a:endParaRPr lang="en-US"/>
    </a:p>
  </c:txPr>
  <c:externalData r:id="rId1"/>
</c:chartSpace>
</file>

<file path=ppt/charts/chart23.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col"/>
        <c:grouping val="clustered"/>
        <c:ser>
          <c:idx val="2"/>
          <c:order val="0"/>
          <c:tx>
            <c:strRef>
              <c:f>Sheet1!$B$1</c:f>
              <c:strCache>
                <c:ptCount val="1"/>
                <c:pt idx="0">
                  <c:v>Institution</c:v>
                </c:pt>
              </c:strCache>
            </c:strRef>
          </c:tx>
          <c:spPr>
            <a:solidFill>
              <a:schemeClr val="accent5"/>
            </a:solidFill>
            <a:ln>
              <a:solidFill>
                <a:schemeClr val="accent1"/>
              </a:solidFill>
            </a:ln>
          </c:spPr>
          <c:dLbls>
            <c:showVal val="1"/>
          </c:dLbls>
          <c:cat>
            <c:strRef>
              <c:f>Sheet1!$A$2:$A$4</c:f>
              <c:strCache>
                <c:ptCount val="3"/>
                <c:pt idx="0">
                  <c:v>Graduating Seniors</c:v>
                </c:pt>
                <c:pt idx="1">
                  <c:v>Men</c:v>
                </c:pt>
                <c:pt idx="2">
                  <c:v>Women</c:v>
                </c:pt>
              </c:strCache>
            </c:strRef>
          </c:cat>
          <c:val>
            <c:numRef>
              <c:f>Sheet1!$B$2:$B$4</c:f>
              <c:numCache>
                <c:formatCode>0.0</c:formatCode>
                <c:ptCount val="3"/>
                <c:pt idx="0">
                  <c:v>48.31</c:v>
                </c:pt>
                <c:pt idx="1">
                  <c:v>49.3</c:v>
                </c:pt>
                <c:pt idx="2">
                  <c:v>47.38</c:v>
                </c:pt>
              </c:numCache>
            </c:numRef>
          </c:val>
        </c:ser>
        <c:ser>
          <c:idx val="1"/>
          <c:order val="1"/>
          <c:tx>
            <c:strRef>
              <c:f>Sheet1!$C$1</c:f>
              <c:strCache>
                <c:ptCount val="1"/>
                <c:pt idx="0">
                  <c:v>Comparison</c:v>
                </c:pt>
              </c:strCache>
            </c:strRef>
          </c:tx>
          <c:spPr>
            <a:solidFill>
              <a:srgbClr val="FFCC29"/>
            </a:solidFill>
            <a:ln>
              <a:solidFill>
                <a:schemeClr val="accent1"/>
              </a:solidFill>
            </a:ln>
          </c:spPr>
          <c:dLbls>
            <c:showVal val="1"/>
          </c:dLbls>
          <c:cat>
            <c:strRef>
              <c:f>Sheet1!$A$2:$A$4</c:f>
              <c:strCache>
                <c:ptCount val="3"/>
                <c:pt idx="0">
                  <c:v>Graduating Seniors</c:v>
                </c:pt>
                <c:pt idx="1">
                  <c:v>Men</c:v>
                </c:pt>
                <c:pt idx="2">
                  <c:v>Women</c:v>
                </c:pt>
              </c:strCache>
            </c:strRef>
          </c:cat>
          <c:val>
            <c:numRef>
              <c:f>Sheet1!$C$2:$C$4</c:f>
              <c:numCache>
                <c:formatCode>0.0</c:formatCode>
                <c:ptCount val="3"/>
                <c:pt idx="0">
                  <c:v>50.71</c:v>
                </c:pt>
                <c:pt idx="1">
                  <c:v>50.94</c:v>
                </c:pt>
                <c:pt idx="2">
                  <c:v>50.57</c:v>
                </c:pt>
              </c:numCache>
            </c:numRef>
          </c:val>
        </c:ser>
        <c:gapWidth val="49"/>
        <c:axId val="115026944"/>
        <c:axId val="115041024"/>
      </c:barChart>
      <c:catAx>
        <c:axId val="115026944"/>
        <c:scaling>
          <c:orientation val="minMax"/>
        </c:scaling>
        <c:axPos val="b"/>
        <c:numFmt formatCode="General" sourceLinked="1"/>
        <c:majorTickMark val="none"/>
        <c:tickLblPos val="nextTo"/>
        <c:txPr>
          <a:bodyPr/>
          <a:lstStyle/>
          <a:p>
            <a:pPr>
              <a:defRPr sz="1600" b="0"/>
            </a:pPr>
            <a:endParaRPr lang="en-US"/>
          </a:p>
        </c:txPr>
        <c:crossAx val="115041024"/>
        <c:crosses val="autoZero"/>
        <c:auto val="1"/>
        <c:lblAlgn val="ctr"/>
        <c:lblOffset val="100"/>
      </c:catAx>
      <c:valAx>
        <c:axId val="115041024"/>
        <c:scaling>
          <c:orientation val="minMax"/>
          <c:max val="60"/>
          <c:min val="40"/>
        </c:scaling>
        <c:axPos val="l"/>
        <c:numFmt formatCode="#,##0" sourceLinked="0"/>
        <c:majorTickMark val="none"/>
        <c:tickLblPos val="nextTo"/>
        <c:crossAx val="115026944"/>
        <c:crosses val="autoZero"/>
        <c:crossBetween val="between"/>
        <c:majorUnit val="2"/>
      </c:valAx>
      <c:spPr>
        <a:noFill/>
        <a:ln w="25386">
          <a:noFill/>
        </a:ln>
      </c:spPr>
    </c:plotArea>
    <c:plotVisOnly val="1"/>
    <c:dispBlanksAs val="gap"/>
  </c:chart>
  <c:txPr>
    <a:bodyPr/>
    <a:lstStyle/>
    <a:p>
      <a:pPr>
        <a:defRPr sz="1395" b="1">
          <a:solidFill>
            <a:schemeClr val="accent1">
              <a:lumMod val="50000"/>
            </a:schemeClr>
          </a:solidFill>
        </a:defRPr>
      </a:pPr>
      <a:endParaRPr lang="en-US"/>
    </a:p>
  </c:txPr>
  <c:externalData r:id="rId1"/>
</c:chartSpace>
</file>

<file path=ppt/charts/chart24.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0.15090999700986879"/>
          <c:y val="0.11189024982988242"/>
          <c:w val="0.71562859231204135"/>
          <c:h val="0.7773281811995798"/>
        </c:manualLayout>
      </c:layout>
      <c:barChart>
        <c:barDir val="col"/>
        <c:grouping val="clustered"/>
        <c:ser>
          <c:idx val="2"/>
          <c:order val="0"/>
          <c:tx>
            <c:strRef>
              <c:f>Sheet1!$B$1</c:f>
              <c:strCache>
                <c:ptCount val="1"/>
                <c:pt idx="0">
                  <c:v>Institution</c:v>
                </c:pt>
              </c:strCache>
            </c:strRef>
          </c:tx>
          <c:spPr>
            <a:solidFill>
              <a:schemeClr val="hlink"/>
            </a:solidFill>
            <a:ln w="3173">
              <a:solidFill>
                <a:schemeClr val="tx1"/>
              </a:solidFill>
            </a:ln>
          </c:spPr>
          <c:dLbls>
            <c:numFmt formatCode="#,##0.0" sourceLinked="0"/>
            <c:spPr>
              <a:noFill/>
              <a:ln w="27726">
                <a:noFill/>
              </a:ln>
            </c:spPr>
            <c:txPr>
              <a:bodyPr/>
              <a:lstStyle/>
              <a:p>
                <a:pPr algn="ctr">
                  <a:defRPr lang="en-US" sz="1395" b="1" i="0" u="none" strike="noStrike" kern="1200" baseline="0">
                    <a:solidFill>
                      <a:srgbClr val="7680AC">
                        <a:lumMod val="50000"/>
                      </a:srgbClr>
                    </a:solidFill>
                    <a:latin typeface="+mn-lt"/>
                    <a:ea typeface="+mn-ea"/>
                    <a:cs typeface="+mn-cs"/>
                  </a:defRPr>
                </a:pPr>
                <a:endParaRPr lang="en-US"/>
              </a:p>
            </c:txPr>
            <c:showVal val="1"/>
          </c:dLbls>
          <c:cat>
            <c:strRef>
              <c:f>Sheet1!$A$2:$A$4</c:f>
              <c:strCache>
                <c:ptCount val="3"/>
                <c:pt idx="0">
                  <c:v>Graduating Seniors</c:v>
                </c:pt>
                <c:pt idx="1">
                  <c:v>Men</c:v>
                </c:pt>
                <c:pt idx="2">
                  <c:v>Women</c:v>
                </c:pt>
              </c:strCache>
            </c:strRef>
          </c:cat>
          <c:val>
            <c:numRef>
              <c:f>Sheet1!$B$2:$B$4</c:f>
              <c:numCache>
                <c:formatCode>0.0</c:formatCode>
                <c:ptCount val="3"/>
                <c:pt idx="0">
                  <c:v>49.04</c:v>
                </c:pt>
                <c:pt idx="1">
                  <c:v>51.43</c:v>
                </c:pt>
                <c:pt idx="2">
                  <c:v>46.8</c:v>
                </c:pt>
              </c:numCache>
            </c:numRef>
          </c:val>
        </c:ser>
        <c:ser>
          <c:idx val="0"/>
          <c:order val="1"/>
          <c:tx>
            <c:strRef>
              <c:f>Sheet1!$C$1</c:f>
              <c:strCache>
                <c:ptCount val="1"/>
                <c:pt idx="0">
                  <c:v>Comparison</c:v>
                </c:pt>
              </c:strCache>
            </c:strRef>
          </c:tx>
          <c:spPr>
            <a:solidFill>
              <a:srgbClr val="FFCC00"/>
            </a:solidFill>
            <a:ln w="3173">
              <a:solidFill>
                <a:schemeClr val="tx1"/>
              </a:solidFill>
            </a:ln>
          </c:spPr>
          <c:dLbls>
            <c:numFmt formatCode="#,##0.0" sourceLinked="0"/>
            <c:spPr>
              <a:noFill/>
              <a:ln w="27726">
                <a:noFill/>
              </a:ln>
            </c:spPr>
            <c:txPr>
              <a:bodyPr/>
              <a:lstStyle/>
              <a:p>
                <a:pPr algn="ctr">
                  <a:defRPr lang="en-US" sz="1395" b="1" i="0" u="none" strike="noStrike" kern="1200" baseline="0">
                    <a:solidFill>
                      <a:srgbClr val="7680AC">
                        <a:lumMod val="50000"/>
                      </a:srgbClr>
                    </a:solidFill>
                    <a:latin typeface="+mn-lt"/>
                    <a:ea typeface="+mn-ea"/>
                    <a:cs typeface="+mn-cs"/>
                  </a:defRPr>
                </a:pPr>
                <a:endParaRPr lang="en-US"/>
              </a:p>
            </c:txPr>
            <c:showVal val="1"/>
          </c:dLbls>
          <c:cat>
            <c:strRef>
              <c:f>Sheet1!$A$2:$A$4</c:f>
              <c:strCache>
                <c:ptCount val="3"/>
                <c:pt idx="0">
                  <c:v>Graduating Seniors</c:v>
                </c:pt>
                <c:pt idx="1">
                  <c:v>Men</c:v>
                </c:pt>
                <c:pt idx="2">
                  <c:v>Women</c:v>
                </c:pt>
              </c:strCache>
            </c:strRef>
          </c:cat>
          <c:val>
            <c:numRef>
              <c:f>Sheet1!$C$2:$C$4</c:f>
              <c:numCache>
                <c:formatCode>0.0</c:formatCode>
                <c:ptCount val="3"/>
                <c:pt idx="0">
                  <c:v>48.94</c:v>
                </c:pt>
                <c:pt idx="1">
                  <c:v>51.09</c:v>
                </c:pt>
                <c:pt idx="2">
                  <c:v>47.61</c:v>
                </c:pt>
              </c:numCache>
            </c:numRef>
          </c:val>
        </c:ser>
        <c:gapWidth val="50"/>
        <c:axId val="115159040"/>
        <c:axId val="115160576"/>
      </c:barChart>
      <c:catAx>
        <c:axId val="115159040"/>
        <c:scaling>
          <c:orientation val="minMax"/>
        </c:scaling>
        <c:axPos val="b"/>
        <c:numFmt formatCode="General" sourceLinked="1"/>
        <c:majorTickMark val="none"/>
        <c:tickLblPos val="nextTo"/>
        <c:spPr>
          <a:ln w="3467">
            <a:solidFill>
              <a:schemeClr val="tx1"/>
            </a:solidFill>
            <a:prstDash val="solid"/>
          </a:ln>
        </c:spPr>
        <c:txPr>
          <a:bodyPr rot="0" vert="horz"/>
          <a:lstStyle/>
          <a:p>
            <a:pPr rtl="0">
              <a:defRPr sz="1600" b="0"/>
            </a:pPr>
            <a:endParaRPr lang="en-US"/>
          </a:p>
        </c:txPr>
        <c:crossAx val="115160576"/>
        <c:crosses val="autoZero"/>
        <c:auto val="1"/>
        <c:lblAlgn val="ctr"/>
        <c:lblOffset val="100"/>
        <c:tickLblSkip val="1"/>
        <c:tickMarkSkip val="1"/>
      </c:catAx>
      <c:valAx>
        <c:axId val="115160576"/>
        <c:scaling>
          <c:orientation val="minMax"/>
          <c:max val="60"/>
          <c:min val="40"/>
        </c:scaling>
        <c:axPos val="l"/>
        <c:numFmt formatCode="#,##0" sourceLinked="0"/>
        <c:majorTickMark val="none"/>
        <c:tickLblPos val="nextTo"/>
        <c:spPr>
          <a:ln w="3467">
            <a:solidFill>
              <a:schemeClr val="tx1"/>
            </a:solidFill>
            <a:prstDash val="solid"/>
          </a:ln>
        </c:spPr>
        <c:txPr>
          <a:bodyPr rot="0" vert="horz"/>
          <a:lstStyle/>
          <a:p>
            <a:pPr>
              <a:defRPr/>
            </a:pPr>
            <a:endParaRPr lang="en-US"/>
          </a:p>
        </c:txPr>
        <c:crossAx val="115159040"/>
        <c:crosses val="autoZero"/>
        <c:crossBetween val="between"/>
        <c:majorUnit val="2"/>
        <c:minorUnit val="4.0000000000000022E-2"/>
      </c:valAx>
      <c:spPr>
        <a:noFill/>
        <a:ln w="25386">
          <a:noFill/>
        </a:ln>
      </c:spPr>
    </c:plotArea>
    <c:plotVisOnly val="1"/>
    <c:dispBlanksAs val="gap"/>
  </c:chart>
  <c:spPr>
    <a:noFill/>
    <a:ln>
      <a:noFill/>
    </a:ln>
  </c:spPr>
  <c:txPr>
    <a:bodyPr/>
    <a:lstStyle/>
    <a:p>
      <a:pPr>
        <a:defRPr sz="1395" b="1" i="0" u="none" strike="noStrike" baseline="0">
          <a:solidFill>
            <a:schemeClr val="accent1">
              <a:lumMod val="50000"/>
            </a:schemeClr>
          </a:solidFill>
          <a:latin typeface="Garamond"/>
          <a:ea typeface="Garamond"/>
          <a:cs typeface="Garamond"/>
        </a:defRPr>
      </a:pPr>
      <a:endParaRPr lang="en-US"/>
    </a:p>
  </c:txPr>
  <c:externalData r:id="rId1"/>
</c:chartSpace>
</file>

<file path=ppt/charts/chart25.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0.15453445723130901"/>
          <c:y val="0.11189024982988242"/>
          <c:w val="0.71200417255535364"/>
          <c:h val="0.77732818119957936"/>
        </c:manualLayout>
      </c:layout>
      <c:barChart>
        <c:barDir val="col"/>
        <c:grouping val="clustered"/>
        <c:ser>
          <c:idx val="2"/>
          <c:order val="0"/>
          <c:tx>
            <c:strRef>
              <c:f>Sheet1!$B$1</c:f>
              <c:strCache>
                <c:ptCount val="1"/>
                <c:pt idx="0">
                  <c:v>Institution</c:v>
                </c:pt>
              </c:strCache>
            </c:strRef>
          </c:tx>
          <c:spPr>
            <a:solidFill>
              <a:schemeClr val="hlink"/>
            </a:solidFill>
            <a:ln w="3173">
              <a:solidFill>
                <a:schemeClr val="tx1"/>
              </a:solidFill>
            </a:ln>
          </c:spPr>
          <c:dLbls>
            <c:numFmt formatCode="#,##0.0" sourceLinked="0"/>
            <c:spPr>
              <a:noFill/>
              <a:ln w="27726">
                <a:noFill/>
              </a:ln>
            </c:spPr>
            <c:txPr>
              <a:bodyPr/>
              <a:lstStyle/>
              <a:p>
                <a:pPr algn="ctr">
                  <a:defRPr lang="en-US" sz="1395" b="1" i="0" u="none" strike="noStrike" kern="1200" baseline="0">
                    <a:solidFill>
                      <a:srgbClr val="7680AC">
                        <a:lumMod val="50000"/>
                      </a:srgbClr>
                    </a:solidFill>
                    <a:latin typeface="+mn-lt"/>
                    <a:ea typeface="+mn-ea"/>
                    <a:cs typeface="+mn-cs"/>
                  </a:defRPr>
                </a:pPr>
                <a:endParaRPr lang="en-US"/>
              </a:p>
            </c:txPr>
            <c:showVal val="1"/>
          </c:dLbls>
          <c:cat>
            <c:strRef>
              <c:f>Sheet1!$A$2:$A$4</c:f>
              <c:strCache>
                <c:ptCount val="3"/>
                <c:pt idx="0">
                  <c:v>Graduating Seniors</c:v>
                </c:pt>
                <c:pt idx="1">
                  <c:v>Men</c:v>
                </c:pt>
                <c:pt idx="2">
                  <c:v>Women</c:v>
                </c:pt>
              </c:strCache>
            </c:strRef>
          </c:cat>
          <c:val>
            <c:numRef>
              <c:f>Sheet1!$B$2:$B$4</c:f>
              <c:numCache>
                <c:formatCode>0.0</c:formatCode>
                <c:ptCount val="3"/>
                <c:pt idx="0">
                  <c:v>50.67</c:v>
                </c:pt>
                <c:pt idx="1">
                  <c:v>49.26</c:v>
                </c:pt>
                <c:pt idx="2">
                  <c:v>51.99</c:v>
                </c:pt>
              </c:numCache>
            </c:numRef>
          </c:val>
        </c:ser>
        <c:ser>
          <c:idx val="0"/>
          <c:order val="1"/>
          <c:tx>
            <c:strRef>
              <c:f>Sheet1!$C$1</c:f>
              <c:strCache>
                <c:ptCount val="1"/>
                <c:pt idx="0">
                  <c:v>Comparison</c:v>
                </c:pt>
              </c:strCache>
            </c:strRef>
          </c:tx>
          <c:spPr>
            <a:solidFill>
              <a:srgbClr val="FFCC00"/>
            </a:solidFill>
            <a:ln w="3173">
              <a:solidFill>
                <a:schemeClr val="tx1"/>
              </a:solidFill>
            </a:ln>
          </c:spPr>
          <c:dLbls>
            <c:numFmt formatCode="#,##0.0" sourceLinked="0"/>
            <c:spPr>
              <a:noFill/>
              <a:ln w="27726">
                <a:noFill/>
              </a:ln>
            </c:spPr>
            <c:txPr>
              <a:bodyPr/>
              <a:lstStyle/>
              <a:p>
                <a:pPr algn="ctr">
                  <a:defRPr lang="en-US" sz="1395" b="1" i="0" u="none" strike="noStrike" kern="1200" baseline="0">
                    <a:solidFill>
                      <a:srgbClr val="7680AC">
                        <a:lumMod val="50000"/>
                      </a:srgbClr>
                    </a:solidFill>
                    <a:latin typeface="+mn-lt"/>
                    <a:ea typeface="+mn-ea"/>
                    <a:cs typeface="+mn-cs"/>
                  </a:defRPr>
                </a:pPr>
                <a:endParaRPr lang="en-US"/>
              </a:p>
            </c:txPr>
            <c:showVal val="1"/>
          </c:dLbls>
          <c:cat>
            <c:strRef>
              <c:f>Sheet1!$A$2:$A$4</c:f>
              <c:strCache>
                <c:ptCount val="3"/>
                <c:pt idx="0">
                  <c:v>Graduating Seniors</c:v>
                </c:pt>
                <c:pt idx="1">
                  <c:v>Men</c:v>
                </c:pt>
                <c:pt idx="2">
                  <c:v>Women</c:v>
                </c:pt>
              </c:strCache>
            </c:strRef>
          </c:cat>
          <c:val>
            <c:numRef>
              <c:f>Sheet1!$C$2:$C$4</c:f>
              <c:numCache>
                <c:formatCode>0.0</c:formatCode>
                <c:ptCount val="3"/>
                <c:pt idx="0">
                  <c:v>50.11</c:v>
                </c:pt>
                <c:pt idx="1">
                  <c:v>51.13</c:v>
                </c:pt>
                <c:pt idx="2">
                  <c:v>49.49</c:v>
                </c:pt>
              </c:numCache>
            </c:numRef>
          </c:val>
        </c:ser>
        <c:gapWidth val="50"/>
        <c:axId val="119569024"/>
        <c:axId val="119591296"/>
      </c:barChart>
      <c:catAx>
        <c:axId val="119569024"/>
        <c:scaling>
          <c:orientation val="minMax"/>
        </c:scaling>
        <c:axPos val="b"/>
        <c:numFmt formatCode="General" sourceLinked="1"/>
        <c:majorTickMark val="none"/>
        <c:tickLblPos val="nextTo"/>
        <c:spPr>
          <a:ln w="3467">
            <a:solidFill>
              <a:schemeClr val="tx1"/>
            </a:solidFill>
            <a:prstDash val="solid"/>
          </a:ln>
        </c:spPr>
        <c:txPr>
          <a:bodyPr rot="0" vert="horz"/>
          <a:lstStyle/>
          <a:p>
            <a:pPr rtl="0">
              <a:defRPr sz="1600" b="0"/>
            </a:pPr>
            <a:endParaRPr lang="en-US"/>
          </a:p>
        </c:txPr>
        <c:crossAx val="119591296"/>
        <c:crosses val="autoZero"/>
        <c:auto val="1"/>
        <c:lblAlgn val="ctr"/>
        <c:lblOffset val="100"/>
        <c:tickLblSkip val="1"/>
        <c:tickMarkSkip val="1"/>
      </c:catAx>
      <c:valAx>
        <c:axId val="119591296"/>
        <c:scaling>
          <c:orientation val="minMax"/>
          <c:max val="60"/>
          <c:min val="40"/>
        </c:scaling>
        <c:axPos val="l"/>
        <c:numFmt formatCode="#,##0" sourceLinked="0"/>
        <c:majorTickMark val="none"/>
        <c:tickLblPos val="nextTo"/>
        <c:spPr>
          <a:ln w="3467">
            <a:solidFill>
              <a:schemeClr val="tx1"/>
            </a:solidFill>
            <a:prstDash val="solid"/>
          </a:ln>
        </c:spPr>
        <c:txPr>
          <a:bodyPr rot="0" vert="horz"/>
          <a:lstStyle/>
          <a:p>
            <a:pPr>
              <a:defRPr/>
            </a:pPr>
            <a:endParaRPr lang="en-US"/>
          </a:p>
        </c:txPr>
        <c:crossAx val="119569024"/>
        <c:crosses val="autoZero"/>
        <c:crossBetween val="between"/>
        <c:majorUnit val="2"/>
        <c:minorUnit val="4.0000000000000022E-2"/>
      </c:valAx>
      <c:spPr>
        <a:noFill/>
        <a:ln w="25386">
          <a:noFill/>
        </a:ln>
      </c:spPr>
    </c:plotArea>
    <c:plotVisOnly val="1"/>
    <c:dispBlanksAs val="gap"/>
  </c:chart>
  <c:spPr>
    <a:noFill/>
    <a:ln>
      <a:noFill/>
    </a:ln>
  </c:spPr>
  <c:txPr>
    <a:bodyPr/>
    <a:lstStyle/>
    <a:p>
      <a:pPr>
        <a:defRPr sz="1395" b="1" i="0" u="none" strike="noStrike" baseline="0">
          <a:solidFill>
            <a:schemeClr val="accent1">
              <a:lumMod val="50000"/>
            </a:schemeClr>
          </a:solidFill>
          <a:latin typeface="Garamond"/>
          <a:ea typeface="Garamond"/>
          <a:cs typeface="Garamond"/>
        </a:defRPr>
      </a:pPr>
      <a:endParaRPr lang="en-US"/>
    </a:p>
  </c:txPr>
  <c:externalData r:id="rId1"/>
</c:chartSpace>
</file>

<file path=ppt/charts/chart26.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0.15453445723130901"/>
          <c:y val="0.11189024982988242"/>
          <c:w val="0.71200417255535364"/>
          <c:h val="0.7773281811995798"/>
        </c:manualLayout>
      </c:layout>
      <c:barChart>
        <c:barDir val="col"/>
        <c:grouping val="clustered"/>
        <c:ser>
          <c:idx val="2"/>
          <c:order val="0"/>
          <c:tx>
            <c:strRef>
              <c:f>Sheet1!$B$1</c:f>
              <c:strCache>
                <c:ptCount val="1"/>
                <c:pt idx="0">
                  <c:v>Institution</c:v>
                </c:pt>
              </c:strCache>
            </c:strRef>
          </c:tx>
          <c:spPr>
            <a:solidFill>
              <a:schemeClr val="hlink"/>
            </a:solidFill>
            <a:ln w="3173">
              <a:solidFill>
                <a:schemeClr val="tx1"/>
              </a:solidFill>
            </a:ln>
          </c:spPr>
          <c:dLbls>
            <c:numFmt formatCode="#,##0.0" sourceLinked="0"/>
            <c:spPr>
              <a:noFill/>
              <a:ln w="27726">
                <a:noFill/>
              </a:ln>
            </c:spPr>
            <c:txPr>
              <a:bodyPr/>
              <a:lstStyle/>
              <a:p>
                <a:pPr algn="ctr">
                  <a:defRPr lang="en-US" sz="1395" b="1" i="0" u="none" strike="noStrike" kern="1200" baseline="0">
                    <a:solidFill>
                      <a:srgbClr val="7680AC">
                        <a:lumMod val="50000"/>
                      </a:srgbClr>
                    </a:solidFill>
                    <a:latin typeface="+mn-lt"/>
                    <a:ea typeface="+mn-ea"/>
                    <a:cs typeface="+mn-cs"/>
                  </a:defRPr>
                </a:pPr>
                <a:endParaRPr lang="en-US"/>
              </a:p>
            </c:txPr>
            <c:showVal val="1"/>
          </c:dLbls>
          <c:cat>
            <c:strRef>
              <c:f>Sheet1!$A$2:$A$4</c:f>
              <c:strCache>
                <c:ptCount val="3"/>
                <c:pt idx="0">
                  <c:v>Graduating Seniors</c:v>
                </c:pt>
                <c:pt idx="1">
                  <c:v>Men</c:v>
                </c:pt>
                <c:pt idx="2">
                  <c:v>Women</c:v>
                </c:pt>
              </c:strCache>
            </c:strRef>
          </c:cat>
          <c:val>
            <c:numRef>
              <c:f>Sheet1!$B$2:$B$4</c:f>
              <c:numCache>
                <c:formatCode>0.0</c:formatCode>
                <c:ptCount val="3"/>
                <c:pt idx="0">
                  <c:v>52.47</c:v>
                </c:pt>
                <c:pt idx="1">
                  <c:v>51.52</c:v>
                </c:pt>
                <c:pt idx="2">
                  <c:v>53.37</c:v>
                </c:pt>
              </c:numCache>
            </c:numRef>
          </c:val>
        </c:ser>
        <c:ser>
          <c:idx val="0"/>
          <c:order val="1"/>
          <c:tx>
            <c:strRef>
              <c:f>Sheet1!$C$1</c:f>
              <c:strCache>
                <c:ptCount val="1"/>
                <c:pt idx="0">
                  <c:v>Comparison</c:v>
                </c:pt>
              </c:strCache>
            </c:strRef>
          </c:tx>
          <c:spPr>
            <a:solidFill>
              <a:srgbClr val="FFCC00"/>
            </a:solidFill>
            <a:ln w="3173">
              <a:solidFill>
                <a:schemeClr val="tx1"/>
              </a:solidFill>
            </a:ln>
          </c:spPr>
          <c:dLbls>
            <c:numFmt formatCode="#,##0.0" sourceLinked="0"/>
            <c:spPr>
              <a:noFill/>
              <a:ln w="27726">
                <a:noFill/>
              </a:ln>
            </c:spPr>
            <c:txPr>
              <a:bodyPr/>
              <a:lstStyle/>
              <a:p>
                <a:pPr algn="ctr" rtl="0">
                  <a:defRPr lang="en-US" sz="1395" b="1" i="0" u="none" strike="noStrike" kern="1200" baseline="0">
                    <a:solidFill>
                      <a:srgbClr val="7680AC">
                        <a:lumMod val="50000"/>
                      </a:srgbClr>
                    </a:solidFill>
                    <a:latin typeface="+mn-lt"/>
                    <a:ea typeface="+mn-ea"/>
                    <a:cs typeface="+mn-cs"/>
                  </a:defRPr>
                </a:pPr>
                <a:endParaRPr lang="en-US"/>
              </a:p>
            </c:txPr>
            <c:showVal val="1"/>
          </c:dLbls>
          <c:cat>
            <c:strRef>
              <c:f>Sheet1!$A$2:$A$4</c:f>
              <c:strCache>
                <c:ptCount val="3"/>
                <c:pt idx="0">
                  <c:v>Graduating Seniors</c:v>
                </c:pt>
                <c:pt idx="1">
                  <c:v>Men</c:v>
                </c:pt>
                <c:pt idx="2">
                  <c:v>Women</c:v>
                </c:pt>
              </c:strCache>
            </c:strRef>
          </c:cat>
          <c:val>
            <c:numRef>
              <c:f>Sheet1!$C$2:$C$4</c:f>
              <c:numCache>
                <c:formatCode>0.0</c:formatCode>
                <c:ptCount val="3"/>
                <c:pt idx="0">
                  <c:v>52.28</c:v>
                </c:pt>
                <c:pt idx="1">
                  <c:v>52.09</c:v>
                </c:pt>
                <c:pt idx="2">
                  <c:v>52.39</c:v>
                </c:pt>
              </c:numCache>
            </c:numRef>
          </c:val>
        </c:ser>
        <c:gapWidth val="50"/>
        <c:axId val="119837824"/>
        <c:axId val="119839360"/>
      </c:barChart>
      <c:catAx>
        <c:axId val="119837824"/>
        <c:scaling>
          <c:orientation val="minMax"/>
        </c:scaling>
        <c:axPos val="b"/>
        <c:numFmt formatCode="General" sourceLinked="1"/>
        <c:majorTickMark val="none"/>
        <c:tickLblPos val="nextTo"/>
        <c:spPr>
          <a:ln w="3467">
            <a:solidFill>
              <a:schemeClr val="tx1"/>
            </a:solidFill>
            <a:prstDash val="solid"/>
          </a:ln>
        </c:spPr>
        <c:txPr>
          <a:bodyPr rot="0" vert="horz"/>
          <a:lstStyle/>
          <a:p>
            <a:pPr rtl="0">
              <a:defRPr sz="1600" b="0"/>
            </a:pPr>
            <a:endParaRPr lang="en-US"/>
          </a:p>
        </c:txPr>
        <c:crossAx val="119839360"/>
        <c:crosses val="autoZero"/>
        <c:auto val="1"/>
        <c:lblAlgn val="ctr"/>
        <c:lblOffset val="100"/>
        <c:tickLblSkip val="1"/>
        <c:tickMarkSkip val="1"/>
      </c:catAx>
      <c:valAx>
        <c:axId val="119839360"/>
        <c:scaling>
          <c:orientation val="minMax"/>
          <c:max val="60"/>
          <c:min val="40"/>
        </c:scaling>
        <c:axPos val="l"/>
        <c:numFmt formatCode="#,##0" sourceLinked="0"/>
        <c:majorTickMark val="none"/>
        <c:tickLblPos val="nextTo"/>
        <c:spPr>
          <a:ln w="3467">
            <a:solidFill>
              <a:schemeClr val="tx1"/>
            </a:solidFill>
            <a:prstDash val="solid"/>
          </a:ln>
        </c:spPr>
        <c:txPr>
          <a:bodyPr rot="0" vert="horz"/>
          <a:lstStyle/>
          <a:p>
            <a:pPr>
              <a:defRPr/>
            </a:pPr>
            <a:endParaRPr lang="en-US"/>
          </a:p>
        </c:txPr>
        <c:crossAx val="119837824"/>
        <c:crosses val="autoZero"/>
        <c:crossBetween val="between"/>
        <c:majorUnit val="2"/>
        <c:minorUnit val="4.0000000000000022E-2"/>
      </c:valAx>
      <c:spPr>
        <a:noFill/>
        <a:ln w="25386">
          <a:noFill/>
        </a:ln>
      </c:spPr>
    </c:plotArea>
    <c:plotVisOnly val="1"/>
    <c:dispBlanksAs val="gap"/>
  </c:chart>
  <c:spPr>
    <a:noFill/>
    <a:ln>
      <a:noFill/>
    </a:ln>
  </c:spPr>
  <c:txPr>
    <a:bodyPr/>
    <a:lstStyle/>
    <a:p>
      <a:pPr>
        <a:defRPr sz="1395" b="1" i="0" u="none" strike="noStrike" baseline="0">
          <a:solidFill>
            <a:schemeClr val="accent1">
              <a:lumMod val="50000"/>
            </a:schemeClr>
          </a:solidFill>
          <a:latin typeface="Garamond"/>
          <a:ea typeface="Garamond"/>
          <a:cs typeface="Garamond"/>
        </a:defRPr>
      </a:pPr>
      <a:endParaRPr lang="en-US"/>
    </a:p>
  </c:txPr>
  <c:externalData r:id="rId1"/>
</c:chartSpace>
</file>

<file path=ppt/charts/chart27.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0.15453445723130907"/>
          <c:y val="0.11189024982988242"/>
          <c:w val="0.71200417255535364"/>
          <c:h val="0.77732818119958003"/>
        </c:manualLayout>
      </c:layout>
      <c:barChart>
        <c:barDir val="col"/>
        <c:grouping val="clustered"/>
        <c:ser>
          <c:idx val="2"/>
          <c:order val="0"/>
          <c:tx>
            <c:strRef>
              <c:f>Sheet1!$B$1</c:f>
              <c:strCache>
                <c:ptCount val="1"/>
                <c:pt idx="0">
                  <c:v>Institution</c:v>
                </c:pt>
              </c:strCache>
            </c:strRef>
          </c:tx>
          <c:spPr>
            <a:solidFill>
              <a:schemeClr val="hlink"/>
            </a:solidFill>
            <a:ln w="3173">
              <a:solidFill>
                <a:schemeClr val="tx1"/>
              </a:solidFill>
            </a:ln>
          </c:spPr>
          <c:dLbls>
            <c:numFmt formatCode="#,##0.0" sourceLinked="0"/>
            <c:spPr>
              <a:noFill/>
              <a:ln w="27726">
                <a:noFill/>
              </a:ln>
            </c:spPr>
            <c:txPr>
              <a:bodyPr/>
              <a:lstStyle/>
              <a:p>
                <a:pPr algn="ctr">
                  <a:defRPr lang="en-US" sz="1395" b="1" i="0" u="none" strike="noStrike" kern="1200" baseline="0">
                    <a:solidFill>
                      <a:srgbClr val="7680AC">
                        <a:lumMod val="50000"/>
                      </a:srgbClr>
                    </a:solidFill>
                    <a:latin typeface="+mn-lt"/>
                    <a:ea typeface="+mn-ea"/>
                    <a:cs typeface="+mn-cs"/>
                  </a:defRPr>
                </a:pPr>
                <a:endParaRPr lang="en-US"/>
              </a:p>
            </c:txPr>
            <c:showVal val="1"/>
          </c:dLbls>
          <c:cat>
            <c:strRef>
              <c:f>Sheet1!$A$2:$A$4</c:f>
              <c:strCache>
                <c:ptCount val="3"/>
                <c:pt idx="0">
                  <c:v>Graduating Seniors</c:v>
                </c:pt>
                <c:pt idx="1">
                  <c:v>Men</c:v>
                </c:pt>
                <c:pt idx="2">
                  <c:v>Women</c:v>
                </c:pt>
              </c:strCache>
            </c:strRef>
          </c:cat>
          <c:val>
            <c:numRef>
              <c:f>Sheet1!$B$2:$B$4</c:f>
              <c:numCache>
                <c:formatCode>0.00</c:formatCode>
                <c:ptCount val="3"/>
                <c:pt idx="0">
                  <c:v>55.92</c:v>
                </c:pt>
                <c:pt idx="1">
                  <c:v>57.99</c:v>
                </c:pt>
                <c:pt idx="2">
                  <c:v>54.04</c:v>
                </c:pt>
              </c:numCache>
            </c:numRef>
          </c:val>
        </c:ser>
        <c:ser>
          <c:idx val="0"/>
          <c:order val="1"/>
          <c:tx>
            <c:strRef>
              <c:f>Sheet1!$C$1</c:f>
              <c:strCache>
                <c:ptCount val="1"/>
                <c:pt idx="0">
                  <c:v>Comparison</c:v>
                </c:pt>
              </c:strCache>
            </c:strRef>
          </c:tx>
          <c:spPr>
            <a:solidFill>
              <a:srgbClr val="FFCC00"/>
            </a:solidFill>
            <a:ln w="3173">
              <a:solidFill>
                <a:schemeClr val="tx1"/>
              </a:solidFill>
            </a:ln>
          </c:spPr>
          <c:dLbls>
            <c:numFmt formatCode="#,##0.0" sourceLinked="0"/>
            <c:spPr>
              <a:noFill/>
              <a:ln w="27726">
                <a:noFill/>
              </a:ln>
            </c:spPr>
            <c:txPr>
              <a:bodyPr/>
              <a:lstStyle/>
              <a:p>
                <a:pPr algn="ctr">
                  <a:defRPr lang="en-US" sz="1395" b="1" i="0" u="none" strike="noStrike" kern="1200" baseline="0">
                    <a:solidFill>
                      <a:srgbClr val="7680AC">
                        <a:lumMod val="50000"/>
                      </a:srgbClr>
                    </a:solidFill>
                    <a:latin typeface="+mn-lt"/>
                    <a:ea typeface="+mn-ea"/>
                    <a:cs typeface="+mn-cs"/>
                  </a:defRPr>
                </a:pPr>
                <a:endParaRPr lang="en-US"/>
              </a:p>
            </c:txPr>
            <c:showVal val="1"/>
          </c:dLbls>
          <c:cat>
            <c:strRef>
              <c:f>Sheet1!$A$2:$A$4</c:f>
              <c:strCache>
                <c:ptCount val="3"/>
                <c:pt idx="0">
                  <c:v>Graduating Seniors</c:v>
                </c:pt>
                <c:pt idx="1">
                  <c:v>Men</c:v>
                </c:pt>
                <c:pt idx="2">
                  <c:v>Women</c:v>
                </c:pt>
              </c:strCache>
            </c:strRef>
          </c:cat>
          <c:val>
            <c:numRef>
              <c:f>Sheet1!$C$2:$C$4</c:f>
              <c:numCache>
                <c:formatCode>0.00</c:formatCode>
                <c:ptCount val="3"/>
                <c:pt idx="0">
                  <c:v>51.65</c:v>
                </c:pt>
                <c:pt idx="1">
                  <c:v>52.92</c:v>
                </c:pt>
                <c:pt idx="2">
                  <c:v>50.87</c:v>
                </c:pt>
              </c:numCache>
            </c:numRef>
          </c:val>
        </c:ser>
        <c:gapWidth val="50"/>
        <c:axId val="120031488"/>
        <c:axId val="120041472"/>
      </c:barChart>
      <c:catAx>
        <c:axId val="120031488"/>
        <c:scaling>
          <c:orientation val="minMax"/>
        </c:scaling>
        <c:axPos val="b"/>
        <c:numFmt formatCode="General" sourceLinked="1"/>
        <c:majorTickMark val="none"/>
        <c:tickLblPos val="nextTo"/>
        <c:spPr>
          <a:ln w="3467">
            <a:solidFill>
              <a:schemeClr val="tx1"/>
            </a:solidFill>
            <a:prstDash val="solid"/>
          </a:ln>
        </c:spPr>
        <c:txPr>
          <a:bodyPr rot="0" vert="horz"/>
          <a:lstStyle/>
          <a:p>
            <a:pPr rtl="0">
              <a:defRPr sz="1600" b="0"/>
            </a:pPr>
            <a:endParaRPr lang="en-US"/>
          </a:p>
        </c:txPr>
        <c:crossAx val="120041472"/>
        <c:crosses val="autoZero"/>
        <c:auto val="1"/>
        <c:lblAlgn val="ctr"/>
        <c:lblOffset val="100"/>
        <c:tickLblSkip val="1"/>
        <c:tickMarkSkip val="1"/>
      </c:catAx>
      <c:valAx>
        <c:axId val="120041472"/>
        <c:scaling>
          <c:orientation val="minMax"/>
          <c:max val="60"/>
          <c:min val="40"/>
        </c:scaling>
        <c:axPos val="l"/>
        <c:numFmt formatCode="#,##0" sourceLinked="0"/>
        <c:majorTickMark val="none"/>
        <c:tickLblPos val="nextTo"/>
        <c:spPr>
          <a:ln w="3467">
            <a:solidFill>
              <a:schemeClr val="tx1"/>
            </a:solidFill>
            <a:prstDash val="solid"/>
          </a:ln>
        </c:spPr>
        <c:txPr>
          <a:bodyPr rot="0" vert="horz"/>
          <a:lstStyle/>
          <a:p>
            <a:pPr>
              <a:defRPr/>
            </a:pPr>
            <a:endParaRPr lang="en-US"/>
          </a:p>
        </c:txPr>
        <c:crossAx val="120031488"/>
        <c:crosses val="autoZero"/>
        <c:crossBetween val="between"/>
        <c:majorUnit val="2"/>
        <c:minorUnit val="4.0000000000000022E-2"/>
      </c:valAx>
      <c:spPr>
        <a:noFill/>
        <a:ln w="25386">
          <a:noFill/>
        </a:ln>
      </c:spPr>
    </c:plotArea>
    <c:plotVisOnly val="1"/>
    <c:dispBlanksAs val="gap"/>
  </c:chart>
  <c:spPr>
    <a:noFill/>
    <a:ln>
      <a:noFill/>
    </a:ln>
  </c:spPr>
  <c:txPr>
    <a:bodyPr/>
    <a:lstStyle/>
    <a:p>
      <a:pPr>
        <a:defRPr sz="1395" b="1" i="0" u="none" strike="noStrike" baseline="0">
          <a:solidFill>
            <a:schemeClr val="accent1">
              <a:lumMod val="50000"/>
            </a:schemeClr>
          </a:solidFill>
          <a:latin typeface="Garamond"/>
          <a:ea typeface="Garamond"/>
          <a:cs typeface="Garamond"/>
        </a:defRPr>
      </a:pPr>
      <a:endParaRPr lang="en-US"/>
    </a:p>
  </c:txPr>
  <c:externalData r:id="rId1"/>
</c:chartSpace>
</file>

<file path=ppt/charts/chart28.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0.15453445723130901"/>
          <c:y val="0.11189024982988242"/>
          <c:w val="0.71200417255535364"/>
          <c:h val="0.7773281811995798"/>
        </c:manualLayout>
      </c:layout>
      <c:barChart>
        <c:barDir val="col"/>
        <c:grouping val="clustered"/>
        <c:ser>
          <c:idx val="2"/>
          <c:order val="0"/>
          <c:tx>
            <c:strRef>
              <c:f>Sheet1!$B$1</c:f>
              <c:strCache>
                <c:ptCount val="1"/>
                <c:pt idx="0">
                  <c:v>Institution</c:v>
                </c:pt>
              </c:strCache>
            </c:strRef>
          </c:tx>
          <c:spPr>
            <a:solidFill>
              <a:schemeClr val="hlink"/>
            </a:solidFill>
            <a:ln w="3173">
              <a:solidFill>
                <a:schemeClr val="tx1"/>
              </a:solidFill>
            </a:ln>
          </c:spPr>
          <c:dLbls>
            <c:numFmt formatCode="#,##0.0" sourceLinked="0"/>
            <c:spPr>
              <a:noFill/>
              <a:ln w="27726">
                <a:noFill/>
              </a:ln>
            </c:spPr>
            <c:txPr>
              <a:bodyPr/>
              <a:lstStyle/>
              <a:p>
                <a:pPr algn="ctr" rtl="0">
                  <a:defRPr lang="en-US" sz="1395" b="1" i="0" u="none" strike="noStrike" kern="1200" baseline="0">
                    <a:solidFill>
                      <a:srgbClr val="7680AC">
                        <a:lumMod val="50000"/>
                      </a:srgbClr>
                    </a:solidFill>
                    <a:latin typeface="+mn-lt"/>
                    <a:ea typeface="+mn-ea"/>
                    <a:cs typeface="+mn-cs"/>
                  </a:defRPr>
                </a:pPr>
                <a:endParaRPr lang="en-US"/>
              </a:p>
            </c:txPr>
            <c:showVal val="1"/>
          </c:dLbls>
          <c:cat>
            <c:strRef>
              <c:f>Sheet1!$A$2:$A$4</c:f>
              <c:strCache>
                <c:ptCount val="3"/>
                <c:pt idx="0">
                  <c:v>Graduating Seniors</c:v>
                </c:pt>
                <c:pt idx="1">
                  <c:v>Men</c:v>
                </c:pt>
                <c:pt idx="2">
                  <c:v>Women</c:v>
                </c:pt>
              </c:strCache>
            </c:strRef>
          </c:cat>
          <c:val>
            <c:numRef>
              <c:f>Sheet1!$B$2:$B$4</c:f>
              <c:numCache>
                <c:formatCode>0.0</c:formatCode>
                <c:ptCount val="3"/>
                <c:pt idx="0">
                  <c:v>45.87</c:v>
                </c:pt>
                <c:pt idx="1">
                  <c:v>45.58</c:v>
                </c:pt>
                <c:pt idx="2">
                  <c:v>46.15</c:v>
                </c:pt>
              </c:numCache>
            </c:numRef>
          </c:val>
        </c:ser>
        <c:ser>
          <c:idx val="0"/>
          <c:order val="1"/>
          <c:tx>
            <c:strRef>
              <c:f>Sheet1!$C$1</c:f>
              <c:strCache>
                <c:ptCount val="1"/>
                <c:pt idx="0">
                  <c:v>Comparison</c:v>
                </c:pt>
              </c:strCache>
            </c:strRef>
          </c:tx>
          <c:spPr>
            <a:solidFill>
              <a:srgbClr val="FFCC00"/>
            </a:solidFill>
            <a:ln w="3173">
              <a:solidFill>
                <a:schemeClr val="tx1"/>
              </a:solidFill>
            </a:ln>
          </c:spPr>
          <c:dLbls>
            <c:numFmt formatCode="#,##0.0" sourceLinked="0"/>
            <c:spPr>
              <a:noFill/>
              <a:ln w="27726">
                <a:noFill/>
              </a:ln>
            </c:spPr>
            <c:txPr>
              <a:bodyPr/>
              <a:lstStyle/>
              <a:p>
                <a:pPr algn="ctr" rtl="0">
                  <a:defRPr lang="en-US" sz="1395" b="1" i="0" u="none" strike="noStrike" kern="1200" baseline="0">
                    <a:solidFill>
                      <a:srgbClr val="7680AC">
                        <a:lumMod val="50000"/>
                      </a:srgbClr>
                    </a:solidFill>
                    <a:latin typeface="+mn-lt"/>
                    <a:ea typeface="+mn-ea"/>
                    <a:cs typeface="+mn-cs"/>
                  </a:defRPr>
                </a:pPr>
                <a:endParaRPr lang="en-US"/>
              </a:p>
            </c:txPr>
            <c:showVal val="1"/>
          </c:dLbls>
          <c:cat>
            <c:strRef>
              <c:f>Sheet1!$A$2:$A$4</c:f>
              <c:strCache>
                <c:ptCount val="3"/>
                <c:pt idx="0">
                  <c:v>Graduating Seniors</c:v>
                </c:pt>
                <c:pt idx="1">
                  <c:v>Men</c:v>
                </c:pt>
                <c:pt idx="2">
                  <c:v>Women</c:v>
                </c:pt>
              </c:strCache>
            </c:strRef>
          </c:cat>
          <c:val>
            <c:numRef>
              <c:f>Sheet1!$C$2:$C$4</c:f>
              <c:numCache>
                <c:formatCode>0.0</c:formatCode>
                <c:ptCount val="3"/>
                <c:pt idx="0">
                  <c:v>50.06</c:v>
                </c:pt>
                <c:pt idx="1">
                  <c:v>49.6</c:v>
                </c:pt>
                <c:pt idx="2">
                  <c:v>50.34</c:v>
                </c:pt>
              </c:numCache>
            </c:numRef>
          </c:val>
        </c:ser>
        <c:gapWidth val="50"/>
        <c:axId val="120247424"/>
        <c:axId val="120248960"/>
      </c:barChart>
      <c:catAx>
        <c:axId val="120247424"/>
        <c:scaling>
          <c:orientation val="minMax"/>
        </c:scaling>
        <c:axPos val="b"/>
        <c:numFmt formatCode="General" sourceLinked="1"/>
        <c:majorTickMark val="none"/>
        <c:tickLblPos val="nextTo"/>
        <c:spPr>
          <a:ln w="3467">
            <a:solidFill>
              <a:schemeClr val="tx1"/>
            </a:solidFill>
            <a:prstDash val="solid"/>
          </a:ln>
        </c:spPr>
        <c:txPr>
          <a:bodyPr rot="0" vert="horz"/>
          <a:lstStyle/>
          <a:p>
            <a:pPr rtl="0">
              <a:defRPr sz="1600" b="0"/>
            </a:pPr>
            <a:endParaRPr lang="en-US"/>
          </a:p>
        </c:txPr>
        <c:crossAx val="120248960"/>
        <c:crosses val="autoZero"/>
        <c:auto val="1"/>
        <c:lblAlgn val="ctr"/>
        <c:lblOffset val="100"/>
        <c:tickLblSkip val="1"/>
        <c:tickMarkSkip val="1"/>
      </c:catAx>
      <c:valAx>
        <c:axId val="120248960"/>
        <c:scaling>
          <c:orientation val="minMax"/>
          <c:max val="60"/>
          <c:min val="40"/>
        </c:scaling>
        <c:axPos val="l"/>
        <c:numFmt formatCode="#,##0" sourceLinked="0"/>
        <c:majorTickMark val="none"/>
        <c:tickLblPos val="nextTo"/>
        <c:spPr>
          <a:ln w="3467">
            <a:solidFill>
              <a:schemeClr val="tx1"/>
            </a:solidFill>
            <a:prstDash val="solid"/>
          </a:ln>
        </c:spPr>
        <c:txPr>
          <a:bodyPr rot="0" vert="horz"/>
          <a:lstStyle/>
          <a:p>
            <a:pPr>
              <a:defRPr/>
            </a:pPr>
            <a:endParaRPr lang="en-US"/>
          </a:p>
        </c:txPr>
        <c:crossAx val="120247424"/>
        <c:crosses val="autoZero"/>
        <c:crossBetween val="between"/>
        <c:majorUnit val="2"/>
        <c:minorUnit val="4.0000000000000022E-2"/>
      </c:valAx>
      <c:spPr>
        <a:noFill/>
        <a:ln w="25386">
          <a:noFill/>
        </a:ln>
      </c:spPr>
    </c:plotArea>
    <c:plotVisOnly val="1"/>
    <c:dispBlanksAs val="gap"/>
  </c:chart>
  <c:spPr>
    <a:noFill/>
    <a:ln>
      <a:noFill/>
    </a:ln>
  </c:spPr>
  <c:txPr>
    <a:bodyPr/>
    <a:lstStyle/>
    <a:p>
      <a:pPr>
        <a:defRPr sz="1395" b="1" i="0" u="none" strike="noStrike" baseline="0">
          <a:solidFill>
            <a:schemeClr val="accent1">
              <a:lumMod val="50000"/>
            </a:schemeClr>
          </a:solidFill>
          <a:latin typeface="Garamond"/>
          <a:ea typeface="Garamond"/>
          <a:cs typeface="Garamond"/>
        </a:defRPr>
      </a:pPr>
      <a:endParaRPr lang="en-US"/>
    </a:p>
  </c:txPr>
  <c:externalData r:id="rId1"/>
</c:chartSpace>
</file>

<file path=ppt/charts/chart29.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5.5493895671476154E-2"/>
          <c:y val="2.8790786948176578E-2"/>
          <c:w val="0.94561598224195342"/>
          <c:h val="0.93282149712092943"/>
        </c:manualLayout>
      </c:layout>
      <c:barChart>
        <c:barDir val="col"/>
        <c:grouping val="stacked"/>
        <c:ser>
          <c:idx val="1"/>
          <c:order val="0"/>
          <c:tx>
            <c:strRef>
              <c:f>Sheet1!$C$1</c:f>
              <c:strCache>
                <c:ptCount val="1"/>
                <c:pt idx="0">
                  <c:v>stronger</c:v>
                </c:pt>
              </c:strCache>
            </c:strRef>
          </c:tx>
          <c:spPr>
            <a:solidFill>
              <a:srgbClr val="CCFFFF"/>
            </a:solidFill>
            <a:ln w="3175">
              <a:solidFill>
                <a:schemeClr val="tx1"/>
              </a:solidFill>
            </a:ln>
          </c:spPr>
          <c:dPt>
            <c:idx val="0"/>
            <c:spPr>
              <a:solidFill>
                <a:schemeClr val="accent1"/>
              </a:solidFill>
              <a:ln w="3175">
                <a:solidFill>
                  <a:schemeClr val="tx1"/>
                </a:solidFill>
              </a:ln>
            </c:spPr>
          </c:dPt>
          <c:dPt>
            <c:idx val="1"/>
            <c:spPr>
              <a:solidFill>
                <a:srgbClr val="FFCC29"/>
              </a:solidFill>
              <a:ln w="3175">
                <a:solidFill>
                  <a:schemeClr val="tx1"/>
                </a:solidFill>
              </a:ln>
            </c:spPr>
          </c:dPt>
          <c:dPt>
            <c:idx val="2"/>
            <c:spPr>
              <a:solidFill>
                <a:schemeClr val="accent1"/>
              </a:solidFill>
              <a:ln w="3175">
                <a:solidFill>
                  <a:schemeClr val="tx1"/>
                </a:solidFill>
              </a:ln>
            </c:spPr>
          </c:dPt>
          <c:dPt>
            <c:idx val="3"/>
            <c:spPr>
              <a:solidFill>
                <a:srgbClr val="FFCC29"/>
              </a:solidFill>
              <a:ln w="3175">
                <a:solidFill>
                  <a:schemeClr val="tx1"/>
                </a:solidFill>
              </a:ln>
            </c:spPr>
          </c:dPt>
          <c:dPt>
            <c:idx val="5"/>
            <c:spPr>
              <a:solidFill>
                <a:srgbClr val="FFFF99"/>
              </a:solidFill>
              <a:ln w="3175">
                <a:solidFill>
                  <a:schemeClr val="tx1"/>
                </a:solidFill>
              </a:ln>
            </c:spPr>
          </c:dPt>
          <c:dPt>
            <c:idx val="7"/>
            <c:spPr>
              <a:solidFill>
                <a:srgbClr val="FFFF99"/>
              </a:solidFill>
              <a:ln w="3175">
                <a:solidFill>
                  <a:schemeClr val="tx1"/>
                </a:solidFill>
              </a:ln>
            </c:spPr>
          </c:dPt>
          <c:dPt>
            <c:idx val="9"/>
            <c:spPr>
              <a:solidFill>
                <a:srgbClr val="FFFF99"/>
              </a:solidFill>
              <a:ln w="3175">
                <a:solidFill>
                  <a:schemeClr val="tx1"/>
                </a:solidFill>
              </a:ln>
            </c:spPr>
          </c:dPt>
          <c:dPt>
            <c:idx val="11"/>
            <c:spPr>
              <a:solidFill>
                <a:srgbClr val="FFFF99"/>
              </a:solidFill>
              <a:ln w="3175">
                <a:solidFill>
                  <a:schemeClr val="tx1"/>
                </a:solidFill>
              </a:ln>
            </c:spPr>
          </c:dPt>
          <c:dLbls>
            <c:numFmt formatCode="0.0%" sourceLinked="0"/>
            <c:spPr>
              <a:noFill/>
              <a:ln w="19096">
                <a:noFill/>
              </a:ln>
            </c:spPr>
            <c:showVal val="1"/>
          </c:dLbls>
          <c:cat>
            <c:strRef>
              <c:f>Sheet1!$A$2:$A$5</c:f>
              <c:strCache>
                <c:ptCount val="4"/>
                <c:pt idx="0">
                  <c:v>Knowledge of people from different races/cultures</c:v>
                </c:pt>
                <c:pt idx="1">
                  <c:v>comp</c:v>
                </c:pt>
                <c:pt idx="2">
                  <c:v>Ability to get along with people of different races/cultures</c:v>
                </c:pt>
                <c:pt idx="3">
                  <c:v>comp</c:v>
                </c:pt>
              </c:strCache>
            </c:strRef>
          </c:cat>
          <c:val>
            <c:numRef>
              <c:f>Sheet1!$C$2:$C$5</c:f>
              <c:numCache>
                <c:formatCode>0.0%</c:formatCode>
                <c:ptCount val="4"/>
                <c:pt idx="0">
                  <c:v>0.34799999999999998</c:v>
                </c:pt>
                <c:pt idx="1">
                  <c:v>0.36299999999999999</c:v>
                </c:pt>
                <c:pt idx="2">
                  <c:v>0.34799999999999998</c:v>
                </c:pt>
                <c:pt idx="3">
                  <c:v>0.33200000000000002</c:v>
                </c:pt>
              </c:numCache>
            </c:numRef>
          </c:val>
        </c:ser>
        <c:ser>
          <c:idx val="0"/>
          <c:order val="1"/>
          <c:tx>
            <c:strRef>
              <c:f>Sheet1!$B$1</c:f>
              <c:strCache>
                <c:ptCount val="1"/>
                <c:pt idx="0">
                  <c:v>much stronger</c:v>
                </c:pt>
              </c:strCache>
            </c:strRef>
          </c:tx>
          <c:spPr>
            <a:solidFill>
              <a:schemeClr val="accent1"/>
            </a:solidFill>
            <a:ln w="3175">
              <a:solidFill>
                <a:schemeClr val="tx1"/>
              </a:solidFill>
            </a:ln>
          </c:spPr>
          <c:dPt>
            <c:idx val="0"/>
            <c:spPr>
              <a:solidFill>
                <a:srgbClr val="C5FFFE"/>
              </a:solidFill>
              <a:ln w="3175">
                <a:solidFill>
                  <a:schemeClr val="tx1"/>
                </a:solidFill>
              </a:ln>
            </c:spPr>
          </c:dPt>
          <c:dPt>
            <c:idx val="1"/>
            <c:spPr>
              <a:solidFill>
                <a:schemeClr val="accent2"/>
              </a:solidFill>
              <a:ln w="3175">
                <a:solidFill>
                  <a:schemeClr val="tx1"/>
                </a:solidFill>
              </a:ln>
            </c:spPr>
          </c:dPt>
          <c:dPt>
            <c:idx val="2"/>
            <c:spPr>
              <a:solidFill>
                <a:srgbClr val="C5FFFE"/>
              </a:solidFill>
              <a:ln w="3175">
                <a:solidFill>
                  <a:schemeClr val="tx1"/>
                </a:solidFill>
              </a:ln>
            </c:spPr>
          </c:dPt>
          <c:dPt>
            <c:idx val="3"/>
            <c:spPr>
              <a:solidFill>
                <a:schemeClr val="accent2"/>
              </a:solidFill>
              <a:ln w="3175">
                <a:solidFill>
                  <a:schemeClr val="tx1"/>
                </a:solidFill>
              </a:ln>
            </c:spPr>
          </c:dPt>
          <c:dPt>
            <c:idx val="5"/>
            <c:spPr>
              <a:solidFill>
                <a:srgbClr val="FFCC00"/>
              </a:solidFill>
              <a:ln w="3175">
                <a:solidFill>
                  <a:schemeClr val="tx1"/>
                </a:solidFill>
              </a:ln>
            </c:spPr>
          </c:dPt>
          <c:dPt>
            <c:idx val="7"/>
            <c:spPr>
              <a:solidFill>
                <a:srgbClr val="FFCC00"/>
              </a:solidFill>
              <a:ln w="3175">
                <a:solidFill>
                  <a:schemeClr val="tx1"/>
                </a:solidFill>
              </a:ln>
            </c:spPr>
          </c:dPt>
          <c:dPt>
            <c:idx val="9"/>
            <c:spPr>
              <a:solidFill>
                <a:srgbClr val="FFCC00"/>
              </a:solidFill>
              <a:ln w="3175">
                <a:solidFill>
                  <a:schemeClr val="tx1"/>
                </a:solidFill>
              </a:ln>
            </c:spPr>
          </c:dPt>
          <c:dPt>
            <c:idx val="11"/>
            <c:spPr>
              <a:solidFill>
                <a:srgbClr val="FFCC00"/>
              </a:solidFill>
              <a:ln w="3175">
                <a:solidFill>
                  <a:schemeClr val="tx1"/>
                </a:solidFill>
              </a:ln>
            </c:spPr>
          </c:dPt>
          <c:dLbls>
            <c:numFmt formatCode="0.0%" sourceLinked="0"/>
            <c:spPr>
              <a:noFill/>
              <a:ln w="19096">
                <a:noFill/>
              </a:ln>
            </c:spPr>
            <c:showVal val="1"/>
          </c:dLbls>
          <c:cat>
            <c:strRef>
              <c:f>Sheet1!$A$2:$A$5</c:f>
              <c:strCache>
                <c:ptCount val="4"/>
                <c:pt idx="0">
                  <c:v>Knowledge of people from different races/cultures</c:v>
                </c:pt>
                <c:pt idx="1">
                  <c:v>comp</c:v>
                </c:pt>
                <c:pt idx="2">
                  <c:v>Ability to get along with people of different races/cultures</c:v>
                </c:pt>
                <c:pt idx="3">
                  <c:v>comp</c:v>
                </c:pt>
              </c:strCache>
            </c:strRef>
          </c:cat>
          <c:val>
            <c:numRef>
              <c:f>Sheet1!$B$2:$B$5</c:f>
              <c:numCache>
                <c:formatCode>0.0%</c:formatCode>
                <c:ptCount val="4"/>
                <c:pt idx="0">
                  <c:v>0.19700000000000001</c:v>
                </c:pt>
                <c:pt idx="1">
                  <c:v>0.16200000000000001</c:v>
                </c:pt>
                <c:pt idx="2">
                  <c:v>0.48499999999999999</c:v>
                </c:pt>
                <c:pt idx="3">
                  <c:v>0.54600000000000004</c:v>
                </c:pt>
              </c:numCache>
            </c:numRef>
          </c:val>
        </c:ser>
        <c:gapWidth val="138"/>
        <c:overlap val="100"/>
        <c:axId val="120438784"/>
        <c:axId val="120440320"/>
      </c:barChart>
      <c:catAx>
        <c:axId val="120438784"/>
        <c:scaling>
          <c:orientation val="minMax"/>
        </c:scaling>
        <c:axPos val="b"/>
        <c:majorGridlines/>
        <c:majorTickMark val="none"/>
        <c:tickLblPos val="none"/>
        <c:crossAx val="120440320"/>
        <c:crosses val="autoZero"/>
        <c:auto val="1"/>
        <c:lblAlgn val="ctr"/>
        <c:lblOffset val="100"/>
        <c:tickLblSkip val="2"/>
        <c:tickMarkSkip val="2"/>
      </c:catAx>
      <c:valAx>
        <c:axId val="120440320"/>
        <c:scaling>
          <c:orientation val="minMax"/>
          <c:max val="1"/>
          <c:min val="0"/>
        </c:scaling>
        <c:axPos val="l"/>
        <c:numFmt formatCode="0%" sourceLinked="0"/>
        <c:majorTickMark val="none"/>
        <c:tickLblPos val="nextTo"/>
        <c:txPr>
          <a:bodyPr rot="0" vert="horz"/>
          <a:lstStyle/>
          <a:p>
            <a:pPr>
              <a:defRPr/>
            </a:pPr>
            <a:endParaRPr lang="en-US"/>
          </a:p>
        </c:txPr>
        <c:crossAx val="120438784"/>
        <c:crosses val="autoZero"/>
        <c:crossBetween val="between"/>
        <c:majorUnit val="0.1"/>
      </c:valAx>
      <c:spPr>
        <a:noFill/>
        <a:ln w="25398">
          <a:noFill/>
        </a:ln>
      </c:spPr>
    </c:plotArea>
    <c:plotVisOnly val="1"/>
    <c:dispBlanksAs val="gap"/>
  </c:chart>
  <c:spPr>
    <a:noFill/>
    <a:ln>
      <a:noFill/>
    </a:ln>
  </c:spPr>
  <c:txPr>
    <a:bodyPr/>
    <a:lstStyle/>
    <a:p>
      <a:pPr>
        <a:defRPr sz="1400" b="1" i="0" u="none" strike="noStrike" baseline="0">
          <a:solidFill>
            <a:schemeClr val="accent1">
              <a:lumMod val="50000"/>
            </a:schemeClr>
          </a:solidFill>
          <a:latin typeface="Garamond"/>
          <a:ea typeface="Garamond"/>
          <a:cs typeface="Garamond"/>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0.23306554586082279"/>
          <c:y val="2.8205128205128206E-2"/>
          <c:w val="0.71520470197635155"/>
          <c:h val="0.8185478638086906"/>
        </c:manualLayout>
      </c:layout>
      <c:barChart>
        <c:barDir val="bar"/>
        <c:grouping val="clustered"/>
        <c:ser>
          <c:idx val="1"/>
          <c:order val="0"/>
          <c:tx>
            <c:strRef>
              <c:f>Sheet1!$C$1</c:f>
              <c:strCache>
                <c:ptCount val="1"/>
                <c:pt idx="0">
                  <c:v>Women</c:v>
                </c:pt>
              </c:strCache>
            </c:strRef>
          </c:tx>
          <c:spPr>
            <a:solidFill>
              <a:srgbClr val="FFA59B"/>
            </a:solidFill>
            <a:ln>
              <a:solidFill>
                <a:schemeClr val="tx1"/>
              </a:solidFill>
            </a:ln>
          </c:spPr>
          <c:dLbls>
            <c:numFmt formatCode="0.0%" sourceLinked="0"/>
            <c:spPr>
              <a:noFill/>
              <a:ln w="25386">
                <a:noFill/>
              </a:ln>
            </c:spPr>
            <c:txPr>
              <a:bodyPr/>
              <a:lstStyle/>
              <a:p>
                <a:pPr>
                  <a:defRPr sz="1098" b="1">
                    <a:solidFill>
                      <a:schemeClr val="accent1">
                        <a:lumMod val="50000"/>
                      </a:schemeClr>
                    </a:solidFill>
                  </a:defRPr>
                </a:pPr>
                <a:endParaRPr lang="en-US"/>
              </a:p>
            </c:txPr>
            <c:dLblPos val="outEnd"/>
            <c:showVal val="1"/>
          </c:dLbls>
          <c:cat>
            <c:strRef>
              <c:f>Sheet1!$A$2:$A$14</c:f>
              <c:strCache>
                <c:ptCount val="13"/>
                <c:pt idx="0">
                  <c:v>Other</c:v>
                </c:pt>
                <c:pt idx="1">
                  <c:v>Social Science</c:v>
                </c:pt>
                <c:pt idx="2">
                  <c:v>Physical Science</c:v>
                </c:pt>
                <c:pt idx="3">
                  <c:v>Mathematics or Statistics</c:v>
                </c:pt>
                <c:pt idx="4">
                  <c:v>Humanities</c:v>
                </c:pt>
                <c:pt idx="5">
                  <c:v>History or Political Science</c:v>
                </c:pt>
                <c:pt idx="6">
                  <c:v>Fine Arts</c:v>
                </c:pt>
                <c:pt idx="7">
                  <c:v>English</c:v>
                </c:pt>
                <c:pt idx="8">
                  <c:v>Engineering</c:v>
                </c:pt>
                <c:pt idx="9">
                  <c:v>Education</c:v>
                </c:pt>
                <c:pt idx="10">
                  <c:v>Business</c:v>
                </c:pt>
                <c:pt idx="11">
                  <c:v>Biological Science</c:v>
                </c:pt>
                <c:pt idx="12">
                  <c:v>Agriculture</c:v>
                </c:pt>
              </c:strCache>
            </c:strRef>
          </c:cat>
          <c:val>
            <c:numRef>
              <c:f>Sheet1!$C$2:$C$14</c:f>
              <c:numCache>
                <c:formatCode>0.0%</c:formatCode>
                <c:ptCount val="13"/>
                <c:pt idx="0">
                  <c:v>5.8999999999999997E-2</c:v>
                </c:pt>
                <c:pt idx="1">
                  <c:v>0.14699999999999999</c:v>
                </c:pt>
                <c:pt idx="2">
                  <c:v>2.9000000000000001E-2</c:v>
                </c:pt>
                <c:pt idx="3">
                  <c:v>0</c:v>
                </c:pt>
                <c:pt idx="4">
                  <c:v>5.8999999999999997E-2</c:v>
                </c:pt>
                <c:pt idx="5">
                  <c:v>2.9000000000000001E-2</c:v>
                </c:pt>
                <c:pt idx="6">
                  <c:v>2.9000000000000001E-2</c:v>
                </c:pt>
                <c:pt idx="7">
                  <c:v>0</c:v>
                </c:pt>
                <c:pt idx="8">
                  <c:v>0</c:v>
                </c:pt>
                <c:pt idx="9">
                  <c:v>0.20599999999999999</c:v>
                </c:pt>
                <c:pt idx="10">
                  <c:v>0.32400000000000001</c:v>
                </c:pt>
                <c:pt idx="11">
                  <c:v>0.11799999999999999</c:v>
                </c:pt>
                <c:pt idx="12">
                  <c:v>0</c:v>
                </c:pt>
              </c:numCache>
            </c:numRef>
          </c:val>
        </c:ser>
        <c:ser>
          <c:idx val="0"/>
          <c:order val="1"/>
          <c:tx>
            <c:strRef>
              <c:f>Sheet1!$B$1</c:f>
              <c:strCache>
                <c:ptCount val="1"/>
                <c:pt idx="0">
                  <c:v>Men</c:v>
                </c:pt>
              </c:strCache>
            </c:strRef>
          </c:tx>
          <c:spPr>
            <a:solidFill>
              <a:srgbClr val="ADB3CD"/>
            </a:solidFill>
            <a:ln>
              <a:solidFill>
                <a:schemeClr val="tx1"/>
              </a:solidFill>
            </a:ln>
          </c:spPr>
          <c:dLbls>
            <c:numFmt formatCode="0.0%" sourceLinked="0"/>
            <c:spPr>
              <a:noFill/>
              <a:ln w="25386">
                <a:noFill/>
              </a:ln>
            </c:spPr>
            <c:txPr>
              <a:bodyPr/>
              <a:lstStyle/>
              <a:p>
                <a:pPr>
                  <a:defRPr sz="1098" b="1">
                    <a:solidFill>
                      <a:schemeClr val="accent1">
                        <a:lumMod val="50000"/>
                      </a:schemeClr>
                    </a:solidFill>
                  </a:defRPr>
                </a:pPr>
                <a:endParaRPr lang="en-US"/>
              </a:p>
            </c:txPr>
            <c:dLblPos val="outEnd"/>
            <c:showVal val="1"/>
          </c:dLbls>
          <c:cat>
            <c:strRef>
              <c:f>Sheet1!$A$2:$A$14</c:f>
              <c:strCache>
                <c:ptCount val="13"/>
                <c:pt idx="0">
                  <c:v>Other</c:v>
                </c:pt>
                <c:pt idx="1">
                  <c:v>Social Science</c:v>
                </c:pt>
                <c:pt idx="2">
                  <c:v>Physical Science</c:v>
                </c:pt>
                <c:pt idx="3">
                  <c:v>Mathematics or Statistics</c:v>
                </c:pt>
                <c:pt idx="4">
                  <c:v>Humanities</c:v>
                </c:pt>
                <c:pt idx="5">
                  <c:v>History or Political Science</c:v>
                </c:pt>
                <c:pt idx="6">
                  <c:v>Fine Arts</c:v>
                </c:pt>
                <c:pt idx="7">
                  <c:v>English</c:v>
                </c:pt>
                <c:pt idx="8">
                  <c:v>Engineering</c:v>
                </c:pt>
                <c:pt idx="9">
                  <c:v>Education</c:v>
                </c:pt>
                <c:pt idx="10">
                  <c:v>Business</c:v>
                </c:pt>
                <c:pt idx="11">
                  <c:v>Biological Science</c:v>
                </c:pt>
                <c:pt idx="12">
                  <c:v>Agriculture</c:v>
                </c:pt>
              </c:strCache>
            </c:strRef>
          </c:cat>
          <c:val>
            <c:numRef>
              <c:f>Sheet1!$B$2:$B$14</c:f>
              <c:numCache>
                <c:formatCode>0.0%</c:formatCode>
                <c:ptCount val="13"/>
                <c:pt idx="0">
                  <c:v>0.375</c:v>
                </c:pt>
                <c:pt idx="1">
                  <c:v>3.1E-2</c:v>
                </c:pt>
                <c:pt idx="2">
                  <c:v>0</c:v>
                </c:pt>
                <c:pt idx="3">
                  <c:v>3.1E-2</c:v>
                </c:pt>
                <c:pt idx="4">
                  <c:v>3.1E-2</c:v>
                </c:pt>
                <c:pt idx="5">
                  <c:v>6.3E-2</c:v>
                </c:pt>
                <c:pt idx="6">
                  <c:v>6.3E-2</c:v>
                </c:pt>
                <c:pt idx="7">
                  <c:v>0</c:v>
                </c:pt>
                <c:pt idx="8">
                  <c:v>0</c:v>
                </c:pt>
                <c:pt idx="9">
                  <c:v>9.4E-2</c:v>
                </c:pt>
                <c:pt idx="10">
                  <c:v>0.188</c:v>
                </c:pt>
                <c:pt idx="11">
                  <c:v>0.125</c:v>
                </c:pt>
                <c:pt idx="12">
                  <c:v>0</c:v>
                </c:pt>
              </c:numCache>
            </c:numRef>
          </c:val>
        </c:ser>
        <c:gapWidth val="88"/>
        <c:overlap val="-29"/>
        <c:axId val="63059840"/>
        <c:axId val="63061376"/>
      </c:barChart>
      <c:catAx>
        <c:axId val="63059840"/>
        <c:scaling>
          <c:orientation val="minMax"/>
        </c:scaling>
        <c:axPos val="l"/>
        <c:numFmt formatCode="General" sourceLinked="1"/>
        <c:tickLblPos val="nextTo"/>
        <c:txPr>
          <a:bodyPr/>
          <a:lstStyle/>
          <a:p>
            <a:pPr>
              <a:defRPr sz="1198" b="1">
                <a:solidFill>
                  <a:schemeClr val="accent1">
                    <a:lumMod val="50000"/>
                  </a:schemeClr>
                </a:solidFill>
              </a:defRPr>
            </a:pPr>
            <a:endParaRPr lang="en-US"/>
          </a:p>
        </c:txPr>
        <c:crossAx val="63061376"/>
        <c:crosses val="autoZero"/>
        <c:auto val="1"/>
        <c:lblAlgn val="ctr"/>
        <c:lblOffset val="100"/>
      </c:catAx>
      <c:valAx>
        <c:axId val="63061376"/>
        <c:scaling>
          <c:orientation val="minMax"/>
          <c:max val="1"/>
          <c:min val="0"/>
        </c:scaling>
        <c:axPos val="b"/>
        <c:numFmt formatCode="0%" sourceLinked="0"/>
        <c:tickLblPos val="nextTo"/>
        <c:txPr>
          <a:bodyPr/>
          <a:lstStyle/>
          <a:p>
            <a:pPr>
              <a:defRPr sz="1403" b="1">
                <a:solidFill>
                  <a:schemeClr val="accent1">
                    <a:lumMod val="50000"/>
                  </a:schemeClr>
                </a:solidFill>
                <a:latin typeface="+mn-lt"/>
              </a:defRPr>
            </a:pPr>
            <a:endParaRPr lang="en-US"/>
          </a:p>
        </c:txPr>
        <c:crossAx val="63059840"/>
        <c:crosses val="autoZero"/>
        <c:crossBetween val="between"/>
        <c:majorUnit val="0.1"/>
        <c:minorUnit val="1.0000000000000005E-2"/>
      </c:valAx>
      <c:spPr>
        <a:noFill/>
        <a:ln w="25410">
          <a:noFill/>
        </a:ln>
      </c:spPr>
    </c:plotArea>
    <c:legend>
      <c:legendPos val="b"/>
      <c:layout>
        <c:manualLayout>
          <c:xMode val="edge"/>
          <c:yMode val="edge"/>
          <c:x val="0.38820724288076708"/>
          <c:y val="0.93613395379303754"/>
          <c:w val="0.2013796367939556"/>
          <c:h val="5.5138852877358972E-2"/>
        </c:manualLayout>
      </c:layout>
      <c:txPr>
        <a:bodyPr/>
        <a:lstStyle/>
        <a:p>
          <a:pPr>
            <a:defRPr sz="1601">
              <a:solidFill>
                <a:schemeClr val="accent5">
                  <a:lumMod val="50000"/>
                </a:schemeClr>
              </a:solidFill>
            </a:defRPr>
          </a:pPr>
          <a:endParaRPr lang="en-US"/>
        </a:p>
      </c:txPr>
    </c:legend>
    <c:plotVisOnly val="1"/>
    <c:dispBlanksAs val="gap"/>
  </c:chart>
  <c:txPr>
    <a:bodyPr/>
    <a:lstStyle/>
    <a:p>
      <a:pPr>
        <a:defRPr sz="1802"/>
      </a:pPr>
      <a:endParaRPr lang="en-US"/>
    </a:p>
  </c:txPr>
  <c:externalData r:id="rId1"/>
</c:chartSpace>
</file>

<file path=ppt/charts/chart30.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5.5493895671476154E-2"/>
          <c:y val="2.8790786948176578E-2"/>
          <c:w val="0.94561598224195342"/>
          <c:h val="0.93282149712092943"/>
        </c:manualLayout>
      </c:layout>
      <c:barChart>
        <c:barDir val="col"/>
        <c:grouping val="stacked"/>
        <c:ser>
          <c:idx val="1"/>
          <c:order val="0"/>
          <c:tx>
            <c:strRef>
              <c:f>Sheet1!$C$1</c:f>
              <c:strCache>
                <c:ptCount val="1"/>
                <c:pt idx="0">
                  <c:v>agree</c:v>
                </c:pt>
              </c:strCache>
            </c:strRef>
          </c:tx>
          <c:spPr>
            <a:solidFill>
              <a:schemeClr val="accent1"/>
            </a:solidFill>
            <a:ln w="3175">
              <a:solidFill>
                <a:schemeClr val="tx1"/>
              </a:solidFill>
            </a:ln>
          </c:spPr>
          <c:dPt>
            <c:idx val="1"/>
            <c:spPr>
              <a:solidFill>
                <a:srgbClr val="FFCC29"/>
              </a:solidFill>
              <a:ln w="3175">
                <a:solidFill>
                  <a:schemeClr val="tx1"/>
                </a:solidFill>
              </a:ln>
            </c:spPr>
          </c:dPt>
          <c:dPt>
            <c:idx val="3"/>
            <c:spPr>
              <a:solidFill>
                <a:srgbClr val="FFCC29"/>
              </a:solidFill>
              <a:ln w="3175">
                <a:solidFill>
                  <a:schemeClr val="tx1"/>
                </a:solidFill>
              </a:ln>
            </c:spPr>
          </c:dPt>
          <c:dPt>
            <c:idx val="5"/>
            <c:spPr>
              <a:solidFill>
                <a:srgbClr val="FFCC29"/>
              </a:solidFill>
              <a:ln w="3175">
                <a:solidFill>
                  <a:schemeClr val="tx1"/>
                </a:solidFill>
              </a:ln>
            </c:spPr>
          </c:dPt>
          <c:dLbls>
            <c:dLbl>
              <c:idx val="0"/>
              <c:numFmt formatCode="0.0%" sourceLinked="0"/>
              <c:spPr>
                <a:noFill/>
                <a:ln w="19036">
                  <a:noFill/>
                </a:ln>
              </c:spPr>
              <c:txPr>
                <a:bodyPr wrap="square" lIns="38100" tIns="19050" rIns="38100" bIns="19050" anchor="ctr">
                  <a:spAutoFit/>
                </a:bodyPr>
                <a:lstStyle/>
                <a:p>
                  <a:pPr>
                    <a:defRPr/>
                  </a:pPr>
                  <a:endParaRPr lang="en-US"/>
                </a:p>
              </c:txPr>
            </c:dLbl>
            <c:numFmt formatCode="0.0%" sourceLinked="0"/>
            <c:spPr>
              <a:noFill/>
              <a:ln w="19036">
                <a:noFill/>
              </a:ln>
            </c:spPr>
            <c:dLblPos val="ctr"/>
            <c:showVal val="1"/>
          </c:dLbls>
          <c:cat>
            <c:strRef>
              <c:f>Sheet1!$A$2:$A$7</c:f>
              <c:strCache>
                <c:ptCount val="6"/>
                <c:pt idx="0">
                  <c:v>I have felt discriminated against at this institution because of my race/ethnicity, gender, sexual orientation, or religious affiliation</c:v>
                </c:pt>
                <c:pt idx="1">
                  <c:v>comp</c:v>
                </c:pt>
                <c:pt idx="2">
                  <c:v>There is a lot of racial tension on this campus</c:v>
                </c:pt>
                <c:pt idx="3">
                  <c:v>comp</c:v>
                </c:pt>
                <c:pt idx="4">
                  <c:v>I have heard faculty express stereotypes about racialethnic groups in class</c:v>
                </c:pt>
                <c:pt idx="5">
                  <c:v>comp</c:v>
                </c:pt>
              </c:strCache>
            </c:strRef>
          </c:cat>
          <c:val>
            <c:numRef>
              <c:f>Sheet1!$C$2:$C$7</c:f>
              <c:numCache>
                <c:formatCode>0.0%</c:formatCode>
                <c:ptCount val="6"/>
                <c:pt idx="0">
                  <c:v>0.13600000000000001</c:v>
                </c:pt>
                <c:pt idx="1">
                  <c:v>0.115</c:v>
                </c:pt>
                <c:pt idx="2">
                  <c:v>0.25800000000000001</c:v>
                </c:pt>
                <c:pt idx="3">
                  <c:v>0.123</c:v>
                </c:pt>
                <c:pt idx="4">
                  <c:v>0.22700000000000001</c:v>
                </c:pt>
                <c:pt idx="5">
                  <c:v>0.221</c:v>
                </c:pt>
              </c:numCache>
            </c:numRef>
          </c:val>
        </c:ser>
        <c:ser>
          <c:idx val="0"/>
          <c:order val="1"/>
          <c:tx>
            <c:strRef>
              <c:f>Sheet1!$B$1</c:f>
              <c:strCache>
                <c:ptCount val="1"/>
                <c:pt idx="0">
                  <c:v>strongly agree</c:v>
                </c:pt>
              </c:strCache>
            </c:strRef>
          </c:tx>
          <c:spPr>
            <a:solidFill>
              <a:srgbClr val="C5FFFE"/>
            </a:solidFill>
            <a:ln w="3175">
              <a:solidFill>
                <a:schemeClr val="tx1"/>
              </a:solidFill>
            </a:ln>
          </c:spPr>
          <c:dPt>
            <c:idx val="1"/>
            <c:spPr>
              <a:solidFill>
                <a:schemeClr val="accent2"/>
              </a:solidFill>
              <a:ln w="3175">
                <a:solidFill>
                  <a:schemeClr val="tx1"/>
                </a:solidFill>
              </a:ln>
            </c:spPr>
          </c:dPt>
          <c:dPt>
            <c:idx val="3"/>
            <c:spPr>
              <a:solidFill>
                <a:schemeClr val="accent2"/>
              </a:solidFill>
              <a:ln w="3175">
                <a:solidFill>
                  <a:schemeClr val="tx1"/>
                </a:solidFill>
              </a:ln>
            </c:spPr>
          </c:dPt>
          <c:dPt>
            <c:idx val="5"/>
            <c:spPr>
              <a:solidFill>
                <a:schemeClr val="accent2"/>
              </a:solidFill>
              <a:ln w="3175">
                <a:solidFill>
                  <a:schemeClr val="tx1"/>
                </a:solidFill>
              </a:ln>
            </c:spPr>
          </c:dPt>
          <c:dLbls>
            <c:dLbl>
              <c:idx val="0"/>
              <c:numFmt formatCode="0.0%" sourceLinked="0"/>
              <c:spPr>
                <a:noFill/>
                <a:ln w="19036">
                  <a:noFill/>
                </a:ln>
              </c:spPr>
              <c:txPr>
                <a:bodyPr wrap="square" lIns="38100" tIns="19050" rIns="38100" bIns="19050" anchor="ctr">
                  <a:spAutoFit/>
                </a:bodyPr>
                <a:lstStyle/>
                <a:p>
                  <a:pPr>
                    <a:defRPr/>
                  </a:pPr>
                  <a:endParaRPr lang="en-US"/>
                </a:p>
              </c:txPr>
            </c:dLbl>
            <c:dLbl>
              <c:idx val="2"/>
              <c:numFmt formatCode="0.0%" sourceLinked="0"/>
              <c:spPr>
                <a:noFill/>
                <a:ln w="19036">
                  <a:noFill/>
                </a:ln>
              </c:spPr>
              <c:txPr>
                <a:bodyPr wrap="square" lIns="38100" tIns="19050" rIns="38100" bIns="19050" anchor="ctr">
                  <a:spAutoFit/>
                </a:bodyPr>
                <a:lstStyle/>
                <a:p>
                  <a:pPr>
                    <a:defRPr/>
                  </a:pPr>
                  <a:endParaRPr lang="en-US"/>
                </a:p>
              </c:txPr>
            </c:dLbl>
            <c:numFmt formatCode="0.0%" sourceLinked="0"/>
            <c:spPr>
              <a:noFill/>
              <a:ln w="19036">
                <a:noFill/>
              </a:ln>
            </c:spPr>
            <c:dLblPos val="inBase"/>
            <c:showVal val="1"/>
          </c:dLbls>
          <c:cat>
            <c:strRef>
              <c:f>Sheet1!$A$2:$A$7</c:f>
              <c:strCache>
                <c:ptCount val="6"/>
                <c:pt idx="0">
                  <c:v>I have felt discriminated against at this institution because of my race/ethnicity, gender, sexual orientation, or religious affiliation</c:v>
                </c:pt>
                <c:pt idx="1">
                  <c:v>comp</c:v>
                </c:pt>
                <c:pt idx="2">
                  <c:v>There is a lot of racial tension on this campus</c:v>
                </c:pt>
                <c:pt idx="3">
                  <c:v>comp</c:v>
                </c:pt>
                <c:pt idx="4">
                  <c:v>I have heard faculty express stereotypes about racialethnic groups in class</c:v>
                </c:pt>
                <c:pt idx="5">
                  <c:v>comp</c:v>
                </c:pt>
              </c:strCache>
            </c:strRef>
          </c:cat>
          <c:val>
            <c:numRef>
              <c:f>Sheet1!$B$2:$B$7</c:f>
              <c:numCache>
                <c:formatCode>0.0%</c:formatCode>
                <c:ptCount val="6"/>
                <c:pt idx="0">
                  <c:v>4.4999999999999998E-2</c:v>
                </c:pt>
                <c:pt idx="1">
                  <c:v>2.9000000000000001E-2</c:v>
                </c:pt>
                <c:pt idx="2">
                  <c:v>7.5999999999999998E-2</c:v>
                </c:pt>
                <c:pt idx="3">
                  <c:v>2.5000000000000001E-2</c:v>
                </c:pt>
                <c:pt idx="4">
                  <c:v>0.106</c:v>
                </c:pt>
                <c:pt idx="5">
                  <c:v>4.4999999999999998E-2</c:v>
                </c:pt>
              </c:numCache>
            </c:numRef>
          </c:val>
        </c:ser>
        <c:gapWidth val="70"/>
        <c:overlap val="100"/>
        <c:axId val="120727808"/>
        <c:axId val="120736000"/>
      </c:barChart>
      <c:catAx>
        <c:axId val="120727808"/>
        <c:scaling>
          <c:orientation val="minMax"/>
        </c:scaling>
        <c:axPos val="b"/>
        <c:majorGridlines/>
        <c:majorTickMark val="none"/>
        <c:tickLblPos val="none"/>
        <c:crossAx val="120736000"/>
        <c:crosses val="autoZero"/>
        <c:auto val="1"/>
        <c:lblAlgn val="ctr"/>
        <c:lblOffset val="100"/>
        <c:tickLblSkip val="2"/>
        <c:tickMarkSkip val="2"/>
      </c:catAx>
      <c:valAx>
        <c:axId val="120736000"/>
        <c:scaling>
          <c:orientation val="minMax"/>
          <c:max val="1"/>
          <c:min val="0"/>
        </c:scaling>
        <c:axPos val="l"/>
        <c:numFmt formatCode="0%" sourceLinked="0"/>
        <c:majorTickMark val="none"/>
        <c:tickLblPos val="nextTo"/>
        <c:txPr>
          <a:bodyPr rot="0" vert="horz"/>
          <a:lstStyle/>
          <a:p>
            <a:pPr>
              <a:defRPr/>
            </a:pPr>
            <a:endParaRPr lang="en-US"/>
          </a:p>
        </c:txPr>
        <c:crossAx val="120727808"/>
        <c:crosses val="autoZero"/>
        <c:crossBetween val="between"/>
        <c:majorUnit val="0.1"/>
      </c:valAx>
      <c:spPr>
        <a:noFill/>
        <a:ln w="25398">
          <a:noFill/>
        </a:ln>
      </c:spPr>
    </c:plotArea>
    <c:plotVisOnly val="1"/>
    <c:dispBlanksAs val="gap"/>
  </c:chart>
  <c:spPr>
    <a:noFill/>
    <a:ln>
      <a:noFill/>
    </a:ln>
  </c:spPr>
  <c:txPr>
    <a:bodyPr/>
    <a:lstStyle/>
    <a:p>
      <a:pPr>
        <a:defRPr sz="1398" b="1" i="0" u="none" strike="noStrike" baseline="0">
          <a:solidFill>
            <a:schemeClr val="accent1">
              <a:lumMod val="50000"/>
            </a:schemeClr>
          </a:solidFill>
          <a:latin typeface="Garamond"/>
          <a:ea typeface="Garamond"/>
          <a:cs typeface="Garamond"/>
        </a:defRPr>
      </a:pPr>
      <a:endParaRPr lang="en-US"/>
    </a:p>
  </c:txPr>
  <c:externalData r:id="rId1"/>
</c:chartSpace>
</file>

<file path=ppt/charts/chart31.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5.5493895671476154E-2"/>
          <c:y val="2.8790786948176578E-2"/>
          <c:w val="0.94561598224195342"/>
          <c:h val="0.93282149712092943"/>
        </c:manualLayout>
      </c:layout>
      <c:barChart>
        <c:barDir val="col"/>
        <c:grouping val="stacked"/>
        <c:ser>
          <c:idx val="1"/>
          <c:order val="0"/>
          <c:tx>
            <c:strRef>
              <c:f>Sheet1!$C$1</c:f>
              <c:strCache>
                <c:ptCount val="1"/>
                <c:pt idx="0">
                  <c:v>satisfied</c:v>
                </c:pt>
              </c:strCache>
            </c:strRef>
          </c:tx>
          <c:spPr>
            <a:solidFill>
              <a:schemeClr val="accent1"/>
            </a:solidFill>
            <a:ln w="3175">
              <a:solidFill>
                <a:schemeClr val="tx1"/>
              </a:solidFill>
            </a:ln>
          </c:spPr>
          <c:dPt>
            <c:idx val="1"/>
            <c:spPr>
              <a:solidFill>
                <a:srgbClr val="FFCC29"/>
              </a:solidFill>
              <a:ln w="3175">
                <a:solidFill>
                  <a:schemeClr val="tx1"/>
                </a:solidFill>
              </a:ln>
            </c:spPr>
          </c:dPt>
          <c:dPt>
            <c:idx val="3"/>
            <c:spPr>
              <a:solidFill>
                <a:srgbClr val="FFCC29"/>
              </a:solidFill>
              <a:ln w="3175">
                <a:solidFill>
                  <a:schemeClr val="tx1"/>
                </a:solidFill>
              </a:ln>
            </c:spPr>
          </c:dPt>
          <c:dLbls>
            <c:numFmt formatCode="0.0%" sourceLinked="0"/>
            <c:spPr>
              <a:noFill/>
              <a:ln w="19096">
                <a:noFill/>
              </a:ln>
            </c:spPr>
            <c:showVal val="1"/>
          </c:dLbls>
          <c:cat>
            <c:strRef>
              <c:f>Sheet1!$A$2:$A$5</c:f>
              <c:strCache>
                <c:ptCount val="4"/>
                <c:pt idx="0">
                  <c:v>Respect for the expression of diverse beliefs</c:v>
                </c:pt>
                <c:pt idx="1">
                  <c:v>comp</c:v>
                </c:pt>
                <c:pt idx="2">
                  <c:v>Racial/ethnic diversity of the student body</c:v>
                </c:pt>
                <c:pt idx="3">
                  <c:v>comp</c:v>
                </c:pt>
              </c:strCache>
            </c:strRef>
          </c:cat>
          <c:val>
            <c:numRef>
              <c:f>Sheet1!$C$2:$C$5</c:f>
              <c:numCache>
                <c:formatCode>0.0%</c:formatCode>
                <c:ptCount val="4"/>
                <c:pt idx="0">
                  <c:v>0.33300000000000002</c:v>
                </c:pt>
                <c:pt idx="1">
                  <c:v>0.40699999999999997</c:v>
                </c:pt>
                <c:pt idx="2">
                  <c:v>0.36399999999999999</c:v>
                </c:pt>
                <c:pt idx="3">
                  <c:v>0.32500000000000001</c:v>
                </c:pt>
              </c:numCache>
            </c:numRef>
          </c:val>
        </c:ser>
        <c:ser>
          <c:idx val="0"/>
          <c:order val="1"/>
          <c:tx>
            <c:strRef>
              <c:f>Sheet1!$B$1</c:f>
              <c:strCache>
                <c:ptCount val="1"/>
                <c:pt idx="0">
                  <c:v>very satisfied</c:v>
                </c:pt>
              </c:strCache>
            </c:strRef>
          </c:tx>
          <c:spPr>
            <a:solidFill>
              <a:schemeClr val="accent2"/>
            </a:solidFill>
            <a:ln w="3175">
              <a:solidFill>
                <a:schemeClr val="tx1"/>
              </a:solidFill>
            </a:ln>
          </c:spPr>
          <c:dPt>
            <c:idx val="0"/>
            <c:spPr>
              <a:solidFill>
                <a:srgbClr val="C5FFFE"/>
              </a:solidFill>
              <a:ln w="3175">
                <a:solidFill>
                  <a:schemeClr val="tx1"/>
                </a:solidFill>
              </a:ln>
            </c:spPr>
          </c:dPt>
          <c:dPt>
            <c:idx val="2"/>
            <c:spPr>
              <a:solidFill>
                <a:srgbClr val="C5FFFE"/>
              </a:solidFill>
              <a:ln w="3175">
                <a:solidFill>
                  <a:schemeClr val="tx1"/>
                </a:solidFill>
              </a:ln>
            </c:spPr>
          </c:dPt>
          <c:dLbls>
            <c:numFmt formatCode="0.0%" sourceLinked="0"/>
            <c:spPr>
              <a:noFill/>
              <a:ln w="19096">
                <a:noFill/>
              </a:ln>
            </c:spPr>
            <c:showVal val="1"/>
          </c:dLbls>
          <c:cat>
            <c:strRef>
              <c:f>Sheet1!$A$2:$A$5</c:f>
              <c:strCache>
                <c:ptCount val="4"/>
                <c:pt idx="0">
                  <c:v>Respect for the expression of diverse beliefs</c:v>
                </c:pt>
                <c:pt idx="1">
                  <c:v>comp</c:v>
                </c:pt>
                <c:pt idx="2">
                  <c:v>Racial/ethnic diversity of the student body</c:v>
                </c:pt>
                <c:pt idx="3">
                  <c:v>comp</c:v>
                </c:pt>
              </c:strCache>
            </c:strRef>
          </c:cat>
          <c:val>
            <c:numRef>
              <c:f>Sheet1!$B$2:$B$5</c:f>
              <c:numCache>
                <c:formatCode>0.0%</c:formatCode>
                <c:ptCount val="4"/>
                <c:pt idx="0">
                  <c:v>0.121</c:v>
                </c:pt>
                <c:pt idx="1">
                  <c:v>0.26</c:v>
                </c:pt>
                <c:pt idx="2">
                  <c:v>0.13600000000000001</c:v>
                </c:pt>
                <c:pt idx="3">
                  <c:v>0.17199999999999999</c:v>
                </c:pt>
              </c:numCache>
            </c:numRef>
          </c:val>
        </c:ser>
        <c:gapWidth val="131"/>
        <c:overlap val="100"/>
        <c:axId val="120979840"/>
        <c:axId val="120981376"/>
      </c:barChart>
      <c:catAx>
        <c:axId val="120979840"/>
        <c:scaling>
          <c:orientation val="minMax"/>
        </c:scaling>
        <c:axPos val="b"/>
        <c:majorGridlines/>
        <c:majorTickMark val="none"/>
        <c:tickLblPos val="none"/>
        <c:crossAx val="120981376"/>
        <c:crosses val="autoZero"/>
        <c:auto val="1"/>
        <c:lblAlgn val="ctr"/>
        <c:lblOffset val="100"/>
        <c:tickLblSkip val="2"/>
        <c:tickMarkSkip val="2"/>
      </c:catAx>
      <c:valAx>
        <c:axId val="120981376"/>
        <c:scaling>
          <c:orientation val="minMax"/>
          <c:max val="1"/>
          <c:min val="0"/>
        </c:scaling>
        <c:axPos val="l"/>
        <c:numFmt formatCode="0%" sourceLinked="0"/>
        <c:majorTickMark val="none"/>
        <c:tickLblPos val="nextTo"/>
        <c:txPr>
          <a:bodyPr rot="0" vert="horz"/>
          <a:lstStyle/>
          <a:p>
            <a:pPr>
              <a:defRPr/>
            </a:pPr>
            <a:endParaRPr lang="en-US"/>
          </a:p>
        </c:txPr>
        <c:crossAx val="120979840"/>
        <c:crosses val="autoZero"/>
        <c:crossBetween val="between"/>
        <c:majorUnit val="0.1"/>
      </c:valAx>
      <c:spPr>
        <a:noFill/>
        <a:ln w="25398">
          <a:noFill/>
        </a:ln>
      </c:spPr>
    </c:plotArea>
    <c:plotVisOnly val="1"/>
    <c:dispBlanksAs val="gap"/>
  </c:chart>
  <c:spPr>
    <a:noFill/>
    <a:ln>
      <a:noFill/>
    </a:ln>
  </c:spPr>
  <c:txPr>
    <a:bodyPr/>
    <a:lstStyle/>
    <a:p>
      <a:pPr>
        <a:defRPr sz="1400" b="1" i="0" u="none" strike="noStrike" baseline="0">
          <a:solidFill>
            <a:schemeClr val="accent1">
              <a:lumMod val="50000"/>
            </a:schemeClr>
          </a:solidFill>
          <a:latin typeface="Garamond"/>
          <a:ea typeface="Garamond"/>
          <a:cs typeface="Garamond"/>
        </a:defRPr>
      </a:pPr>
      <a:endParaRPr lang="en-US"/>
    </a:p>
  </c:txPr>
  <c:externalData r:id="rId1"/>
</c:chartSpace>
</file>

<file path=ppt/charts/chart32.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6.1434906661948153E-2"/>
          <c:y val="2.8790853198144738E-2"/>
          <c:w val="0.94561598224195342"/>
          <c:h val="0.93282149712092943"/>
        </c:manualLayout>
      </c:layout>
      <c:barChart>
        <c:barDir val="col"/>
        <c:grouping val="stacked"/>
        <c:ser>
          <c:idx val="1"/>
          <c:order val="0"/>
          <c:tx>
            <c:strRef>
              <c:f>Sheet1!$C$1</c:f>
              <c:strCache>
                <c:ptCount val="1"/>
                <c:pt idx="0">
                  <c:v>occasionally</c:v>
                </c:pt>
              </c:strCache>
            </c:strRef>
          </c:tx>
          <c:spPr>
            <a:solidFill>
              <a:schemeClr val="accent1"/>
            </a:solidFill>
            <a:ln w="3175">
              <a:solidFill>
                <a:schemeClr val="tx1"/>
              </a:solidFill>
            </a:ln>
          </c:spPr>
          <c:dPt>
            <c:idx val="1"/>
            <c:spPr>
              <a:solidFill>
                <a:srgbClr val="FFCC29"/>
              </a:solidFill>
              <a:ln w="3175">
                <a:solidFill>
                  <a:schemeClr val="tx1"/>
                </a:solidFill>
              </a:ln>
            </c:spPr>
          </c:dPt>
          <c:dPt>
            <c:idx val="3"/>
            <c:spPr>
              <a:solidFill>
                <a:srgbClr val="FFCC29"/>
              </a:solidFill>
              <a:ln w="3175">
                <a:solidFill>
                  <a:schemeClr val="tx1"/>
                </a:solidFill>
              </a:ln>
            </c:spPr>
          </c:dPt>
          <c:dPt>
            <c:idx val="5"/>
            <c:spPr>
              <a:solidFill>
                <a:srgbClr val="FFCC29"/>
              </a:solidFill>
              <a:ln w="3175">
                <a:solidFill>
                  <a:schemeClr val="tx1"/>
                </a:solidFill>
              </a:ln>
            </c:spPr>
          </c:dPt>
          <c:dLbls>
            <c:numFmt formatCode="0.0%" sourceLinked="0"/>
            <c:spPr>
              <a:noFill/>
              <a:ln w="19068">
                <a:noFill/>
              </a:ln>
            </c:spPr>
            <c:showVal val="1"/>
          </c:dLbls>
          <c:cat>
            <c:strRef>
              <c:f>Sheet1!$A$2:$A$7</c:f>
              <c:strCache>
                <c:ptCount val="6"/>
                <c:pt idx="0">
                  <c:v>Felt overwhelmed by all I had to do</c:v>
                </c:pt>
                <c:pt idx="1">
                  <c:v>women</c:v>
                </c:pt>
                <c:pt idx="2">
                  <c:v>Felt depressed</c:v>
                </c:pt>
                <c:pt idx="3">
                  <c:v>women</c:v>
                </c:pt>
                <c:pt idx="4">
                  <c:v>Sought personal counseling</c:v>
                </c:pt>
                <c:pt idx="5">
                  <c:v>women</c:v>
                </c:pt>
              </c:strCache>
            </c:strRef>
          </c:cat>
          <c:val>
            <c:numRef>
              <c:f>Sheet1!$C$2:$C$7</c:f>
              <c:numCache>
                <c:formatCode>0.0%</c:formatCode>
                <c:ptCount val="6"/>
                <c:pt idx="0">
                  <c:v>0.48499999999999999</c:v>
                </c:pt>
                <c:pt idx="1">
                  <c:v>0.53</c:v>
                </c:pt>
                <c:pt idx="2">
                  <c:v>0.48499999999999999</c:v>
                </c:pt>
                <c:pt idx="3">
                  <c:v>0.45400000000000001</c:v>
                </c:pt>
                <c:pt idx="4">
                  <c:v>0.182</c:v>
                </c:pt>
                <c:pt idx="5">
                  <c:v>0.26200000000000001</c:v>
                </c:pt>
              </c:numCache>
            </c:numRef>
          </c:val>
        </c:ser>
        <c:ser>
          <c:idx val="0"/>
          <c:order val="1"/>
          <c:tx>
            <c:strRef>
              <c:f>Sheet1!$B$1</c:f>
              <c:strCache>
                <c:ptCount val="1"/>
                <c:pt idx="0">
                  <c:v>frequently</c:v>
                </c:pt>
              </c:strCache>
            </c:strRef>
          </c:tx>
          <c:spPr>
            <a:solidFill>
              <a:srgbClr val="C5FFFE"/>
            </a:solidFill>
            <a:ln w="3175">
              <a:solidFill>
                <a:schemeClr val="tx1"/>
              </a:solidFill>
            </a:ln>
          </c:spPr>
          <c:dPt>
            <c:idx val="1"/>
            <c:spPr>
              <a:solidFill>
                <a:schemeClr val="accent2"/>
              </a:solidFill>
              <a:ln w="3175">
                <a:solidFill>
                  <a:schemeClr val="tx1"/>
                </a:solidFill>
              </a:ln>
            </c:spPr>
          </c:dPt>
          <c:dPt>
            <c:idx val="3"/>
            <c:spPr>
              <a:solidFill>
                <a:schemeClr val="accent2"/>
              </a:solidFill>
              <a:ln w="3175">
                <a:solidFill>
                  <a:schemeClr val="tx1"/>
                </a:solidFill>
              </a:ln>
            </c:spPr>
          </c:dPt>
          <c:dPt>
            <c:idx val="5"/>
            <c:spPr>
              <a:solidFill>
                <a:schemeClr val="accent2"/>
              </a:solidFill>
              <a:ln w="3175">
                <a:solidFill>
                  <a:schemeClr val="tx1"/>
                </a:solidFill>
              </a:ln>
            </c:spPr>
          </c:dPt>
          <c:dLbls>
            <c:numFmt formatCode="0.0%" sourceLinked="0"/>
            <c:spPr>
              <a:noFill/>
              <a:ln w="19068">
                <a:noFill/>
              </a:ln>
            </c:spPr>
            <c:showVal val="1"/>
          </c:dLbls>
          <c:cat>
            <c:strRef>
              <c:f>Sheet1!$A$2:$A$7</c:f>
              <c:strCache>
                <c:ptCount val="6"/>
                <c:pt idx="0">
                  <c:v>Felt overwhelmed by all I had to do</c:v>
                </c:pt>
                <c:pt idx="1">
                  <c:v>women</c:v>
                </c:pt>
                <c:pt idx="2">
                  <c:v>Felt depressed</c:v>
                </c:pt>
                <c:pt idx="3">
                  <c:v>women</c:v>
                </c:pt>
                <c:pt idx="4">
                  <c:v>Sought personal counseling</c:v>
                </c:pt>
                <c:pt idx="5">
                  <c:v>women</c:v>
                </c:pt>
              </c:strCache>
            </c:strRef>
          </c:cat>
          <c:val>
            <c:numRef>
              <c:f>Sheet1!$B$2:$B$7</c:f>
              <c:numCache>
                <c:formatCode>0.0%</c:formatCode>
                <c:ptCount val="6"/>
                <c:pt idx="0">
                  <c:v>0.34799999999999998</c:v>
                </c:pt>
                <c:pt idx="1">
                  <c:v>0.38</c:v>
                </c:pt>
                <c:pt idx="2">
                  <c:v>4.4999999999999998E-2</c:v>
                </c:pt>
                <c:pt idx="3">
                  <c:v>9.0999999999999998E-2</c:v>
                </c:pt>
                <c:pt idx="4">
                  <c:v>1.4999999999999999E-2</c:v>
                </c:pt>
                <c:pt idx="5">
                  <c:v>0.06</c:v>
                </c:pt>
              </c:numCache>
            </c:numRef>
          </c:val>
        </c:ser>
        <c:gapWidth val="70"/>
        <c:overlap val="100"/>
        <c:axId val="121479936"/>
        <c:axId val="121481472"/>
      </c:barChart>
      <c:catAx>
        <c:axId val="121479936"/>
        <c:scaling>
          <c:orientation val="minMax"/>
        </c:scaling>
        <c:axPos val="b"/>
        <c:majorGridlines/>
        <c:majorTickMark val="none"/>
        <c:tickLblPos val="none"/>
        <c:crossAx val="121481472"/>
        <c:crosses val="autoZero"/>
        <c:auto val="1"/>
        <c:lblAlgn val="ctr"/>
        <c:lblOffset val="100"/>
        <c:tickLblSkip val="2"/>
        <c:tickMarkSkip val="2"/>
      </c:catAx>
      <c:valAx>
        <c:axId val="121481472"/>
        <c:scaling>
          <c:orientation val="minMax"/>
          <c:max val="1"/>
          <c:min val="0"/>
        </c:scaling>
        <c:axPos val="l"/>
        <c:numFmt formatCode="0%" sourceLinked="0"/>
        <c:majorTickMark val="none"/>
        <c:tickLblPos val="nextTo"/>
        <c:txPr>
          <a:bodyPr rot="0" vert="horz"/>
          <a:lstStyle/>
          <a:p>
            <a:pPr>
              <a:defRPr/>
            </a:pPr>
            <a:endParaRPr lang="en-US"/>
          </a:p>
        </c:txPr>
        <c:crossAx val="121479936"/>
        <c:crosses val="autoZero"/>
        <c:crossBetween val="between"/>
        <c:majorUnit val="0.1"/>
      </c:valAx>
      <c:spPr>
        <a:noFill/>
        <a:ln w="25398">
          <a:noFill/>
        </a:ln>
      </c:spPr>
    </c:plotArea>
    <c:plotVisOnly val="1"/>
    <c:dispBlanksAs val="gap"/>
  </c:chart>
  <c:spPr>
    <a:noFill/>
    <a:ln>
      <a:noFill/>
    </a:ln>
  </c:spPr>
  <c:txPr>
    <a:bodyPr/>
    <a:lstStyle/>
    <a:p>
      <a:pPr>
        <a:defRPr sz="1398" b="1" i="0" u="none" strike="noStrike" baseline="0">
          <a:solidFill>
            <a:schemeClr val="accent1">
              <a:lumMod val="50000"/>
            </a:schemeClr>
          </a:solidFill>
          <a:latin typeface="Garamond"/>
          <a:ea typeface="Garamond"/>
          <a:cs typeface="Garamond"/>
        </a:defRPr>
      </a:pPr>
      <a:endParaRPr lang="en-US"/>
    </a:p>
  </c:txPr>
  <c:externalData r:id="rId1"/>
</c:chartSpace>
</file>

<file path=ppt/charts/chart33.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5.5493895671476154E-2"/>
          <c:y val="2.8790786948176578E-2"/>
          <c:w val="0.94561598224195342"/>
          <c:h val="0.93282149712092943"/>
        </c:manualLayout>
      </c:layout>
      <c:barChart>
        <c:barDir val="col"/>
        <c:grouping val="stacked"/>
        <c:ser>
          <c:idx val="1"/>
          <c:order val="0"/>
          <c:tx>
            <c:strRef>
              <c:f>Sheet1!$C$1</c:f>
              <c:strCache>
                <c:ptCount val="1"/>
                <c:pt idx="0">
                  <c:v>above avg</c:v>
                </c:pt>
              </c:strCache>
            </c:strRef>
          </c:tx>
          <c:spPr>
            <a:solidFill>
              <a:schemeClr val="accent1"/>
            </a:solidFill>
            <a:ln w="3175">
              <a:solidFill>
                <a:schemeClr val="tx1"/>
              </a:solidFill>
            </a:ln>
          </c:spPr>
          <c:dPt>
            <c:idx val="1"/>
            <c:spPr>
              <a:solidFill>
                <a:srgbClr val="FFCC29"/>
              </a:solidFill>
              <a:ln w="3175">
                <a:solidFill>
                  <a:schemeClr val="tx1"/>
                </a:solidFill>
              </a:ln>
            </c:spPr>
          </c:dPt>
          <c:dPt>
            <c:idx val="3"/>
            <c:spPr>
              <a:solidFill>
                <a:srgbClr val="FFCC29"/>
              </a:solidFill>
              <a:ln w="3175">
                <a:solidFill>
                  <a:schemeClr val="tx1"/>
                </a:solidFill>
              </a:ln>
            </c:spPr>
          </c:dPt>
          <c:dLbls>
            <c:numFmt formatCode="0.0%" sourceLinked="0"/>
            <c:spPr>
              <a:noFill/>
              <a:ln w="19098">
                <a:noFill/>
              </a:ln>
            </c:spPr>
            <c:showVal val="1"/>
          </c:dLbls>
          <c:cat>
            <c:strRef>
              <c:f>Sheet1!$A$2:$A$5</c:f>
              <c:strCache>
                <c:ptCount val="4"/>
                <c:pt idx="0">
                  <c:v>emotional health</c:v>
                </c:pt>
                <c:pt idx="1">
                  <c:v>comp</c:v>
                </c:pt>
                <c:pt idx="2">
                  <c:v>physical health</c:v>
                </c:pt>
                <c:pt idx="3">
                  <c:v>comp</c:v>
                </c:pt>
              </c:strCache>
            </c:strRef>
          </c:cat>
          <c:val>
            <c:numRef>
              <c:f>Sheet1!$C$2:$C$5</c:f>
              <c:numCache>
                <c:formatCode>0.0%</c:formatCode>
                <c:ptCount val="4"/>
                <c:pt idx="0">
                  <c:v>0.51500000000000001</c:v>
                </c:pt>
                <c:pt idx="1">
                  <c:v>0.374</c:v>
                </c:pt>
                <c:pt idx="2">
                  <c:v>0.34799999999999998</c:v>
                </c:pt>
                <c:pt idx="3">
                  <c:v>0.35099999999999998</c:v>
                </c:pt>
              </c:numCache>
            </c:numRef>
          </c:val>
        </c:ser>
        <c:ser>
          <c:idx val="0"/>
          <c:order val="1"/>
          <c:tx>
            <c:strRef>
              <c:f>Sheet1!$B$1</c:f>
              <c:strCache>
                <c:ptCount val="1"/>
                <c:pt idx="0">
                  <c:v>Highest 10</c:v>
                </c:pt>
              </c:strCache>
            </c:strRef>
          </c:tx>
          <c:spPr>
            <a:solidFill>
              <a:srgbClr val="C5FFFE"/>
            </a:solidFill>
            <a:ln w="3175">
              <a:solidFill>
                <a:schemeClr val="tx1"/>
              </a:solidFill>
            </a:ln>
          </c:spPr>
          <c:dPt>
            <c:idx val="1"/>
            <c:spPr>
              <a:solidFill>
                <a:schemeClr val="accent2"/>
              </a:solidFill>
              <a:ln w="3175">
                <a:solidFill>
                  <a:schemeClr val="tx1"/>
                </a:solidFill>
              </a:ln>
            </c:spPr>
          </c:dPt>
          <c:dPt>
            <c:idx val="3"/>
            <c:spPr>
              <a:solidFill>
                <a:schemeClr val="accent2"/>
              </a:solidFill>
              <a:ln w="3175">
                <a:solidFill>
                  <a:schemeClr val="tx1"/>
                </a:solidFill>
              </a:ln>
            </c:spPr>
          </c:dPt>
          <c:dLbls>
            <c:numFmt formatCode="0.0%" sourceLinked="0"/>
            <c:spPr>
              <a:noFill/>
              <a:ln w="19098">
                <a:noFill/>
              </a:ln>
            </c:spPr>
            <c:showVal val="1"/>
          </c:dLbls>
          <c:cat>
            <c:strRef>
              <c:f>Sheet1!$A$2:$A$5</c:f>
              <c:strCache>
                <c:ptCount val="4"/>
                <c:pt idx="0">
                  <c:v>emotional health</c:v>
                </c:pt>
                <c:pt idx="1">
                  <c:v>comp</c:v>
                </c:pt>
                <c:pt idx="2">
                  <c:v>physical health</c:v>
                </c:pt>
                <c:pt idx="3">
                  <c:v>comp</c:v>
                </c:pt>
              </c:strCache>
            </c:strRef>
          </c:cat>
          <c:val>
            <c:numRef>
              <c:f>Sheet1!$B$2:$B$5</c:f>
              <c:numCache>
                <c:formatCode>0.0%</c:formatCode>
                <c:ptCount val="4"/>
                <c:pt idx="0">
                  <c:v>0.13600000000000001</c:v>
                </c:pt>
                <c:pt idx="1">
                  <c:v>0.18</c:v>
                </c:pt>
                <c:pt idx="2">
                  <c:v>0.25800000000000001</c:v>
                </c:pt>
                <c:pt idx="3">
                  <c:v>0.18099999999999999</c:v>
                </c:pt>
              </c:numCache>
            </c:numRef>
          </c:val>
        </c:ser>
        <c:gapWidth val="70"/>
        <c:overlap val="100"/>
        <c:axId val="121998720"/>
        <c:axId val="122020992"/>
      </c:barChart>
      <c:catAx>
        <c:axId val="121998720"/>
        <c:scaling>
          <c:orientation val="minMax"/>
        </c:scaling>
        <c:axPos val="b"/>
        <c:majorGridlines/>
        <c:majorTickMark val="none"/>
        <c:tickLblPos val="none"/>
        <c:crossAx val="122020992"/>
        <c:crosses val="autoZero"/>
        <c:auto val="1"/>
        <c:lblAlgn val="ctr"/>
        <c:lblOffset val="100"/>
        <c:tickLblSkip val="2"/>
        <c:tickMarkSkip val="2"/>
      </c:catAx>
      <c:valAx>
        <c:axId val="122020992"/>
        <c:scaling>
          <c:orientation val="minMax"/>
          <c:max val="1"/>
          <c:min val="0"/>
        </c:scaling>
        <c:axPos val="l"/>
        <c:numFmt formatCode="0%" sourceLinked="0"/>
        <c:majorTickMark val="none"/>
        <c:tickLblPos val="nextTo"/>
        <c:txPr>
          <a:bodyPr rot="0" vert="horz"/>
          <a:lstStyle/>
          <a:p>
            <a:pPr>
              <a:defRPr/>
            </a:pPr>
            <a:endParaRPr lang="en-US"/>
          </a:p>
        </c:txPr>
        <c:crossAx val="121998720"/>
        <c:crosses val="autoZero"/>
        <c:crossBetween val="between"/>
        <c:majorUnit val="0.1"/>
      </c:valAx>
      <c:spPr>
        <a:noFill/>
        <a:ln w="25398">
          <a:noFill/>
        </a:ln>
      </c:spPr>
    </c:plotArea>
    <c:plotVisOnly val="1"/>
    <c:dispBlanksAs val="gap"/>
  </c:chart>
  <c:spPr>
    <a:noFill/>
    <a:ln>
      <a:noFill/>
    </a:ln>
  </c:spPr>
  <c:txPr>
    <a:bodyPr/>
    <a:lstStyle/>
    <a:p>
      <a:pPr>
        <a:defRPr sz="1400" b="1" i="0" u="none" strike="noStrike" baseline="0">
          <a:solidFill>
            <a:schemeClr val="accent1">
              <a:lumMod val="50000"/>
            </a:schemeClr>
          </a:solidFill>
          <a:latin typeface="Garamond"/>
          <a:ea typeface="Garamond"/>
          <a:cs typeface="Garamond"/>
        </a:defRPr>
      </a:pPr>
      <a:endParaRPr lang="en-US"/>
    </a:p>
  </c:txPr>
  <c:externalData r:id="rId1"/>
</c:chartSpace>
</file>

<file path=ppt/charts/chart34.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6.1434906661948153E-2"/>
          <c:y val="2.8790853198144738E-2"/>
          <c:w val="0.94561598224195342"/>
          <c:h val="0.93282149712092965"/>
        </c:manualLayout>
      </c:layout>
      <c:barChart>
        <c:barDir val="col"/>
        <c:grouping val="stacked"/>
        <c:ser>
          <c:idx val="1"/>
          <c:order val="0"/>
          <c:tx>
            <c:strRef>
              <c:f>Sheet1!$C$1</c:f>
              <c:strCache>
                <c:ptCount val="1"/>
                <c:pt idx="0">
                  <c:v>occasionally</c:v>
                </c:pt>
              </c:strCache>
            </c:strRef>
          </c:tx>
          <c:spPr>
            <a:solidFill>
              <a:srgbClr val="FFCC29"/>
            </a:solidFill>
            <a:ln w="3175">
              <a:solidFill>
                <a:schemeClr val="tx1"/>
              </a:solidFill>
            </a:ln>
          </c:spPr>
          <c:dPt>
            <c:idx val="0"/>
            <c:spPr>
              <a:solidFill>
                <a:schemeClr val="accent1"/>
              </a:solidFill>
              <a:ln w="3175">
                <a:solidFill>
                  <a:schemeClr val="tx1"/>
                </a:solidFill>
              </a:ln>
            </c:spPr>
          </c:dPt>
          <c:dPt>
            <c:idx val="2"/>
            <c:spPr>
              <a:solidFill>
                <a:schemeClr val="accent1"/>
              </a:solidFill>
              <a:ln w="3175">
                <a:solidFill>
                  <a:schemeClr val="tx1"/>
                </a:solidFill>
              </a:ln>
            </c:spPr>
          </c:dPt>
          <c:dPt>
            <c:idx val="4"/>
            <c:spPr>
              <a:solidFill>
                <a:schemeClr val="accent1"/>
              </a:solidFill>
              <a:ln w="3175">
                <a:solidFill>
                  <a:schemeClr val="tx1"/>
                </a:solidFill>
              </a:ln>
            </c:spPr>
          </c:dPt>
          <c:dLbls>
            <c:numFmt formatCode="0.0%" sourceLinked="0"/>
            <c:spPr>
              <a:noFill/>
              <a:ln w="19068">
                <a:noFill/>
              </a:ln>
            </c:spPr>
            <c:showVal val="1"/>
          </c:dLbls>
          <c:cat>
            <c:strRef>
              <c:f>Sheet1!$A$2:$A$7</c:f>
              <c:strCache>
                <c:ptCount val="6"/>
                <c:pt idx="0">
                  <c:v>Drank beer</c:v>
                </c:pt>
                <c:pt idx="1">
                  <c:v>comp</c:v>
                </c:pt>
                <c:pt idx="2">
                  <c:v>Drank wine or liqour</c:v>
                </c:pt>
                <c:pt idx="3">
                  <c:v>comp</c:v>
                </c:pt>
                <c:pt idx="4">
                  <c:v>Smoked cigarettes</c:v>
                </c:pt>
                <c:pt idx="5">
                  <c:v>comp</c:v>
                </c:pt>
              </c:strCache>
            </c:strRef>
          </c:cat>
          <c:val>
            <c:numRef>
              <c:f>Sheet1!$C$2:$C$7</c:f>
              <c:numCache>
                <c:formatCode>0.0%</c:formatCode>
                <c:ptCount val="6"/>
                <c:pt idx="0">
                  <c:v>0.51500000000000001</c:v>
                </c:pt>
                <c:pt idx="1">
                  <c:v>0.41</c:v>
                </c:pt>
                <c:pt idx="2">
                  <c:v>0.56100000000000005</c:v>
                </c:pt>
                <c:pt idx="3">
                  <c:v>0.52300000000000002</c:v>
                </c:pt>
                <c:pt idx="4">
                  <c:v>0.13600000000000001</c:v>
                </c:pt>
                <c:pt idx="5">
                  <c:v>0.114</c:v>
                </c:pt>
              </c:numCache>
            </c:numRef>
          </c:val>
        </c:ser>
        <c:ser>
          <c:idx val="0"/>
          <c:order val="1"/>
          <c:tx>
            <c:strRef>
              <c:f>Sheet1!$B$1</c:f>
              <c:strCache>
                <c:ptCount val="1"/>
                <c:pt idx="0">
                  <c:v>frequently</c:v>
                </c:pt>
              </c:strCache>
            </c:strRef>
          </c:tx>
          <c:spPr>
            <a:solidFill>
              <a:srgbClr val="C5FFFE"/>
            </a:solidFill>
            <a:ln w="3175">
              <a:solidFill>
                <a:schemeClr val="tx1"/>
              </a:solidFill>
            </a:ln>
          </c:spPr>
          <c:dPt>
            <c:idx val="1"/>
            <c:spPr>
              <a:solidFill>
                <a:schemeClr val="accent2"/>
              </a:solidFill>
              <a:ln w="3175">
                <a:solidFill>
                  <a:schemeClr val="tx1"/>
                </a:solidFill>
              </a:ln>
            </c:spPr>
          </c:dPt>
          <c:dPt>
            <c:idx val="3"/>
            <c:spPr>
              <a:solidFill>
                <a:schemeClr val="accent2"/>
              </a:solidFill>
              <a:ln w="3175">
                <a:solidFill>
                  <a:schemeClr val="tx1"/>
                </a:solidFill>
              </a:ln>
            </c:spPr>
          </c:dPt>
          <c:dPt>
            <c:idx val="5"/>
            <c:spPr>
              <a:solidFill>
                <a:schemeClr val="accent2"/>
              </a:solidFill>
              <a:ln w="3175">
                <a:solidFill>
                  <a:schemeClr val="tx1"/>
                </a:solidFill>
              </a:ln>
            </c:spPr>
          </c:dPt>
          <c:dLbls>
            <c:numFmt formatCode="0.0%" sourceLinked="0"/>
            <c:spPr>
              <a:noFill/>
              <a:ln w="19068">
                <a:noFill/>
              </a:ln>
            </c:spPr>
            <c:showVal val="1"/>
          </c:dLbls>
          <c:cat>
            <c:strRef>
              <c:f>Sheet1!$A$2:$A$7</c:f>
              <c:strCache>
                <c:ptCount val="6"/>
                <c:pt idx="0">
                  <c:v>Drank beer</c:v>
                </c:pt>
                <c:pt idx="1">
                  <c:v>comp</c:v>
                </c:pt>
                <c:pt idx="2">
                  <c:v>Drank wine or liqour</c:v>
                </c:pt>
                <c:pt idx="3">
                  <c:v>comp</c:v>
                </c:pt>
                <c:pt idx="4">
                  <c:v>Smoked cigarettes</c:v>
                </c:pt>
                <c:pt idx="5">
                  <c:v>comp</c:v>
                </c:pt>
              </c:strCache>
            </c:strRef>
          </c:cat>
          <c:val>
            <c:numRef>
              <c:f>Sheet1!$B$2:$B$7</c:f>
              <c:numCache>
                <c:formatCode>0.0%</c:formatCode>
                <c:ptCount val="6"/>
                <c:pt idx="0">
                  <c:v>0.25800000000000001</c:v>
                </c:pt>
                <c:pt idx="1">
                  <c:v>0.18099999999999999</c:v>
                </c:pt>
                <c:pt idx="2">
                  <c:v>0.28799999999999998</c:v>
                </c:pt>
                <c:pt idx="3">
                  <c:v>0.184</c:v>
                </c:pt>
                <c:pt idx="4">
                  <c:v>1.4999999999999999E-2</c:v>
                </c:pt>
                <c:pt idx="5">
                  <c:v>3.5999999999999997E-2</c:v>
                </c:pt>
              </c:numCache>
            </c:numRef>
          </c:val>
        </c:ser>
        <c:gapWidth val="47"/>
        <c:overlap val="100"/>
        <c:axId val="122509952"/>
        <c:axId val="122524032"/>
      </c:barChart>
      <c:catAx>
        <c:axId val="122509952"/>
        <c:scaling>
          <c:orientation val="minMax"/>
        </c:scaling>
        <c:axPos val="b"/>
        <c:majorGridlines/>
        <c:majorTickMark val="none"/>
        <c:tickLblPos val="none"/>
        <c:crossAx val="122524032"/>
        <c:crosses val="autoZero"/>
        <c:auto val="1"/>
        <c:lblAlgn val="ctr"/>
        <c:lblOffset val="100"/>
        <c:tickLblSkip val="2"/>
        <c:tickMarkSkip val="2"/>
      </c:catAx>
      <c:valAx>
        <c:axId val="122524032"/>
        <c:scaling>
          <c:orientation val="minMax"/>
          <c:max val="1"/>
          <c:min val="0"/>
        </c:scaling>
        <c:axPos val="l"/>
        <c:numFmt formatCode="0%" sourceLinked="0"/>
        <c:majorTickMark val="none"/>
        <c:tickLblPos val="nextTo"/>
        <c:txPr>
          <a:bodyPr rot="0" vert="horz"/>
          <a:lstStyle/>
          <a:p>
            <a:pPr>
              <a:defRPr/>
            </a:pPr>
            <a:endParaRPr lang="en-US"/>
          </a:p>
        </c:txPr>
        <c:crossAx val="122509952"/>
        <c:crosses val="autoZero"/>
        <c:crossBetween val="between"/>
        <c:majorUnit val="0.1"/>
      </c:valAx>
      <c:spPr>
        <a:noFill/>
        <a:ln w="25398">
          <a:noFill/>
        </a:ln>
      </c:spPr>
    </c:plotArea>
    <c:plotVisOnly val="1"/>
    <c:dispBlanksAs val="gap"/>
  </c:chart>
  <c:spPr>
    <a:noFill/>
    <a:ln>
      <a:noFill/>
    </a:ln>
  </c:spPr>
  <c:txPr>
    <a:bodyPr/>
    <a:lstStyle/>
    <a:p>
      <a:pPr>
        <a:defRPr sz="1398" b="1" i="0" u="none" strike="noStrike" baseline="0">
          <a:solidFill>
            <a:schemeClr val="accent1">
              <a:lumMod val="50000"/>
            </a:schemeClr>
          </a:solidFill>
          <a:latin typeface="Garamond"/>
          <a:ea typeface="Garamond"/>
          <a:cs typeface="Garamond"/>
        </a:defRPr>
      </a:pPr>
      <a:endParaRPr lang="en-US"/>
    </a:p>
  </c:txPr>
  <c:externalData r:id="rId1"/>
</c:chartSpace>
</file>

<file path=ppt/charts/chart35.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sz="1596">
                <a:solidFill>
                  <a:schemeClr val="accent1">
                    <a:lumMod val="50000"/>
                  </a:schemeClr>
                </a:solidFill>
              </a:defRPr>
            </a:pPr>
            <a:r>
              <a:rPr lang="en-US" sz="1596" baseline="0" dirty="0" smtClean="0">
                <a:solidFill>
                  <a:schemeClr val="accent1">
                    <a:lumMod val="50000"/>
                  </a:schemeClr>
                </a:solidFill>
              </a:rPr>
              <a:t>Current state of employment plans</a:t>
            </a:r>
            <a:endParaRPr lang="en-US" sz="1600" dirty="0">
              <a:solidFill>
                <a:schemeClr val="accent1">
                  <a:lumMod val="50000"/>
                </a:schemeClr>
              </a:solidFill>
            </a:endParaRPr>
          </a:p>
        </c:rich>
      </c:tx>
      <c:layout>
        <c:manualLayout>
          <c:xMode val="edge"/>
          <c:yMode val="edge"/>
          <c:x val="0.33262852548055988"/>
          <c:y val="9.4063457895101191E-2"/>
        </c:manualLayout>
      </c:layout>
    </c:title>
    <c:plotArea>
      <c:layout>
        <c:manualLayout>
          <c:layoutTarget val="inner"/>
          <c:xMode val="edge"/>
          <c:yMode val="edge"/>
          <c:x val="0.15893974190726365"/>
          <c:y val="0.13768115942028986"/>
          <c:w val="0.80165059055118593"/>
          <c:h val="0.38089592166364045"/>
        </c:manualLayout>
      </c:layout>
      <c:barChart>
        <c:barDir val="bar"/>
        <c:grouping val="stacked"/>
        <c:ser>
          <c:idx val="0"/>
          <c:order val="0"/>
          <c:tx>
            <c:strRef>
              <c:f>Sheet1!$B$1</c:f>
              <c:strCache>
                <c:ptCount val="1"/>
                <c:pt idx="0">
                  <c:v>Accepted an offer of employment</c:v>
                </c:pt>
              </c:strCache>
            </c:strRef>
          </c:tx>
          <c:spPr>
            <a:solidFill>
              <a:srgbClr val="596491"/>
            </a:solidFill>
            <a:ln w="3173">
              <a:solidFill>
                <a:srgbClr val="7680AC"/>
              </a:solidFill>
            </a:ln>
          </c:spPr>
          <c:dLbls>
            <c:numFmt formatCode="0.0%" sourceLinked="0"/>
            <c:txPr>
              <a:bodyPr/>
              <a:lstStyle/>
              <a:p>
                <a:pPr>
                  <a:defRPr sz="1196" b="1">
                    <a:solidFill>
                      <a:schemeClr val="accent3">
                        <a:lumMod val="20000"/>
                        <a:lumOff val="80000"/>
                      </a:schemeClr>
                    </a:solidFill>
                  </a:defRPr>
                </a:pPr>
                <a:endParaRPr lang="en-US"/>
              </a:p>
            </c:txPr>
            <c:showVal val="1"/>
          </c:dLbls>
          <c:cat>
            <c:strRef>
              <c:f>Sheet1!$A$2:$A$3</c:f>
              <c:strCache>
                <c:ptCount val="2"/>
                <c:pt idx="0">
                  <c:v>Comparison Group</c:v>
                </c:pt>
                <c:pt idx="1">
                  <c:v>Your Institution</c:v>
                </c:pt>
              </c:strCache>
            </c:strRef>
          </c:cat>
          <c:val>
            <c:numRef>
              <c:f>Sheet1!$B$2:$B$3</c:f>
              <c:numCache>
                <c:formatCode>0.0%</c:formatCode>
                <c:ptCount val="2"/>
                <c:pt idx="0">
                  <c:v>0.18099999999999999</c:v>
                </c:pt>
                <c:pt idx="1">
                  <c:v>0.25800000000000001</c:v>
                </c:pt>
              </c:numCache>
            </c:numRef>
          </c:val>
        </c:ser>
        <c:ser>
          <c:idx val="1"/>
          <c:order val="1"/>
          <c:tx>
            <c:strRef>
              <c:f>Sheet1!$C$1</c:f>
              <c:strCache>
                <c:ptCount val="1"/>
                <c:pt idx="0">
                  <c:v>Currently considering an offer</c:v>
                </c:pt>
              </c:strCache>
            </c:strRef>
          </c:tx>
          <c:spPr>
            <a:solidFill>
              <a:schemeClr val="accent5">
                <a:lumMod val="60000"/>
                <a:lumOff val="40000"/>
              </a:schemeClr>
            </a:solidFill>
            <a:ln w="3173">
              <a:solidFill>
                <a:srgbClr val="7680AC"/>
              </a:solidFill>
            </a:ln>
          </c:spPr>
          <c:dLbls>
            <c:numFmt formatCode="0.0%" sourceLinked="0"/>
            <c:txPr>
              <a:bodyPr/>
              <a:lstStyle/>
              <a:p>
                <a:pPr>
                  <a:defRPr sz="1196" b="1">
                    <a:solidFill>
                      <a:schemeClr val="accent1">
                        <a:lumMod val="50000"/>
                      </a:schemeClr>
                    </a:solidFill>
                  </a:defRPr>
                </a:pPr>
                <a:endParaRPr lang="en-US"/>
              </a:p>
            </c:txPr>
            <c:showVal val="1"/>
          </c:dLbls>
          <c:cat>
            <c:strRef>
              <c:f>Sheet1!$A$2:$A$3</c:f>
              <c:strCache>
                <c:ptCount val="2"/>
                <c:pt idx="0">
                  <c:v>Comparison Group</c:v>
                </c:pt>
                <c:pt idx="1">
                  <c:v>Your Institution</c:v>
                </c:pt>
              </c:strCache>
            </c:strRef>
          </c:cat>
          <c:val>
            <c:numRef>
              <c:f>Sheet1!$C$2:$C$3</c:f>
              <c:numCache>
                <c:formatCode>0.0%</c:formatCode>
                <c:ptCount val="2"/>
                <c:pt idx="0">
                  <c:v>0.112</c:v>
                </c:pt>
                <c:pt idx="1">
                  <c:v>0.16700000000000001</c:v>
                </c:pt>
              </c:numCache>
            </c:numRef>
          </c:val>
        </c:ser>
        <c:ser>
          <c:idx val="2"/>
          <c:order val="2"/>
          <c:tx>
            <c:strRef>
              <c:f>Sheet1!$D$1</c:f>
              <c:strCache>
                <c:ptCount val="1"/>
                <c:pt idx="0">
                  <c:v>Receieved an offer for a position but declined</c:v>
                </c:pt>
              </c:strCache>
            </c:strRef>
          </c:tx>
          <c:spPr>
            <a:solidFill>
              <a:schemeClr val="accent5">
                <a:lumMod val="40000"/>
                <a:lumOff val="60000"/>
              </a:schemeClr>
            </a:solidFill>
            <a:ln>
              <a:solidFill>
                <a:srgbClr val="7680AC"/>
              </a:solidFill>
            </a:ln>
          </c:spPr>
          <c:dLbls>
            <c:numFmt formatCode="0.0%" sourceLinked="0"/>
            <c:txPr>
              <a:bodyPr/>
              <a:lstStyle/>
              <a:p>
                <a:pPr>
                  <a:defRPr sz="1196" b="1">
                    <a:solidFill>
                      <a:schemeClr val="accent1">
                        <a:lumMod val="50000"/>
                      </a:schemeClr>
                    </a:solidFill>
                  </a:defRPr>
                </a:pPr>
                <a:endParaRPr lang="en-US"/>
              </a:p>
            </c:txPr>
            <c:showVal val="1"/>
          </c:dLbls>
          <c:cat>
            <c:strRef>
              <c:f>Sheet1!$A$2:$A$3</c:f>
              <c:strCache>
                <c:ptCount val="2"/>
                <c:pt idx="0">
                  <c:v>Comparison Group</c:v>
                </c:pt>
                <c:pt idx="1">
                  <c:v>Your Institution</c:v>
                </c:pt>
              </c:strCache>
            </c:strRef>
          </c:cat>
          <c:val>
            <c:numRef>
              <c:f>Sheet1!$D$2:$D$3</c:f>
              <c:numCache>
                <c:formatCode>0.0%</c:formatCode>
                <c:ptCount val="2"/>
                <c:pt idx="0">
                  <c:v>0.02</c:v>
                </c:pt>
                <c:pt idx="1">
                  <c:v>0.03</c:v>
                </c:pt>
              </c:numCache>
            </c:numRef>
          </c:val>
        </c:ser>
        <c:ser>
          <c:idx val="3"/>
          <c:order val="3"/>
          <c:tx>
            <c:strRef>
              <c:f>Sheet1!$E$1</c:f>
              <c:strCache>
                <c:ptCount val="1"/>
                <c:pt idx="0">
                  <c:v>Looking, but no offers yet</c:v>
                </c:pt>
              </c:strCache>
            </c:strRef>
          </c:tx>
          <c:spPr>
            <a:solidFill>
              <a:srgbClr val="9BBCFF"/>
            </a:solidFill>
            <a:ln w="3173">
              <a:solidFill>
                <a:schemeClr val="accent1"/>
              </a:solidFill>
            </a:ln>
          </c:spPr>
          <c:dLbls>
            <c:numFmt formatCode="0.0%" sourceLinked="0"/>
            <c:txPr>
              <a:bodyPr/>
              <a:lstStyle/>
              <a:p>
                <a:pPr>
                  <a:defRPr sz="1196" b="1">
                    <a:solidFill>
                      <a:schemeClr val="accent1">
                        <a:lumMod val="50000"/>
                      </a:schemeClr>
                    </a:solidFill>
                  </a:defRPr>
                </a:pPr>
                <a:endParaRPr lang="en-US"/>
              </a:p>
            </c:txPr>
            <c:showVal val="1"/>
          </c:dLbls>
          <c:cat>
            <c:strRef>
              <c:f>Sheet1!$A$2:$A$3</c:f>
              <c:strCache>
                <c:ptCount val="2"/>
                <c:pt idx="0">
                  <c:v>Comparison Group</c:v>
                </c:pt>
                <c:pt idx="1">
                  <c:v>Your Institution</c:v>
                </c:pt>
              </c:strCache>
            </c:strRef>
          </c:cat>
          <c:val>
            <c:numRef>
              <c:f>Sheet1!$E$2:$E$3</c:f>
              <c:numCache>
                <c:formatCode>0.0%</c:formatCode>
                <c:ptCount val="2"/>
                <c:pt idx="0">
                  <c:v>0.46</c:v>
                </c:pt>
                <c:pt idx="1">
                  <c:v>0.34799999999999998</c:v>
                </c:pt>
              </c:numCache>
            </c:numRef>
          </c:val>
        </c:ser>
        <c:ser>
          <c:idx val="4"/>
          <c:order val="4"/>
          <c:tx>
            <c:strRef>
              <c:f>Sheet1!$F$1</c:f>
              <c:strCache>
                <c:ptCount val="1"/>
                <c:pt idx="0">
                  <c:v>Not actively looking for a position</c:v>
                </c:pt>
              </c:strCache>
            </c:strRef>
          </c:tx>
          <c:spPr>
            <a:solidFill>
              <a:srgbClr val="FFFFCC"/>
            </a:solidFill>
            <a:ln w="3173">
              <a:solidFill>
                <a:srgbClr val="7680AC"/>
              </a:solidFill>
            </a:ln>
          </c:spPr>
          <c:dLbls>
            <c:numFmt formatCode="0.0%" sourceLinked="0"/>
            <c:txPr>
              <a:bodyPr/>
              <a:lstStyle/>
              <a:p>
                <a:pPr>
                  <a:defRPr sz="1196" b="1">
                    <a:solidFill>
                      <a:schemeClr val="accent1">
                        <a:lumMod val="50000"/>
                      </a:schemeClr>
                    </a:solidFill>
                  </a:defRPr>
                </a:pPr>
                <a:endParaRPr lang="en-US"/>
              </a:p>
            </c:txPr>
            <c:showVal val="1"/>
          </c:dLbls>
          <c:cat>
            <c:strRef>
              <c:f>Sheet1!$A$2:$A$3</c:f>
              <c:strCache>
                <c:ptCount val="2"/>
                <c:pt idx="0">
                  <c:v>Comparison Group</c:v>
                </c:pt>
                <c:pt idx="1">
                  <c:v>Your Institution</c:v>
                </c:pt>
              </c:strCache>
            </c:strRef>
          </c:cat>
          <c:val>
            <c:numRef>
              <c:f>Sheet1!$F$2:$F$3</c:f>
              <c:numCache>
                <c:formatCode>0.0%</c:formatCode>
                <c:ptCount val="2"/>
                <c:pt idx="0">
                  <c:v>0.13</c:v>
                </c:pt>
                <c:pt idx="1">
                  <c:v>6.0999999999999999E-2</c:v>
                </c:pt>
              </c:numCache>
            </c:numRef>
          </c:val>
        </c:ser>
        <c:ser>
          <c:idx val="5"/>
          <c:order val="5"/>
          <c:tx>
            <c:strRef>
              <c:f>Sheet1!$G$1</c:f>
              <c:strCache>
                <c:ptCount val="1"/>
                <c:pt idx="0">
                  <c:v>Not planning on employment this fall</c:v>
                </c:pt>
              </c:strCache>
            </c:strRef>
          </c:tx>
          <c:spPr>
            <a:solidFill>
              <a:srgbClr val="FFFF99"/>
            </a:solidFill>
            <a:ln w="3173">
              <a:solidFill>
                <a:srgbClr val="7680AC"/>
              </a:solidFill>
            </a:ln>
          </c:spPr>
          <c:dPt>
            <c:idx val="0"/>
            <c:spPr>
              <a:solidFill>
                <a:srgbClr val="FFFF99"/>
              </a:solidFill>
              <a:ln w="3173">
                <a:solidFill>
                  <a:schemeClr val="accent5"/>
                </a:solidFill>
              </a:ln>
            </c:spPr>
          </c:dPt>
          <c:dLbls>
            <c:numFmt formatCode="0.0%" sourceLinked="0"/>
            <c:txPr>
              <a:bodyPr/>
              <a:lstStyle/>
              <a:p>
                <a:pPr>
                  <a:defRPr sz="1196" b="1">
                    <a:solidFill>
                      <a:schemeClr val="accent1">
                        <a:lumMod val="50000"/>
                      </a:schemeClr>
                    </a:solidFill>
                  </a:defRPr>
                </a:pPr>
                <a:endParaRPr lang="en-US"/>
              </a:p>
            </c:txPr>
            <c:showVal val="1"/>
          </c:dLbls>
          <c:cat>
            <c:strRef>
              <c:f>Sheet1!$A$2:$A$3</c:f>
              <c:strCache>
                <c:ptCount val="2"/>
                <c:pt idx="0">
                  <c:v>Comparison Group</c:v>
                </c:pt>
                <c:pt idx="1">
                  <c:v>Your Institution</c:v>
                </c:pt>
              </c:strCache>
            </c:strRef>
          </c:cat>
          <c:val>
            <c:numRef>
              <c:f>Sheet1!$G$2:$G$3</c:f>
              <c:numCache>
                <c:formatCode>0.0%</c:formatCode>
                <c:ptCount val="2"/>
                <c:pt idx="0">
                  <c:v>9.7000000000000003E-2</c:v>
                </c:pt>
                <c:pt idx="1">
                  <c:v>0.13600000000000001</c:v>
                </c:pt>
              </c:numCache>
            </c:numRef>
          </c:val>
        </c:ser>
        <c:dLbls>
          <c:showVal val="1"/>
        </c:dLbls>
        <c:overlap val="100"/>
        <c:axId val="89697280"/>
        <c:axId val="89711360"/>
      </c:barChart>
      <c:catAx>
        <c:axId val="89697280"/>
        <c:scaling>
          <c:orientation val="minMax"/>
        </c:scaling>
        <c:axPos val="l"/>
        <c:numFmt formatCode="General" sourceLinked="1"/>
        <c:tickLblPos val="nextTo"/>
        <c:txPr>
          <a:bodyPr/>
          <a:lstStyle/>
          <a:p>
            <a:pPr>
              <a:defRPr sz="1196" b="1">
                <a:solidFill>
                  <a:schemeClr val="accent1">
                    <a:lumMod val="50000"/>
                  </a:schemeClr>
                </a:solidFill>
              </a:defRPr>
            </a:pPr>
            <a:endParaRPr lang="en-US"/>
          </a:p>
        </c:txPr>
        <c:crossAx val="89711360"/>
        <c:crosses val="autoZero"/>
        <c:auto val="1"/>
        <c:lblAlgn val="ctr"/>
        <c:lblOffset val="100"/>
      </c:catAx>
      <c:valAx>
        <c:axId val="89711360"/>
        <c:scaling>
          <c:orientation val="minMax"/>
          <c:max val="1"/>
          <c:min val="0"/>
        </c:scaling>
        <c:axPos val="b"/>
        <c:numFmt formatCode="0%" sourceLinked="0"/>
        <c:tickLblPos val="nextTo"/>
        <c:txPr>
          <a:bodyPr/>
          <a:lstStyle/>
          <a:p>
            <a:pPr>
              <a:defRPr sz="1196" b="1">
                <a:solidFill>
                  <a:schemeClr val="accent1">
                    <a:lumMod val="50000"/>
                  </a:schemeClr>
                </a:solidFill>
              </a:defRPr>
            </a:pPr>
            <a:endParaRPr lang="en-US"/>
          </a:p>
        </c:txPr>
        <c:crossAx val="89697280"/>
        <c:crosses val="autoZero"/>
        <c:crossBetween val="between"/>
        <c:majorUnit val="0.1"/>
      </c:valAx>
      <c:spPr>
        <a:noFill/>
        <a:ln w="25385">
          <a:noFill/>
        </a:ln>
      </c:spPr>
    </c:plotArea>
    <c:legend>
      <c:legendPos val="b"/>
      <c:layout>
        <c:manualLayout>
          <c:xMode val="edge"/>
          <c:yMode val="edge"/>
          <c:x val="0.27697443599897054"/>
          <c:y val="0.634818633282353"/>
          <c:w val="0.4469769544702864"/>
          <c:h val="0.32291093109764502"/>
        </c:manualLayout>
      </c:layout>
      <c:txPr>
        <a:bodyPr/>
        <a:lstStyle/>
        <a:p>
          <a:pPr>
            <a:defRPr sz="1399" b="0">
              <a:solidFill>
                <a:schemeClr val="accent1">
                  <a:lumMod val="50000"/>
                </a:schemeClr>
              </a:solidFill>
            </a:defRPr>
          </a:pPr>
          <a:endParaRPr lang="en-US"/>
        </a:p>
      </c:txPr>
    </c:legend>
    <c:plotVisOnly val="1"/>
    <c:dispBlanksAs val="gap"/>
  </c:chart>
  <c:txPr>
    <a:bodyPr/>
    <a:lstStyle/>
    <a:p>
      <a:pPr>
        <a:defRPr sz="1796"/>
      </a:pPr>
      <a:endParaRPr lang="en-US"/>
    </a:p>
  </c:txPr>
  <c:externalData r:id="rId1"/>
</c:chartSpace>
</file>

<file path=ppt/charts/chart36.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5.5493895671476154E-2"/>
          <c:y val="2.8790786948176578E-2"/>
          <c:w val="0.94561598224195342"/>
          <c:h val="0.93282149712092965"/>
        </c:manualLayout>
      </c:layout>
      <c:barChart>
        <c:barDir val="col"/>
        <c:grouping val="clustered"/>
        <c:ser>
          <c:idx val="1"/>
          <c:order val="0"/>
          <c:tx>
            <c:strRef>
              <c:f>Sheet1!$B$1</c:f>
              <c:strCache>
                <c:ptCount val="1"/>
                <c:pt idx="0">
                  <c:v>Your Institution</c:v>
                </c:pt>
              </c:strCache>
            </c:strRef>
          </c:tx>
          <c:spPr>
            <a:solidFill>
              <a:schemeClr val="accent1"/>
            </a:solidFill>
            <a:ln w="3175">
              <a:solidFill>
                <a:schemeClr val="tx1"/>
              </a:solidFill>
            </a:ln>
          </c:spPr>
          <c:dPt>
            <c:idx val="1"/>
            <c:spPr>
              <a:solidFill>
                <a:srgbClr val="FFC000"/>
              </a:solidFill>
              <a:ln w="3175">
                <a:solidFill>
                  <a:schemeClr val="tx1"/>
                </a:solidFill>
              </a:ln>
            </c:spPr>
          </c:dPt>
          <c:dPt>
            <c:idx val="3"/>
            <c:spPr>
              <a:solidFill>
                <a:srgbClr val="FFC000"/>
              </a:solidFill>
              <a:ln w="3175">
                <a:solidFill>
                  <a:schemeClr val="tx1"/>
                </a:solidFill>
              </a:ln>
            </c:spPr>
          </c:dPt>
          <c:dPt>
            <c:idx val="5"/>
            <c:spPr>
              <a:solidFill>
                <a:srgbClr val="FFC000"/>
              </a:solidFill>
              <a:ln w="3175">
                <a:solidFill>
                  <a:schemeClr val="tx1"/>
                </a:solidFill>
              </a:ln>
            </c:spPr>
          </c:dPt>
          <c:dPt>
            <c:idx val="7"/>
            <c:spPr>
              <a:solidFill>
                <a:srgbClr val="FFC000"/>
              </a:solidFill>
              <a:ln w="3175">
                <a:solidFill>
                  <a:schemeClr val="tx1"/>
                </a:solidFill>
              </a:ln>
            </c:spPr>
          </c:dPt>
          <c:dPt>
            <c:idx val="9"/>
            <c:spPr>
              <a:solidFill>
                <a:srgbClr val="FFC000"/>
              </a:solidFill>
              <a:ln w="3175">
                <a:solidFill>
                  <a:schemeClr val="tx1"/>
                </a:solidFill>
              </a:ln>
            </c:spPr>
          </c:dPt>
          <c:dPt>
            <c:idx val="11"/>
            <c:spPr>
              <a:solidFill>
                <a:srgbClr val="FFC000"/>
              </a:solidFill>
              <a:ln w="3175">
                <a:solidFill>
                  <a:schemeClr val="tx1"/>
                </a:solidFill>
              </a:ln>
            </c:spPr>
          </c:dPt>
          <c:dPt>
            <c:idx val="13"/>
            <c:spPr>
              <a:solidFill>
                <a:srgbClr val="FFC000"/>
              </a:solidFill>
              <a:ln w="3175">
                <a:solidFill>
                  <a:schemeClr val="tx1"/>
                </a:solidFill>
              </a:ln>
            </c:spPr>
          </c:dPt>
          <c:dPt>
            <c:idx val="15"/>
            <c:spPr>
              <a:solidFill>
                <a:srgbClr val="FFC000"/>
              </a:solidFill>
              <a:ln w="3175">
                <a:solidFill>
                  <a:schemeClr val="tx1"/>
                </a:solidFill>
              </a:ln>
            </c:spPr>
          </c:dPt>
          <c:dLbls>
            <c:numFmt formatCode="0.0%" sourceLinked="0"/>
            <c:spPr>
              <a:noFill/>
              <a:ln w="19034">
                <a:noFill/>
              </a:ln>
            </c:spPr>
            <c:showVal val="1"/>
          </c:dLbls>
          <c:cat>
            <c:strRef>
              <c:f>Sheet1!$A$2:$A$17</c:f>
              <c:strCache>
                <c:ptCount val="16"/>
                <c:pt idx="0">
                  <c:v>Ph.D. or Ed.D.</c:v>
                </c:pt>
                <c:pt idx="1">
                  <c:v>Comparison Group</c:v>
                </c:pt>
                <c:pt idx="2">
                  <c:v>M.D., D.O., D.D.S., D.V.M.</c:v>
                </c:pt>
                <c:pt idx="3">
                  <c:v>Comparison Group</c:v>
                </c:pt>
                <c:pt idx="4">
                  <c:v>LL.B or J.D. (Law)</c:v>
                </c:pt>
                <c:pt idx="5">
                  <c:v>Comparison Group</c:v>
                </c:pt>
                <c:pt idx="6">
                  <c:v>Master's (M.A., M.S., etc.)</c:v>
                </c:pt>
                <c:pt idx="7">
                  <c:v>Comparison Group</c:v>
                </c:pt>
                <c:pt idx="8">
                  <c:v>B.D. or M.DIV. (Divinity)</c:v>
                </c:pt>
                <c:pt idx="9">
                  <c:v>Comparison Group</c:v>
                </c:pt>
                <c:pt idx="10">
                  <c:v>Bachelor's (B.A., B.S., etc.)</c:v>
                </c:pt>
                <c:pt idx="11">
                  <c:v>Comparison Group</c:v>
                </c:pt>
                <c:pt idx="12">
                  <c:v>Other</c:v>
                </c:pt>
                <c:pt idx="13">
                  <c:v>Comparison Group</c:v>
                </c:pt>
                <c:pt idx="14">
                  <c:v>None</c:v>
                </c:pt>
                <c:pt idx="15">
                  <c:v>Comparison Group</c:v>
                </c:pt>
              </c:strCache>
            </c:strRef>
          </c:cat>
          <c:val>
            <c:numRef>
              <c:f>Sheet1!$B$2:$B$17</c:f>
              <c:numCache>
                <c:formatCode>0.0%</c:formatCode>
                <c:ptCount val="16"/>
                <c:pt idx="0">
                  <c:v>0.20300000000000001</c:v>
                </c:pt>
                <c:pt idx="1">
                  <c:v>0.218</c:v>
                </c:pt>
                <c:pt idx="2">
                  <c:v>1.6E-2</c:v>
                </c:pt>
                <c:pt idx="3">
                  <c:v>5.3999999999999999E-2</c:v>
                </c:pt>
                <c:pt idx="4">
                  <c:v>1.6E-2</c:v>
                </c:pt>
                <c:pt idx="5">
                  <c:v>3.5999999999999997E-2</c:v>
                </c:pt>
                <c:pt idx="6">
                  <c:v>0.40600000000000003</c:v>
                </c:pt>
                <c:pt idx="7">
                  <c:v>0.47199999999999998</c:v>
                </c:pt>
                <c:pt idx="8">
                  <c:v>1.6E-2</c:v>
                </c:pt>
                <c:pt idx="9">
                  <c:v>1.7000000000000001E-2</c:v>
                </c:pt>
                <c:pt idx="10">
                  <c:v>0.29699999999999999</c:v>
                </c:pt>
                <c:pt idx="11">
                  <c:v>0.14099999999999999</c:v>
                </c:pt>
                <c:pt idx="12">
                  <c:v>4.7E-2</c:v>
                </c:pt>
                <c:pt idx="13">
                  <c:v>3.7000000000000005E-2</c:v>
                </c:pt>
                <c:pt idx="14">
                  <c:v>0</c:v>
                </c:pt>
                <c:pt idx="15">
                  <c:v>2.3E-2</c:v>
                </c:pt>
              </c:numCache>
            </c:numRef>
          </c:val>
        </c:ser>
        <c:gapWidth val="70"/>
        <c:axId val="100312192"/>
        <c:axId val="100313728"/>
      </c:barChart>
      <c:catAx>
        <c:axId val="100312192"/>
        <c:scaling>
          <c:orientation val="minMax"/>
        </c:scaling>
        <c:axPos val="b"/>
        <c:majorTickMark val="none"/>
        <c:tickLblPos val="none"/>
        <c:crossAx val="100313728"/>
        <c:crosses val="autoZero"/>
        <c:auto val="1"/>
        <c:lblAlgn val="ctr"/>
        <c:lblOffset val="100"/>
        <c:tickLblSkip val="2"/>
        <c:tickMarkSkip val="2"/>
      </c:catAx>
      <c:valAx>
        <c:axId val="100313728"/>
        <c:scaling>
          <c:orientation val="minMax"/>
          <c:max val="1"/>
          <c:min val="0"/>
        </c:scaling>
        <c:axPos val="l"/>
        <c:numFmt formatCode="0%" sourceLinked="0"/>
        <c:majorTickMark val="none"/>
        <c:tickLblPos val="nextTo"/>
        <c:txPr>
          <a:bodyPr rot="0" vert="horz"/>
          <a:lstStyle/>
          <a:p>
            <a:pPr>
              <a:defRPr/>
            </a:pPr>
            <a:endParaRPr lang="en-US"/>
          </a:p>
        </c:txPr>
        <c:crossAx val="100312192"/>
        <c:crosses val="autoZero"/>
        <c:crossBetween val="between"/>
        <c:majorUnit val="0.1"/>
      </c:valAx>
      <c:spPr>
        <a:noFill/>
        <a:ln w="25398">
          <a:noFill/>
        </a:ln>
      </c:spPr>
    </c:plotArea>
    <c:plotVisOnly val="1"/>
    <c:dispBlanksAs val="gap"/>
  </c:chart>
  <c:spPr>
    <a:noFill/>
    <a:ln>
      <a:noFill/>
    </a:ln>
  </c:spPr>
  <c:txPr>
    <a:bodyPr/>
    <a:lstStyle/>
    <a:p>
      <a:pPr>
        <a:defRPr sz="1398" b="1" i="0" u="none" strike="noStrike" baseline="0">
          <a:solidFill>
            <a:schemeClr val="accent1">
              <a:lumMod val="50000"/>
            </a:schemeClr>
          </a:solidFill>
          <a:latin typeface="Garamond"/>
          <a:ea typeface="Garamond"/>
          <a:cs typeface="Garamond"/>
        </a:defRPr>
      </a:pPr>
      <a:endParaRPr lang="en-US"/>
    </a:p>
  </c:txPr>
  <c:externalData r:id="rId1"/>
</c:chartSpace>
</file>

<file path=ppt/charts/chart37.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5.5493895671476154E-2"/>
          <c:y val="2.8790786948176578E-2"/>
          <c:w val="0.94561598224195342"/>
          <c:h val="0.93282149712092965"/>
        </c:manualLayout>
      </c:layout>
      <c:barChart>
        <c:barDir val="col"/>
        <c:grouping val="stacked"/>
        <c:ser>
          <c:idx val="1"/>
          <c:order val="0"/>
          <c:tx>
            <c:strRef>
              <c:f>Sheet1!$C$1</c:f>
              <c:strCache>
                <c:ptCount val="1"/>
                <c:pt idx="0">
                  <c:v>stronger</c:v>
                </c:pt>
              </c:strCache>
            </c:strRef>
          </c:tx>
          <c:spPr>
            <a:solidFill>
              <a:schemeClr val="accent1"/>
            </a:solidFill>
            <a:ln w="3175">
              <a:solidFill>
                <a:schemeClr val="tx1"/>
              </a:solidFill>
            </a:ln>
          </c:spPr>
          <c:dPt>
            <c:idx val="1"/>
            <c:spPr>
              <a:solidFill>
                <a:srgbClr val="FFCC29"/>
              </a:solidFill>
              <a:ln w="3175">
                <a:solidFill>
                  <a:schemeClr val="tx1"/>
                </a:solidFill>
              </a:ln>
            </c:spPr>
          </c:dPt>
          <c:dPt>
            <c:idx val="3"/>
            <c:spPr>
              <a:solidFill>
                <a:srgbClr val="FFCC29"/>
              </a:solidFill>
              <a:ln w="3175">
                <a:solidFill>
                  <a:schemeClr val="tx1"/>
                </a:solidFill>
              </a:ln>
            </c:spPr>
          </c:dPt>
          <c:dLbls>
            <c:numFmt formatCode="0.0%" sourceLinked="0"/>
            <c:spPr>
              <a:noFill/>
              <a:ln w="19096">
                <a:noFill/>
              </a:ln>
            </c:spPr>
            <c:showVal val="1"/>
          </c:dLbls>
          <c:cat>
            <c:strRef>
              <c:f>Sheet1!$A$2:$A$5</c:f>
              <c:strCache>
                <c:ptCount val="4"/>
                <c:pt idx="0">
                  <c:v>Preparedness for employment after college</c:v>
                </c:pt>
                <c:pt idx="1">
                  <c:v>comp</c:v>
                </c:pt>
                <c:pt idx="2">
                  <c:v>Preparedness for graduate or advanced education</c:v>
                </c:pt>
                <c:pt idx="3">
                  <c:v>comp</c:v>
                </c:pt>
              </c:strCache>
            </c:strRef>
          </c:cat>
          <c:val>
            <c:numRef>
              <c:f>Sheet1!$C$2:$C$5</c:f>
              <c:numCache>
                <c:formatCode>0.0%</c:formatCode>
                <c:ptCount val="4"/>
                <c:pt idx="0">
                  <c:v>0.379</c:v>
                </c:pt>
                <c:pt idx="1">
                  <c:v>0.39200000000000002</c:v>
                </c:pt>
                <c:pt idx="2">
                  <c:v>0.318</c:v>
                </c:pt>
                <c:pt idx="3">
                  <c:v>0.35499999999999998</c:v>
                </c:pt>
              </c:numCache>
            </c:numRef>
          </c:val>
        </c:ser>
        <c:ser>
          <c:idx val="0"/>
          <c:order val="1"/>
          <c:tx>
            <c:strRef>
              <c:f>Sheet1!$B$1</c:f>
              <c:strCache>
                <c:ptCount val="1"/>
                <c:pt idx="0">
                  <c:v>much stronger</c:v>
                </c:pt>
              </c:strCache>
            </c:strRef>
          </c:tx>
          <c:spPr>
            <a:solidFill>
              <a:srgbClr val="C5FFFE"/>
            </a:solidFill>
            <a:ln w="3175">
              <a:solidFill>
                <a:schemeClr val="tx1"/>
              </a:solidFill>
            </a:ln>
          </c:spPr>
          <c:dPt>
            <c:idx val="1"/>
            <c:spPr>
              <a:solidFill>
                <a:schemeClr val="accent2"/>
              </a:solidFill>
              <a:ln w="3175">
                <a:solidFill>
                  <a:schemeClr val="tx1"/>
                </a:solidFill>
              </a:ln>
            </c:spPr>
          </c:dPt>
          <c:dPt>
            <c:idx val="3"/>
            <c:spPr>
              <a:solidFill>
                <a:schemeClr val="accent2"/>
              </a:solidFill>
              <a:ln w="3175">
                <a:solidFill>
                  <a:schemeClr val="tx1"/>
                </a:solidFill>
              </a:ln>
            </c:spPr>
          </c:dPt>
          <c:dLbls>
            <c:numFmt formatCode="0.0%" sourceLinked="0"/>
            <c:spPr>
              <a:noFill/>
              <a:ln w="19096">
                <a:noFill/>
              </a:ln>
            </c:spPr>
            <c:showVal val="1"/>
          </c:dLbls>
          <c:cat>
            <c:strRef>
              <c:f>Sheet1!$A$2:$A$5</c:f>
              <c:strCache>
                <c:ptCount val="4"/>
                <c:pt idx="0">
                  <c:v>Preparedness for employment after college</c:v>
                </c:pt>
                <c:pt idx="1">
                  <c:v>comp</c:v>
                </c:pt>
                <c:pt idx="2">
                  <c:v>Preparedness for graduate or advanced education</c:v>
                </c:pt>
                <c:pt idx="3">
                  <c:v>comp</c:v>
                </c:pt>
              </c:strCache>
            </c:strRef>
          </c:cat>
          <c:val>
            <c:numRef>
              <c:f>Sheet1!$B$2:$B$5</c:f>
              <c:numCache>
                <c:formatCode>0.0%</c:formatCode>
                <c:ptCount val="4"/>
                <c:pt idx="0">
                  <c:v>0.40899999999999997</c:v>
                </c:pt>
                <c:pt idx="1">
                  <c:v>0.308</c:v>
                </c:pt>
                <c:pt idx="2">
                  <c:v>0.30299999999999999</c:v>
                </c:pt>
                <c:pt idx="3">
                  <c:v>0.29699999999999999</c:v>
                </c:pt>
              </c:numCache>
            </c:numRef>
          </c:val>
        </c:ser>
        <c:gapWidth val="132"/>
        <c:overlap val="100"/>
        <c:axId val="100836480"/>
        <c:axId val="100838016"/>
      </c:barChart>
      <c:catAx>
        <c:axId val="100836480"/>
        <c:scaling>
          <c:orientation val="minMax"/>
        </c:scaling>
        <c:axPos val="b"/>
        <c:majorGridlines/>
        <c:majorTickMark val="none"/>
        <c:tickLblPos val="none"/>
        <c:crossAx val="100838016"/>
        <c:crosses val="autoZero"/>
        <c:auto val="1"/>
        <c:lblAlgn val="ctr"/>
        <c:lblOffset val="100"/>
        <c:tickLblSkip val="2"/>
        <c:tickMarkSkip val="2"/>
      </c:catAx>
      <c:valAx>
        <c:axId val="100838016"/>
        <c:scaling>
          <c:orientation val="minMax"/>
          <c:max val="1"/>
          <c:min val="0"/>
        </c:scaling>
        <c:axPos val="l"/>
        <c:numFmt formatCode="0%" sourceLinked="0"/>
        <c:majorTickMark val="none"/>
        <c:tickLblPos val="nextTo"/>
        <c:txPr>
          <a:bodyPr rot="0" vert="horz"/>
          <a:lstStyle/>
          <a:p>
            <a:pPr>
              <a:defRPr/>
            </a:pPr>
            <a:endParaRPr lang="en-US"/>
          </a:p>
        </c:txPr>
        <c:crossAx val="100836480"/>
        <c:crosses val="autoZero"/>
        <c:crossBetween val="between"/>
        <c:majorUnit val="0.1"/>
      </c:valAx>
      <c:spPr>
        <a:noFill/>
        <a:ln w="25398">
          <a:noFill/>
        </a:ln>
      </c:spPr>
    </c:plotArea>
    <c:plotVisOnly val="1"/>
    <c:dispBlanksAs val="gap"/>
  </c:chart>
  <c:spPr>
    <a:noFill/>
    <a:ln>
      <a:noFill/>
    </a:ln>
  </c:spPr>
  <c:txPr>
    <a:bodyPr/>
    <a:lstStyle/>
    <a:p>
      <a:pPr>
        <a:defRPr sz="1400" b="1" i="0" u="none" strike="noStrike" baseline="0">
          <a:solidFill>
            <a:schemeClr val="accent1">
              <a:lumMod val="50000"/>
            </a:schemeClr>
          </a:solidFill>
          <a:latin typeface="Garamond"/>
          <a:ea typeface="Garamond"/>
          <a:cs typeface="Garamond"/>
        </a:defRPr>
      </a:pPr>
      <a:endParaRPr lang="en-US"/>
    </a:p>
  </c:txPr>
  <c:externalData r:id="rId1"/>
</c:chartSpace>
</file>

<file path=ppt/charts/chart38.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0.15090999700986879"/>
          <c:y val="0.11189024982988242"/>
          <c:w val="0.71562859231204135"/>
          <c:h val="0.77732818119958003"/>
        </c:manualLayout>
      </c:layout>
      <c:barChart>
        <c:barDir val="col"/>
        <c:grouping val="clustered"/>
        <c:ser>
          <c:idx val="2"/>
          <c:order val="0"/>
          <c:tx>
            <c:strRef>
              <c:f>Sheet1!$B$1</c:f>
              <c:strCache>
                <c:ptCount val="1"/>
                <c:pt idx="0">
                  <c:v>Institution</c:v>
                </c:pt>
              </c:strCache>
            </c:strRef>
          </c:tx>
          <c:spPr>
            <a:solidFill>
              <a:schemeClr val="hlink"/>
            </a:solidFill>
            <a:ln w="3173">
              <a:solidFill>
                <a:schemeClr val="tx1"/>
              </a:solidFill>
            </a:ln>
          </c:spPr>
          <c:dLbls>
            <c:numFmt formatCode="#,##0.0" sourceLinked="0"/>
            <c:spPr>
              <a:noFill/>
              <a:ln w="27726">
                <a:noFill/>
              </a:ln>
            </c:spPr>
            <c:txPr>
              <a:bodyPr/>
              <a:lstStyle/>
              <a:p>
                <a:pPr algn="ctr" rtl="0">
                  <a:defRPr lang="en-US" sz="1395" b="1" i="0" u="none" strike="noStrike" kern="1200" baseline="0">
                    <a:solidFill>
                      <a:srgbClr val="7680AC">
                        <a:lumMod val="50000"/>
                      </a:srgbClr>
                    </a:solidFill>
                    <a:latin typeface="+mn-lt"/>
                    <a:ea typeface="+mn-ea"/>
                    <a:cs typeface="+mn-cs"/>
                  </a:defRPr>
                </a:pPr>
                <a:endParaRPr lang="en-US"/>
              </a:p>
            </c:txPr>
            <c:showVal val="1"/>
          </c:dLbls>
          <c:cat>
            <c:strRef>
              <c:f>Sheet1!$A$2:$A$4</c:f>
              <c:strCache>
                <c:ptCount val="3"/>
                <c:pt idx="0">
                  <c:v>Graduating Seniors</c:v>
                </c:pt>
                <c:pt idx="1">
                  <c:v>Men</c:v>
                </c:pt>
                <c:pt idx="2">
                  <c:v>Women</c:v>
                </c:pt>
              </c:strCache>
            </c:strRef>
          </c:cat>
          <c:val>
            <c:numRef>
              <c:f>Sheet1!$B$2:$B$4</c:f>
              <c:numCache>
                <c:formatCode>0.0</c:formatCode>
                <c:ptCount val="3"/>
                <c:pt idx="0">
                  <c:v>45.81</c:v>
                </c:pt>
                <c:pt idx="1">
                  <c:v>45.2</c:v>
                </c:pt>
                <c:pt idx="2">
                  <c:v>46.38</c:v>
                </c:pt>
              </c:numCache>
            </c:numRef>
          </c:val>
        </c:ser>
        <c:ser>
          <c:idx val="0"/>
          <c:order val="1"/>
          <c:tx>
            <c:strRef>
              <c:f>Sheet1!$C$1</c:f>
              <c:strCache>
                <c:ptCount val="1"/>
                <c:pt idx="0">
                  <c:v>Comparison</c:v>
                </c:pt>
              </c:strCache>
            </c:strRef>
          </c:tx>
          <c:spPr>
            <a:solidFill>
              <a:srgbClr val="FFCC00"/>
            </a:solidFill>
            <a:ln w="3173">
              <a:solidFill>
                <a:schemeClr val="tx1"/>
              </a:solidFill>
            </a:ln>
          </c:spPr>
          <c:dLbls>
            <c:numFmt formatCode="#,##0.0" sourceLinked="0"/>
            <c:spPr>
              <a:noFill/>
              <a:ln w="27726">
                <a:noFill/>
              </a:ln>
            </c:spPr>
            <c:txPr>
              <a:bodyPr/>
              <a:lstStyle/>
              <a:p>
                <a:pPr algn="ctr" rtl="0">
                  <a:defRPr lang="en-US" sz="1395" b="1" i="0" u="none" strike="noStrike" kern="1200" baseline="0">
                    <a:solidFill>
                      <a:srgbClr val="7680AC">
                        <a:lumMod val="50000"/>
                      </a:srgbClr>
                    </a:solidFill>
                    <a:latin typeface="+mn-lt"/>
                    <a:ea typeface="+mn-ea"/>
                    <a:cs typeface="+mn-cs"/>
                  </a:defRPr>
                </a:pPr>
                <a:endParaRPr lang="en-US"/>
              </a:p>
            </c:txPr>
            <c:showVal val="1"/>
          </c:dLbls>
          <c:cat>
            <c:strRef>
              <c:f>Sheet1!$A$2:$A$4</c:f>
              <c:strCache>
                <c:ptCount val="3"/>
                <c:pt idx="0">
                  <c:v>Graduating Seniors</c:v>
                </c:pt>
                <c:pt idx="1">
                  <c:v>Men</c:v>
                </c:pt>
                <c:pt idx="2">
                  <c:v>Women</c:v>
                </c:pt>
              </c:strCache>
            </c:strRef>
          </c:cat>
          <c:val>
            <c:numRef>
              <c:f>Sheet1!$C$2:$C$4</c:f>
              <c:numCache>
                <c:formatCode>0.0</c:formatCode>
                <c:ptCount val="3"/>
                <c:pt idx="0">
                  <c:v>51.48</c:v>
                </c:pt>
                <c:pt idx="1">
                  <c:v>50.78</c:v>
                </c:pt>
                <c:pt idx="2">
                  <c:v>51.91</c:v>
                </c:pt>
              </c:numCache>
            </c:numRef>
          </c:val>
        </c:ser>
        <c:gapWidth val="50"/>
        <c:axId val="101090048"/>
        <c:axId val="101091584"/>
      </c:barChart>
      <c:catAx>
        <c:axId val="101090048"/>
        <c:scaling>
          <c:orientation val="minMax"/>
        </c:scaling>
        <c:axPos val="b"/>
        <c:numFmt formatCode="General" sourceLinked="1"/>
        <c:majorTickMark val="none"/>
        <c:tickLblPos val="nextTo"/>
        <c:spPr>
          <a:ln w="3467">
            <a:solidFill>
              <a:schemeClr val="tx1"/>
            </a:solidFill>
            <a:prstDash val="solid"/>
          </a:ln>
        </c:spPr>
        <c:txPr>
          <a:bodyPr rot="0" vert="horz"/>
          <a:lstStyle/>
          <a:p>
            <a:pPr rtl="0">
              <a:defRPr sz="1600" b="0"/>
            </a:pPr>
            <a:endParaRPr lang="en-US"/>
          </a:p>
        </c:txPr>
        <c:crossAx val="101091584"/>
        <c:crosses val="autoZero"/>
        <c:auto val="1"/>
        <c:lblAlgn val="ctr"/>
        <c:lblOffset val="100"/>
        <c:tickLblSkip val="1"/>
        <c:tickMarkSkip val="1"/>
      </c:catAx>
      <c:valAx>
        <c:axId val="101091584"/>
        <c:scaling>
          <c:orientation val="minMax"/>
          <c:max val="60"/>
          <c:min val="40"/>
        </c:scaling>
        <c:axPos val="l"/>
        <c:numFmt formatCode="#,##0" sourceLinked="0"/>
        <c:majorTickMark val="none"/>
        <c:tickLblPos val="nextTo"/>
        <c:spPr>
          <a:ln w="3467">
            <a:solidFill>
              <a:schemeClr val="tx1"/>
            </a:solidFill>
            <a:prstDash val="solid"/>
          </a:ln>
        </c:spPr>
        <c:txPr>
          <a:bodyPr rot="0" vert="horz"/>
          <a:lstStyle/>
          <a:p>
            <a:pPr>
              <a:defRPr/>
            </a:pPr>
            <a:endParaRPr lang="en-US"/>
          </a:p>
        </c:txPr>
        <c:crossAx val="101090048"/>
        <c:crosses val="autoZero"/>
        <c:crossBetween val="between"/>
        <c:majorUnit val="2"/>
        <c:minorUnit val="4.0000000000000022E-2"/>
      </c:valAx>
      <c:spPr>
        <a:noFill/>
        <a:ln w="25386">
          <a:noFill/>
        </a:ln>
      </c:spPr>
    </c:plotArea>
    <c:plotVisOnly val="1"/>
    <c:dispBlanksAs val="gap"/>
  </c:chart>
  <c:spPr>
    <a:noFill/>
    <a:ln>
      <a:noFill/>
    </a:ln>
  </c:spPr>
  <c:txPr>
    <a:bodyPr/>
    <a:lstStyle/>
    <a:p>
      <a:pPr>
        <a:defRPr sz="1395" b="1" i="0" u="none" strike="noStrike" baseline="0">
          <a:solidFill>
            <a:schemeClr val="accent1">
              <a:lumMod val="50000"/>
            </a:schemeClr>
          </a:solidFill>
          <a:latin typeface="Garamond"/>
          <a:ea typeface="Garamond"/>
          <a:cs typeface="Garamond"/>
        </a:defRPr>
      </a:pPr>
      <a:endParaRPr lang="en-US"/>
    </a:p>
  </c:txPr>
  <c:externalData r:id="rId1"/>
</c:chartSpace>
</file>

<file path=ppt/charts/chart39.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0.15090999700986879"/>
          <c:y val="0.11189024982988242"/>
          <c:w val="0.71562859231204135"/>
          <c:h val="0.77732818119958003"/>
        </c:manualLayout>
      </c:layout>
      <c:barChart>
        <c:barDir val="col"/>
        <c:grouping val="clustered"/>
        <c:ser>
          <c:idx val="2"/>
          <c:order val="0"/>
          <c:tx>
            <c:strRef>
              <c:f>Sheet1!$B$1</c:f>
              <c:strCache>
                <c:ptCount val="1"/>
                <c:pt idx="0">
                  <c:v>Institution</c:v>
                </c:pt>
              </c:strCache>
            </c:strRef>
          </c:tx>
          <c:spPr>
            <a:solidFill>
              <a:schemeClr val="hlink"/>
            </a:solidFill>
            <a:ln w="3173">
              <a:solidFill>
                <a:schemeClr val="tx1"/>
              </a:solidFill>
            </a:ln>
          </c:spPr>
          <c:dLbls>
            <c:numFmt formatCode="#,##0.0" sourceLinked="0"/>
            <c:spPr>
              <a:noFill/>
              <a:ln w="27726">
                <a:noFill/>
              </a:ln>
            </c:spPr>
            <c:txPr>
              <a:bodyPr/>
              <a:lstStyle/>
              <a:p>
                <a:pPr algn="ctr" rtl="0">
                  <a:defRPr lang="en-US" sz="1395" b="1" i="0" u="none" strike="noStrike" kern="1200" baseline="0">
                    <a:solidFill>
                      <a:srgbClr val="7680AC">
                        <a:lumMod val="50000"/>
                      </a:srgbClr>
                    </a:solidFill>
                    <a:latin typeface="+mn-lt"/>
                    <a:ea typeface="+mn-ea"/>
                    <a:cs typeface="+mn-cs"/>
                  </a:defRPr>
                </a:pPr>
                <a:endParaRPr lang="en-US"/>
              </a:p>
            </c:txPr>
            <c:showVal val="1"/>
          </c:dLbls>
          <c:cat>
            <c:strRef>
              <c:f>Sheet1!$A$2:$A$4</c:f>
              <c:strCache>
                <c:ptCount val="3"/>
                <c:pt idx="0">
                  <c:v>Graduating Seniors</c:v>
                </c:pt>
                <c:pt idx="1">
                  <c:v>Men</c:v>
                </c:pt>
                <c:pt idx="2">
                  <c:v>Women</c:v>
                </c:pt>
              </c:strCache>
            </c:strRef>
          </c:cat>
          <c:val>
            <c:numRef>
              <c:f>Sheet1!$B$2:$B$4</c:f>
              <c:numCache>
                <c:formatCode>0.0</c:formatCode>
                <c:ptCount val="3"/>
                <c:pt idx="0">
                  <c:v>48.7</c:v>
                </c:pt>
                <c:pt idx="1">
                  <c:v>46.09</c:v>
                </c:pt>
                <c:pt idx="2">
                  <c:v>51.16</c:v>
                </c:pt>
              </c:numCache>
            </c:numRef>
          </c:val>
        </c:ser>
        <c:ser>
          <c:idx val="0"/>
          <c:order val="1"/>
          <c:tx>
            <c:strRef>
              <c:f>Sheet1!$C$1</c:f>
              <c:strCache>
                <c:ptCount val="1"/>
                <c:pt idx="0">
                  <c:v>Comparison</c:v>
                </c:pt>
              </c:strCache>
            </c:strRef>
          </c:tx>
          <c:spPr>
            <a:solidFill>
              <a:srgbClr val="FFCC00"/>
            </a:solidFill>
            <a:ln w="3173">
              <a:solidFill>
                <a:schemeClr val="tx1"/>
              </a:solidFill>
            </a:ln>
          </c:spPr>
          <c:dLbls>
            <c:numFmt formatCode="#,##0.0" sourceLinked="0"/>
            <c:spPr>
              <a:noFill/>
              <a:ln w="27726">
                <a:noFill/>
              </a:ln>
            </c:spPr>
            <c:txPr>
              <a:bodyPr/>
              <a:lstStyle/>
              <a:p>
                <a:pPr algn="ctr" rtl="0">
                  <a:defRPr lang="en-US" sz="1395" b="1" i="0" u="none" strike="noStrike" kern="1200" baseline="0">
                    <a:solidFill>
                      <a:srgbClr val="7680AC">
                        <a:lumMod val="50000"/>
                      </a:srgbClr>
                    </a:solidFill>
                    <a:latin typeface="+mn-lt"/>
                    <a:ea typeface="+mn-ea"/>
                    <a:cs typeface="+mn-cs"/>
                  </a:defRPr>
                </a:pPr>
                <a:endParaRPr lang="en-US"/>
              </a:p>
            </c:txPr>
            <c:showVal val="1"/>
          </c:dLbls>
          <c:cat>
            <c:strRef>
              <c:f>Sheet1!$A$2:$A$4</c:f>
              <c:strCache>
                <c:ptCount val="3"/>
                <c:pt idx="0">
                  <c:v>Graduating Seniors</c:v>
                </c:pt>
                <c:pt idx="1">
                  <c:v>Men</c:v>
                </c:pt>
                <c:pt idx="2">
                  <c:v>Women</c:v>
                </c:pt>
              </c:strCache>
            </c:strRef>
          </c:cat>
          <c:val>
            <c:numRef>
              <c:f>Sheet1!$C$2:$C$4</c:f>
              <c:numCache>
                <c:formatCode>0.0</c:formatCode>
                <c:ptCount val="3"/>
                <c:pt idx="0">
                  <c:v>52.09</c:v>
                </c:pt>
                <c:pt idx="1">
                  <c:v>51.45</c:v>
                </c:pt>
                <c:pt idx="2">
                  <c:v>52.49</c:v>
                </c:pt>
              </c:numCache>
            </c:numRef>
          </c:val>
        </c:ser>
        <c:gapWidth val="50"/>
        <c:axId val="106523264"/>
        <c:axId val="106545536"/>
      </c:barChart>
      <c:catAx>
        <c:axId val="106523264"/>
        <c:scaling>
          <c:orientation val="minMax"/>
        </c:scaling>
        <c:axPos val="b"/>
        <c:numFmt formatCode="General" sourceLinked="1"/>
        <c:majorTickMark val="none"/>
        <c:tickLblPos val="nextTo"/>
        <c:spPr>
          <a:ln w="3467">
            <a:solidFill>
              <a:schemeClr val="tx1"/>
            </a:solidFill>
            <a:prstDash val="solid"/>
          </a:ln>
        </c:spPr>
        <c:txPr>
          <a:bodyPr rot="0" vert="horz"/>
          <a:lstStyle/>
          <a:p>
            <a:pPr rtl="0">
              <a:defRPr sz="1400" b="0"/>
            </a:pPr>
            <a:endParaRPr lang="en-US"/>
          </a:p>
        </c:txPr>
        <c:crossAx val="106545536"/>
        <c:crosses val="autoZero"/>
        <c:auto val="1"/>
        <c:lblAlgn val="ctr"/>
        <c:lblOffset val="100"/>
        <c:tickLblSkip val="1"/>
        <c:tickMarkSkip val="1"/>
      </c:catAx>
      <c:valAx>
        <c:axId val="106545536"/>
        <c:scaling>
          <c:orientation val="minMax"/>
          <c:max val="60"/>
          <c:min val="40"/>
        </c:scaling>
        <c:axPos val="l"/>
        <c:numFmt formatCode="#,##0" sourceLinked="0"/>
        <c:majorTickMark val="none"/>
        <c:tickLblPos val="nextTo"/>
        <c:spPr>
          <a:ln w="3467">
            <a:solidFill>
              <a:schemeClr val="tx1"/>
            </a:solidFill>
            <a:prstDash val="solid"/>
          </a:ln>
        </c:spPr>
        <c:txPr>
          <a:bodyPr rot="0" vert="horz"/>
          <a:lstStyle/>
          <a:p>
            <a:pPr>
              <a:defRPr/>
            </a:pPr>
            <a:endParaRPr lang="en-US"/>
          </a:p>
        </c:txPr>
        <c:crossAx val="106523264"/>
        <c:crosses val="autoZero"/>
        <c:crossBetween val="between"/>
        <c:majorUnit val="2"/>
        <c:minorUnit val="4.0000000000000022E-2"/>
      </c:valAx>
      <c:spPr>
        <a:noFill/>
        <a:ln w="25386">
          <a:noFill/>
        </a:ln>
      </c:spPr>
    </c:plotArea>
    <c:plotVisOnly val="1"/>
    <c:dispBlanksAs val="gap"/>
  </c:chart>
  <c:spPr>
    <a:noFill/>
    <a:ln>
      <a:noFill/>
    </a:ln>
  </c:spPr>
  <c:txPr>
    <a:bodyPr/>
    <a:lstStyle/>
    <a:p>
      <a:pPr>
        <a:defRPr sz="1395" b="1" i="0" u="none" strike="noStrike" baseline="0">
          <a:solidFill>
            <a:schemeClr val="accent1">
              <a:lumMod val="50000"/>
            </a:schemeClr>
          </a:solidFill>
          <a:latin typeface="Garamond"/>
          <a:ea typeface="Garamond"/>
          <a:cs typeface="Garamond"/>
        </a:defRPr>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8.9068825910931265E-2"/>
          <c:y val="2.3622047244094488E-2"/>
          <c:w val="0.87314439946020062"/>
          <c:h val="0.84514435695539136"/>
        </c:manualLayout>
      </c:layout>
      <c:barChart>
        <c:barDir val="col"/>
        <c:grouping val="clustered"/>
        <c:ser>
          <c:idx val="0"/>
          <c:order val="0"/>
          <c:tx>
            <c:strRef>
              <c:f>Sheet1!$C$1</c:f>
              <c:strCache>
                <c:ptCount val="1"/>
                <c:pt idx="0">
                  <c:v>comparison</c:v>
                </c:pt>
              </c:strCache>
            </c:strRef>
          </c:tx>
          <c:spPr>
            <a:ln w="3173">
              <a:solidFill>
                <a:schemeClr val="accent5">
                  <a:lumMod val="50000"/>
                </a:schemeClr>
              </a:solidFill>
            </a:ln>
          </c:spPr>
          <c:dLbls>
            <c:dLbl>
              <c:idx val="0"/>
              <c:layout>
                <c:manualLayout>
                  <c:x val="-5.6120659417748164E-3"/>
                  <c:y val="0"/>
                </c:manualLayout>
              </c:layout>
              <c:dLblPos val="outEnd"/>
              <c:showVal val="1"/>
            </c:dLbl>
            <c:numFmt formatCode="0.0%" sourceLinked="0"/>
            <c:txPr>
              <a:bodyPr/>
              <a:lstStyle/>
              <a:p>
                <a:pPr>
                  <a:defRPr sz="1394"/>
                </a:pPr>
                <a:endParaRPr lang="en-US"/>
              </a:p>
            </c:txPr>
            <c:dLblPos val="outEnd"/>
            <c:showVal val="1"/>
          </c:dLbls>
          <c:cat>
            <c:strRef>
              <c:f>Sheet1!$A$2:$A$9</c:f>
              <c:strCache>
                <c:ptCount val="8"/>
                <c:pt idx="0">
                  <c:v>A or A+</c:v>
                </c:pt>
                <c:pt idx="1">
                  <c:v>A-</c:v>
                </c:pt>
                <c:pt idx="2">
                  <c:v>B+</c:v>
                </c:pt>
                <c:pt idx="3">
                  <c:v>B</c:v>
                </c:pt>
                <c:pt idx="4">
                  <c:v>B-</c:v>
                </c:pt>
                <c:pt idx="5">
                  <c:v>C+</c:v>
                </c:pt>
                <c:pt idx="6">
                  <c:v>C</c:v>
                </c:pt>
                <c:pt idx="7">
                  <c:v>D</c:v>
                </c:pt>
              </c:strCache>
            </c:strRef>
          </c:cat>
          <c:val>
            <c:numRef>
              <c:f>Sheet1!$C$2:$C$9</c:f>
              <c:numCache>
                <c:formatCode>0.0%</c:formatCode>
                <c:ptCount val="8"/>
                <c:pt idx="0">
                  <c:v>0.22700000000000001</c:v>
                </c:pt>
                <c:pt idx="1">
                  <c:v>0.24199999999999999</c:v>
                </c:pt>
                <c:pt idx="2">
                  <c:v>0.152</c:v>
                </c:pt>
                <c:pt idx="3">
                  <c:v>0.152</c:v>
                </c:pt>
                <c:pt idx="4">
                  <c:v>7.5999999999999998E-2</c:v>
                </c:pt>
                <c:pt idx="5">
                  <c:v>0.106</c:v>
                </c:pt>
                <c:pt idx="6">
                  <c:v>4.4999999999999998E-2</c:v>
                </c:pt>
                <c:pt idx="7">
                  <c:v>0</c:v>
                </c:pt>
              </c:numCache>
            </c:numRef>
          </c:val>
        </c:ser>
        <c:ser>
          <c:idx val="7"/>
          <c:order val="1"/>
          <c:tx>
            <c:strRef>
              <c:f>Sheet1!$B$1</c:f>
              <c:strCache>
                <c:ptCount val="1"/>
                <c:pt idx="0">
                  <c:v>your institution</c:v>
                </c:pt>
              </c:strCache>
            </c:strRef>
          </c:tx>
          <c:spPr>
            <a:solidFill>
              <a:srgbClr val="FFC000"/>
            </a:solidFill>
            <a:ln w="3173">
              <a:solidFill>
                <a:schemeClr val="accent5">
                  <a:lumMod val="50000"/>
                </a:schemeClr>
              </a:solidFill>
            </a:ln>
          </c:spPr>
          <c:dLbls>
            <c:dLbl>
              <c:idx val="1"/>
              <c:layout>
                <c:manualLayout>
                  <c:x val="8.4180989126622727E-3"/>
                  <c:y val="5.4384772263766194E-3"/>
                </c:manualLayout>
              </c:layout>
              <c:dLblPos val="outEnd"/>
              <c:showVal val="1"/>
            </c:dLbl>
            <c:dLbl>
              <c:idx val="2"/>
              <c:layout>
                <c:manualLayout>
                  <c:x val="8.4180989126622745E-3"/>
                  <c:y val="0"/>
                </c:manualLayout>
              </c:layout>
              <c:dLblPos val="outEnd"/>
              <c:showVal val="1"/>
            </c:dLbl>
            <c:dLbl>
              <c:idx val="3"/>
              <c:layout>
                <c:manualLayout>
                  <c:x val="8.4180989126622727E-3"/>
                  <c:y val="5.4384772263766194E-3"/>
                </c:manualLayout>
              </c:layout>
              <c:dLblPos val="outEnd"/>
              <c:showVal val="1"/>
            </c:dLbl>
            <c:txPr>
              <a:bodyPr/>
              <a:lstStyle/>
              <a:p>
                <a:pPr>
                  <a:defRPr sz="1394"/>
                </a:pPr>
                <a:endParaRPr lang="en-US"/>
              </a:p>
            </c:txPr>
            <c:showVal val="1"/>
          </c:dLbls>
          <c:cat>
            <c:strRef>
              <c:f>Sheet1!$A$2:$A$9</c:f>
              <c:strCache>
                <c:ptCount val="8"/>
                <c:pt idx="0">
                  <c:v>A or A+</c:v>
                </c:pt>
                <c:pt idx="1">
                  <c:v>A-</c:v>
                </c:pt>
                <c:pt idx="2">
                  <c:v>B+</c:v>
                </c:pt>
                <c:pt idx="3">
                  <c:v>B</c:v>
                </c:pt>
                <c:pt idx="4">
                  <c:v>B-</c:v>
                </c:pt>
                <c:pt idx="5">
                  <c:v>C+</c:v>
                </c:pt>
                <c:pt idx="6">
                  <c:v>C</c:v>
                </c:pt>
                <c:pt idx="7">
                  <c:v>D</c:v>
                </c:pt>
              </c:strCache>
            </c:strRef>
          </c:cat>
          <c:val>
            <c:numRef>
              <c:f>Sheet1!$B$2:$B$9</c:f>
              <c:numCache>
                <c:formatCode>0.0%</c:formatCode>
                <c:ptCount val="8"/>
                <c:pt idx="0">
                  <c:v>0.218</c:v>
                </c:pt>
                <c:pt idx="1">
                  <c:v>0.24299999999999999</c:v>
                </c:pt>
                <c:pt idx="2">
                  <c:v>0.217</c:v>
                </c:pt>
                <c:pt idx="3">
                  <c:v>0.17599999999999999</c:v>
                </c:pt>
                <c:pt idx="4">
                  <c:v>8.1000000000000003E-2</c:v>
                </c:pt>
                <c:pt idx="5">
                  <c:v>4.8000000000000001E-2</c:v>
                </c:pt>
                <c:pt idx="6">
                  <c:v>1.6E-2</c:v>
                </c:pt>
                <c:pt idx="7">
                  <c:v>1E-3</c:v>
                </c:pt>
              </c:numCache>
            </c:numRef>
          </c:val>
        </c:ser>
        <c:dLbls>
          <c:showVal val="1"/>
        </c:dLbls>
        <c:gapWidth val="50"/>
        <c:axId val="63247872"/>
        <c:axId val="63249408"/>
      </c:barChart>
      <c:catAx>
        <c:axId val="63247872"/>
        <c:scaling>
          <c:orientation val="minMax"/>
        </c:scaling>
        <c:axPos val="b"/>
        <c:numFmt formatCode="General" sourceLinked="1"/>
        <c:majorTickMark val="none"/>
        <c:tickLblPos val="nextTo"/>
        <c:txPr>
          <a:bodyPr rot="0" vert="horz"/>
          <a:lstStyle/>
          <a:p>
            <a:pPr>
              <a:defRPr sz="1396"/>
            </a:pPr>
            <a:endParaRPr lang="en-US"/>
          </a:p>
        </c:txPr>
        <c:crossAx val="63249408"/>
        <c:crosses val="autoZero"/>
        <c:auto val="1"/>
        <c:lblAlgn val="ctr"/>
        <c:lblOffset val="100"/>
        <c:tickLblSkip val="1"/>
        <c:tickMarkSkip val="1"/>
      </c:catAx>
      <c:valAx>
        <c:axId val="63249408"/>
        <c:scaling>
          <c:orientation val="minMax"/>
          <c:max val="1"/>
          <c:min val="0"/>
        </c:scaling>
        <c:axPos val="l"/>
        <c:numFmt formatCode="0%" sourceLinked="0"/>
        <c:majorTickMark val="none"/>
        <c:tickLblPos val="nextTo"/>
        <c:txPr>
          <a:bodyPr rot="0" vert="horz"/>
          <a:lstStyle/>
          <a:p>
            <a:pPr>
              <a:defRPr/>
            </a:pPr>
            <a:endParaRPr lang="en-US"/>
          </a:p>
        </c:txPr>
        <c:crossAx val="63247872"/>
        <c:crosses val="autoZero"/>
        <c:crossBetween val="between"/>
        <c:majorUnit val="0.1"/>
        <c:minorUnit val="4.0000000000000022E-2"/>
      </c:valAx>
      <c:spPr>
        <a:noFill/>
        <a:ln w="25390">
          <a:noFill/>
        </a:ln>
      </c:spPr>
    </c:plotArea>
    <c:plotVisOnly val="1"/>
    <c:dispBlanksAs val="gap"/>
  </c:chart>
  <c:spPr>
    <a:noFill/>
    <a:ln>
      <a:noFill/>
    </a:ln>
  </c:spPr>
  <c:txPr>
    <a:bodyPr/>
    <a:lstStyle/>
    <a:p>
      <a:pPr>
        <a:defRPr sz="1390" b="1" i="0" u="none" strike="noStrike" baseline="0">
          <a:solidFill>
            <a:schemeClr val="accent1">
              <a:lumMod val="50000"/>
            </a:schemeClr>
          </a:solidFill>
          <a:latin typeface="Garamond"/>
          <a:ea typeface="Garamond"/>
          <a:cs typeface="Garamond"/>
        </a:defRPr>
      </a:pPr>
      <a:endParaRPr lang="en-US"/>
    </a:p>
  </c:txPr>
  <c:externalData r:id="rId1"/>
</c:chartSpace>
</file>

<file path=ppt/charts/chart40.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5.5493895671476154E-2"/>
          <c:y val="2.8790786948176578E-2"/>
          <c:w val="0.94561598224195342"/>
          <c:h val="0.93282149712092965"/>
        </c:manualLayout>
      </c:layout>
      <c:barChart>
        <c:barDir val="col"/>
        <c:grouping val="stacked"/>
        <c:ser>
          <c:idx val="1"/>
          <c:order val="0"/>
          <c:spPr>
            <a:solidFill>
              <a:schemeClr val="accent1"/>
            </a:solidFill>
            <a:ln w="3175">
              <a:solidFill>
                <a:schemeClr val="tx1"/>
              </a:solidFill>
            </a:ln>
          </c:spPr>
          <c:dPt>
            <c:idx val="1"/>
            <c:spPr>
              <a:solidFill>
                <a:srgbClr val="FFCC29"/>
              </a:solidFill>
              <a:ln w="3175">
                <a:solidFill>
                  <a:schemeClr val="tx1"/>
                </a:solidFill>
              </a:ln>
            </c:spPr>
          </c:dPt>
          <c:dPt>
            <c:idx val="3"/>
            <c:spPr>
              <a:solidFill>
                <a:srgbClr val="FFCC29"/>
              </a:solidFill>
              <a:ln w="3175">
                <a:solidFill>
                  <a:schemeClr val="tx1"/>
                </a:solidFill>
              </a:ln>
            </c:spPr>
          </c:dPt>
          <c:dPt>
            <c:idx val="5"/>
            <c:spPr>
              <a:solidFill>
                <a:srgbClr val="FFCC29"/>
              </a:solidFill>
              <a:ln w="3175">
                <a:solidFill>
                  <a:schemeClr val="tx1"/>
                </a:solidFill>
              </a:ln>
            </c:spPr>
          </c:dPt>
          <c:dPt>
            <c:idx val="7"/>
            <c:spPr>
              <a:solidFill>
                <a:srgbClr val="FFCC29"/>
              </a:solidFill>
              <a:ln w="3175">
                <a:solidFill>
                  <a:schemeClr val="tx1"/>
                </a:solidFill>
              </a:ln>
            </c:spPr>
          </c:dPt>
          <c:dPt>
            <c:idx val="9"/>
            <c:spPr>
              <a:solidFill>
                <a:srgbClr val="FFCC29"/>
              </a:solidFill>
              <a:ln w="3175">
                <a:solidFill>
                  <a:schemeClr val="tx1"/>
                </a:solidFill>
              </a:ln>
            </c:spPr>
          </c:dPt>
          <c:dLbls>
            <c:numFmt formatCode="0.0%" sourceLinked="0"/>
            <c:spPr>
              <a:noFill/>
              <a:ln w="19036">
                <a:noFill/>
              </a:ln>
            </c:spPr>
            <c:showVal val="1"/>
          </c:dLbls>
          <c:cat>
            <c:strRef>
              <c:f>Sheet1!$A$2:$A$11</c:f>
              <c:strCache>
                <c:ptCount val="10"/>
                <c:pt idx="0">
                  <c:v>Amount of contact with faculty</c:v>
                </c:pt>
                <c:pt idx="1">
                  <c:v>comp</c:v>
                </c:pt>
                <c:pt idx="2">
                  <c:v>Academic advising</c:v>
                </c:pt>
                <c:pt idx="3">
                  <c:v>comp</c:v>
                </c:pt>
                <c:pt idx="4">
                  <c:v>Tutoring or other academic assistance</c:v>
                </c:pt>
                <c:pt idx="5">
                  <c:v>comp</c:v>
                </c:pt>
                <c:pt idx="6">
                  <c:v>Class size</c:v>
                </c:pt>
                <c:pt idx="7">
                  <c:v>comp</c:v>
                </c:pt>
                <c:pt idx="8">
                  <c:v>Ability to find a faculty or staff mentor</c:v>
                </c:pt>
                <c:pt idx="9">
                  <c:v>comp</c:v>
                </c:pt>
              </c:strCache>
            </c:strRef>
          </c:cat>
          <c:val>
            <c:numRef>
              <c:f>Sheet1!$B$2:$B$11</c:f>
              <c:numCache>
                <c:formatCode>0.0%</c:formatCode>
                <c:ptCount val="10"/>
                <c:pt idx="0">
                  <c:v>0.47</c:v>
                </c:pt>
                <c:pt idx="1">
                  <c:v>0.34</c:v>
                </c:pt>
                <c:pt idx="2">
                  <c:v>0.34799999999999998</c:v>
                </c:pt>
                <c:pt idx="3">
                  <c:v>0.38300000000000001</c:v>
                </c:pt>
                <c:pt idx="4">
                  <c:v>0.32300000000000001</c:v>
                </c:pt>
                <c:pt idx="5">
                  <c:v>0.41599999999999998</c:v>
                </c:pt>
                <c:pt idx="6">
                  <c:v>0.48499999999999999</c:v>
                </c:pt>
                <c:pt idx="7">
                  <c:v>0.32700000000000001</c:v>
                </c:pt>
                <c:pt idx="8">
                  <c:v>0.45500000000000002</c:v>
                </c:pt>
                <c:pt idx="9">
                  <c:v>0.40400000000000003</c:v>
                </c:pt>
              </c:numCache>
            </c:numRef>
          </c:val>
        </c:ser>
        <c:ser>
          <c:idx val="0"/>
          <c:order val="1"/>
          <c:spPr>
            <a:solidFill>
              <a:schemeClr val="accent1"/>
            </a:solidFill>
            <a:ln w="3175">
              <a:solidFill>
                <a:schemeClr val="tx1"/>
              </a:solidFill>
            </a:ln>
          </c:spPr>
          <c:dPt>
            <c:idx val="0"/>
            <c:spPr>
              <a:solidFill>
                <a:srgbClr val="C5FFFE"/>
              </a:solidFill>
              <a:ln w="3175">
                <a:solidFill>
                  <a:schemeClr val="tx1"/>
                </a:solidFill>
              </a:ln>
            </c:spPr>
          </c:dPt>
          <c:dPt>
            <c:idx val="1"/>
            <c:spPr>
              <a:solidFill>
                <a:schemeClr val="accent2"/>
              </a:solidFill>
              <a:ln w="3175">
                <a:solidFill>
                  <a:schemeClr val="tx1"/>
                </a:solidFill>
              </a:ln>
            </c:spPr>
          </c:dPt>
          <c:dPt>
            <c:idx val="2"/>
            <c:spPr>
              <a:solidFill>
                <a:srgbClr val="C5FFFE"/>
              </a:solidFill>
              <a:ln w="3175">
                <a:solidFill>
                  <a:schemeClr val="tx1"/>
                </a:solidFill>
              </a:ln>
            </c:spPr>
          </c:dPt>
          <c:dPt>
            <c:idx val="3"/>
            <c:spPr>
              <a:solidFill>
                <a:schemeClr val="accent2"/>
              </a:solidFill>
              <a:ln w="3175">
                <a:solidFill>
                  <a:schemeClr val="tx1"/>
                </a:solidFill>
              </a:ln>
            </c:spPr>
          </c:dPt>
          <c:dPt>
            <c:idx val="4"/>
            <c:spPr>
              <a:solidFill>
                <a:srgbClr val="C5FFFE"/>
              </a:solidFill>
              <a:ln w="3175">
                <a:solidFill>
                  <a:schemeClr val="tx1"/>
                </a:solidFill>
              </a:ln>
            </c:spPr>
          </c:dPt>
          <c:dPt>
            <c:idx val="5"/>
            <c:spPr>
              <a:solidFill>
                <a:schemeClr val="accent2"/>
              </a:solidFill>
              <a:ln w="3175">
                <a:solidFill>
                  <a:schemeClr val="tx1"/>
                </a:solidFill>
              </a:ln>
            </c:spPr>
          </c:dPt>
          <c:dPt>
            <c:idx val="6"/>
            <c:spPr>
              <a:solidFill>
                <a:srgbClr val="C5FFFE"/>
              </a:solidFill>
              <a:ln w="3175">
                <a:solidFill>
                  <a:schemeClr val="tx1"/>
                </a:solidFill>
              </a:ln>
            </c:spPr>
          </c:dPt>
          <c:dPt>
            <c:idx val="7"/>
            <c:spPr>
              <a:solidFill>
                <a:schemeClr val="accent2"/>
              </a:solidFill>
              <a:ln w="3175">
                <a:solidFill>
                  <a:schemeClr val="tx1"/>
                </a:solidFill>
              </a:ln>
            </c:spPr>
          </c:dPt>
          <c:dPt>
            <c:idx val="8"/>
            <c:spPr>
              <a:solidFill>
                <a:srgbClr val="C5FFFE"/>
              </a:solidFill>
              <a:ln w="3175">
                <a:solidFill>
                  <a:schemeClr val="tx1"/>
                </a:solidFill>
              </a:ln>
            </c:spPr>
          </c:dPt>
          <c:dPt>
            <c:idx val="9"/>
            <c:spPr>
              <a:solidFill>
                <a:schemeClr val="accent2"/>
              </a:solidFill>
              <a:ln w="3175">
                <a:solidFill>
                  <a:schemeClr val="tx1"/>
                </a:solidFill>
              </a:ln>
            </c:spPr>
          </c:dPt>
          <c:dPt>
            <c:idx val="11"/>
            <c:spPr>
              <a:solidFill>
                <a:srgbClr val="FFCC00"/>
              </a:solidFill>
              <a:ln w="3175">
                <a:solidFill>
                  <a:schemeClr val="tx1"/>
                </a:solidFill>
              </a:ln>
            </c:spPr>
          </c:dPt>
          <c:dLbls>
            <c:numFmt formatCode="0.0%" sourceLinked="0"/>
            <c:spPr>
              <a:noFill/>
              <a:ln w="19036">
                <a:noFill/>
              </a:ln>
            </c:spPr>
            <c:showVal val="1"/>
          </c:dLbls>
          <c:cat>
            <c:strRef>
              <c:f>Sheet1!$A$2:$A$11</c:f>
              <c:strCache>
                <c:ptCount val="10"/>
                <c:pt idx="0">
                  <c:v>Amount of contact with faculty</c:v>
                </c:pt>
                <c:pt idx="1">
                  <c:v>comp</c:v>
                </c:pt>
                <c:pt idx="2">
                  <c:v>Academic advising</c:v>
                </c:pt>
                <c:pt idx="3">
                  <c:v>comp</c:v>
                </c:pt>
                <c:pt idx="4">
                  <c:v>Tutoring or other academic assistance</c:v>
                </c:pt>
                <c:pt idx="5">
                  <c:v>comp</c:v>
                </c:pt>
                <c:pt idx="6">
                  <c:v>Class size</c:v>
                </c:pt>
                <c:pt idx="7">
                  <c:v>comp</c:v>
                </c:pt>
                <c:pt idx="8">
                  <c:v>Ability to find a faculty or staff mentor</c:v>
                </c:pt>
                <c:pt idx="9">
                  <c:v>comp</c:v>
                </c:pt>
              </c:strCache>
            </c:strRef>
          </c:cat>
          <c:val>
            <c:numRef>
              <c:f>Sheet1!$C$2:$C$11</c:f>
              <c:numCache>
                <c:formatCode>0.0%</c:formatCode>
                <c:ptCount val="10"/>
                <c:pt idx="0">
                  <c:v>0.36399999999999999</c:v>
                </c:pt>
                <c:pt idx="1">
                  <c:v>0.58299999999999996</c:v>
                </c:pt>
                <c:pt idx="2">
                  <c:v>0.28799999999999998</c:v>
                </c:pt>
                <c:pt idx="3">
                  <c:v>0.315</c:v>
                </c:pt>
                <c:pt idx="4">
                  <c:v>0.14499999999999999</c:v>
                </c:pt>
                <c:pt idx="5">
                  <c:v>0.20200000000000001</c:v>
                </c:pt>
                <c:pt idx="6">
                  <c:v>0.39400000000000002</c:v>
                </c:pt>
                <c:pt idx="7">
                  <c:v>0.61799999999999999</c:v>
                </c:pt>
                <c:pt idx="8">
                  <c:v>0.24199999999999999</c:v>
                </c:pt>
                <c:pt idx="9">
                  <c:v>0.41399999999999998</c:v>
                </c:pt>
              </c:numCache>
            </c:numRef>
          </c:val>
        </c:ser>
        <c:gapWidth val="31"/>
        <c:overlap val="100"/>
        <c:axId val="106651648"/>
        <c:axId val="106653184"/>
      </c:barChart>
      <c:catAx>
        <c:axId val="106651648"/>
        <c:scaling>
          <c:orientation val="minMax"/>
        </c:scaling>
        <c:axPos val="b"/>
        <c:majorGridlines/>
        <c:majorTickMark val="none"/>
        <c:tickLblPos val="none"/>
        <c:crossAx val="106653184"/>
        <c:crosses val="autoZero"/>
        <c:auto val="1"/>
        <c:lblAlgn val="ctr"/>
        <c:lblOffset val="100"/>
        <c:tickLblSkip val="2"/>
        <c:tickMarkSkip val="2"/>
      </c:catAx>
      <c:valAx>
        <c:axId val="106653184"/>
        <c:scaling>
          <c:orientation val="minMax"/>
          <c:max val="1"/>
          <c:min val="0"/>
        </c:scaling>
        <c:axPos val="l"/>
        <c:numFmt formatCode="0%" sourceLinked="0"/>
        <c:majorTickMark val="none"/>
        <c:tickLblPos val="nextTo"/>
        <c:txPr>
          <a:bodyPr rot="0" vert="horz"/>
          <a:lstStyle/>
          <a:p>
            <a:pPr>
              <a:defRPr/>
            </a:pPr>
            <a:endParaRPr lang="en-US"/>
          </a:p>
        </c:txPr>
        <c:crossAx val="106651648"/>
        <c:crosses val="autoZero"/>
        <c:crossBetween val="between"/>
        <c:majorUnit val="0.1"/>
      </c:valAx>
      <c:spPr>
        <a:noFill/>
        <a:ln w="25398">
          <a:noFill/>
        </a:ln>
      </c:spPr>
    </c:plotArea>
    <c:plotVisOnly val="1"/>
    <c:dispBlanksAs val="gap"/>
  </c:chart>
  <c:spPr>
    <a:noFill/>
    <a:ln>
      <a:noFill/>
    </a:ln>
  </c:spPr>
  <c:txPr>
    <a:bodyPr/>
    <a:lstStyle/>
    <a:p>
      <a:pPr>
        <a:defRPr sz="1398" b="1" i="0" u="none" strike="noStrike" baseline="0">
          <a:solidFill>
            <a:schemeClr val="accent1">
              <a:lumMod val="50000"/>
            </a:schemeClr>
          </a:solidFill>
          <a:latin typeface="Garamond"/>
          <a:ea typeface="Garamond"/>
          <a:cs typeface="Garamond"/>
        </a:defRPr>
      </a:pPr>
      <a:endParaRPr lang="en-US"/>
    </a:p>
  </c:txPr>
  <c:externalData r:id="rId1"/>
</c:chartSpace>
</file>

<file path=ppt/charts/chart41.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6.1434906661948153E-2"/>
          <c:y val="4.0209524323158233E-2"/>
          <c:w val="0.94561598224195342"/>
          <c:h val="0.93282149712092965"/>
        </c:manualLayout>
      </c:layout>
      <c:barChart>
        <c:barDir val="col"/>
        <c:grouping val="stacked"/>
        <c:ser>
          <c:idx val="1"/>
          <c:order val="0"/>
          <c:tx>
            <c:strRef>
              <c:f>Sheet1!$B$1</c:f>
              <c:strCache>
                <c:ptCount val="1"/>
                <c:pt idx="0">
                  <c:v>satisfied</c:v>
                </c:pt>
              </c:strCache>
            </c:strRef>
          </c:tx>
          <c:spPr>
            <a:solidFill>
              <a:srgbClr val="CCFFFF"/>
            </a:solidFill>
            <a:ln w="3175">
              <a:solidFill>
                <a:srgbClr val="7F7F7F">
                  <a:alpha val="51000"/>
                </a:srgbClr>
              </a:solidFill>
            </a:ln>
          </c:spPr>
          <c:dPt>
            <c:idx val="0"/>
            <c:spPr>
              <a:solidFill>
                <a:schemeClr val="accent1"/>
              </a:solidFill>
              <a:ln w="3175">
                <a:solidFill>
                  <a:srgbClr val="7F7F7F">
                    <a:alpha val="51000"/>
                  </a:srgbClr>
                </a:solidFill>
              </a:ln>
            </c:spPr>
          </c:dPt>
          <c:dPt>
            <c:idx val="1"/>
            <c:spPr>
              <a:solidFill>
                <a:srgbClr val="FFCC29"/>
              </a:solidFill>
              <a:ln w="3175">
                <a:solidFill>
                  <a:srgbClr val="7F7F7F">
                    <a:alpha val="51000"/>
                  </a:srgbClr>
                </a:solidFill>
              </a:ln>
            </c:spPr>
          </c:dPt>
          <c:dPt>
            <c:idx val="2"/>
            <c:spPr>
              <a:solidFill>
                <a:schemeClr val="accent1"/>
              </a:solidFill>
              <a:ln w="3175">
                <a:solidFill>
                  <a:srgbClr val="7F7F7F">
                    <a:alpha val="51000"/>
                  </a:srgbClr>
                </a:solidFill>
              </a:ln>
            </c:spPr>
          </c:dPt>
          <c:dPt>
            <c:idx val="3"/>
            <c:spPr>
              <a:solidFill>
                <a:srgbClr val="FFCC29"/>
              </a:solidFill>
              <a:ln w="3175">
                <a:solidFill>
                  <a:srgbClr val="7F7F7F">
                    <a:alpha val="51000"/>
                  </a:srgbClr>
                </a:solidFill>
              </a:ln>
            </c:spPr>
          </c:dPt>
          <c:dPt>
            <c:idx val="4"/>
            <c:spPr>
              <a:solidFill>
                <a:schemeClr val="accent1"/>
              </a:solidFill>
              <a:ln w="3175">
                <a:solidFill>
                  <a:srgbClr val="7F7F7F">
                    <a:alpha val="51000"/>
                  </a:srgbClr>
                </a:solidFill>
              </a:ln>
            </c:spPr>
          </c:dPt>
          <c:dPt>
            <c:idx val="5"/>
            <c:spPr>
              <a:solidFill>
                <a:srgbClr val="FFCC29"/>
              </a:solidFill>
              <a:ln w="3175">
                <a:solidFill>
                  <a:srgbClr val="7F7F7F">
                    <a:alpha val="51000"/>
                  </a:srgbClr>
                </a:solidFill>
              </a:ln>
            </c:spPr>
          </c:dPt>
          <c:dPt>
            <c:idx val="6"/>
            <c:spPr>
              <a:solidFill>
                <a:schemeClr val="accent1"/>
              </a:solidFill>
              <a:ln w="3175">
                <a:solidFill>
                  <a:srgbClr val="7F7F7F">
                    <a:alpha val="51000"/>
                  </a:srgbClr>
                </a:solidFill>
              </a:ln>
            </c:spPr>
          </c:dPt>
          <c:dPt>
            <c:idx val="7"/>
            <c:spPr>
              <a:solidFill>
                <a:srgbClr val="FFCC29"/>
              </a:solidFill>
              <a:ln w="3175">
                <a:solidFill>
                  <a:srgbClr val="7F7F7F">
                    <a:alpha val="51000"/>
                  </a:srgbClr>
                </a:solidFill>
              </a:ln>
            </c:spPr>
          </c:dPt>
          <c:dPt>
            <c:idx val="8"/>
            <c:spPr>
              <a:solidFill>
                <a:schemeClr val="accent1"/>
              </a:solidFill>
              <a:ln w="3175">
                <a:solidFill>
                  <a:srgbClr val="7F7F7F">
                    <a:alpha val="51000"/>
                  </a:srgbClr>
                </a:solidFill>
              </a:ln>
            </c:spPr>
          </c:dPt>
          <c:dPt>
            <c:idx val="9"/>
            <c:spPr>
              <a:solidFill>
                <a:srgbClr val="FFCC29"/>
              </a:solidFill>
              <a:ln w="3175">
                <a:solidFill>
                  <a:srgbClr val="7F7F7F">
                    <a:alpha val="51000"/>
                  </a:srgbClr>
                </a:solidFill>
              </a:ln>
            </c:spPr>
          </c:dPt>
          <c:dPt>
            <c:idx val="10"/>
            <c:spPr>
              <a:solidFill>
                <a:schemeClr val="accent1"/>
              </a:solidFill>
              <a:ln w="3175">
                <a:solidFill>
                  <a:srgbClr val="7F7F7F">
                    <a:alpha val="51000"/>
                  </a:srgbClr>
                </a:solidFill>
              </a:ln>
            </c:spPr>
          </c:dPt>
          <c:dPt>
            <c:idx val="11"/>
            <c:spPr>
              <a:solidFill>
                <a:srgbClr val="FFCC29"/>
              </a:solidFill>
              <a:ln w="3175">
                <a:solidFill>
                  <a:srgbClr val="7F7F7F">
                    <a:alpha val="51000"/>
                  </a:srgbClr>
                </a:solidFill>
              </a:ln>
            </c:spPr>
          </c:dPt>
          <c:dLbls>
            <c:dLbl>
              <c:idx val="8"/>
              <c:layout>
                <c:manualLayout>
                  <c:x val="1.4044943820224632E-3"/>
                  <c:y val="3.4246575342464602E-3"/>
                </c:manualLayout>
              </c:layout>
              <c:numFmt formatCode="0.0%" sourceLinked="0"/>
              <c:spPr>
                <a:noFill/>
                <a:ln w="19066">
                  <a:noFill/>
                </a:ln>
              </c:spPr>
              <c:txPr>
                <a:bodyPr/>
                <a:lstStyle/>
                <a:p>
                  <a:pPr>
                    <a:defRPr/>
                  </a:pPr>
                  <a:endParaRPr lang="en-US"/>
                </a:p>
              </c:txPr>
              <c:dLblPos val="ctr"/>
              <c:showVal val="1"/>
            </c:dLbl>
            <c:numFmt formatCode="0.0%" sourceLinked="0"/>
            <c:spPr>
              <a:noFill/>
              <a:ln w="19066">
                <a:noFill/>
              </a:ln>
            </c:spPr>
            <c:showVal val="1"/>
          </c:dLbls>
          <c:cat>
            <c:strRef>
              <c:f>Sheet1!$A$2:$A$11</c:f>
              <c:strCache>
                <c:ptCount val="10"/>
                <c:pt idx="0">
                  <c:v>Career counseling and advising</c:v>
                </c:pt>
                <c:pt idx="1">
                  <c:v>comp</c:v>
                </c:pt>
                <c:pt idx="2">
                  <c:v>Job placement services for students</c:v>
                </c:pt>
                <c:pt idx="3">
                  <c:v>comp</c:v>
                </c:pt>
                <c:pt idx="4">
                  <c:v>Financial aid package</c:v>
                </c:pt>
                <c:pt idx="5">
                  <c:v>comp</c:v>
                </c:pt>
                <c:pt idx="6">
                  <c:v>Student housing (e.g., residence halls)</c:v>
                </c:pt>
                <c:pt idx="7">
                  <c:v>comp</c:v>
                </c:pt>
                <c:pt idx="8">
                  <c:v>Overall sense of community among students</c:v>
                </c:pt>
                <c:pt idx="9">
                  <c:v>comp</c:v>
                </c:pt>
              </c:strCache>
            </c:strRef>
          </c:cat>
          <c:val>
            <c:numRef>
              <c:f>Sheet1!$B$2:$B$11</c:f>
              <c:numCache>
                <c:formatCode>0.0%</c:formatCode>
                <c:ptCount val="10"/>
                <c:pt idx="0">
                  <c:v>0.35399999999999998</c:v>
                </c:pt>
                <c:pt idx="1">
                  <c:v>0.36699999999999999</c:v>
                </c:pt>
                <c:pt idx="2">
                  <c:v>0.14499999999999999</c:v>
                </c:pt>
                <c:pt idx="3">
                  <c:v>0.29899999999999999</c:v>
                </c:pt>
                <c:pt idx="4">
                  <c:v>0.32300000000000001</c:v>
                </c:pt>
                <c:pt idx="5">
                  <c:v>0.35</c:v>
                </c:pt>
                <c:pt idx="6">
                  <c:v>0.317</c:v>
                </c:pt>
                <c:pt idx="7">
                  <c:v>0.36799999999999999</c:v>
                </c:pt>
                <c:pt idx="8">
                  <c:v>0.439</c:v>
                </c:pt>
                <c:pt idx="9">
                  <c:v>0.39800000000000002</c:v>
                </c:pt>
              </c:numCache>
            </c:numRef>
          </c:val>
        </c:ser>
        <c:ser>
          <c:idx val="0"/>
          <c:order val="1"/>
          <c:tx>
            <c:strRef>
              <c:f>Sheet1!$C$1</c:f>
              <c:strCache>
                <c:ptCount val="1"/>
                <c:pt idx="0">
                  <c:v>very satisfied</c:v>
                </c:pt>
              </c:strCache>
            </c:strRef>
          </c:tx>
          <c:spPr>
            <a:solidFill>
              <a:schemeClr val="accent2"/>
            </a:solidFill>
            <a:ln w="3175">
              <a:solidFill>
                <a:srgbClr val="7F7F7F">
                  <a:alpha val="50000"/>
                </a:srgbClr>
              </a:solidFill>
            </a:ln>
          </c:spPr>
          <c:dPt>
            <c:idx val="0"/>
            <c:spPr>
              <a:solidFill>
                <a:srgbClr val="C5FFFE"/>
              </a:solidFill>
              <a:ln w="3175">
                <a:solidFill>
                  <a:srgbClr val="7F7F7F">
                    <a:alpha val="50000"/>
                  </a:srgbClr>
                </a:solidFill>
              </a:ln>
            </c:spPr>
          </c:dPt>
          <c:dPt>
            <c:idx val="2"/>
            <c:spPr>
              <a:solidFill>
                <a:srgbClr val="C5FFFE"/>
              </a:solidFill>
              <a:ln w="3175">
                <a:solidFill>
                  <a:srgbClr val="7F7F7F">
                    <a:alpha val="50000"/>
                  </a:srgbClr>
                </a:solidFill>
              </a:ln>
            </c:spPr>
          </c:dPt>
          <c:dPt>
            <c:idx val="4"/>
            <c:spPr>
              <a:solidFill>
                <a:srgbClr val="C5FFFE"/>
              </a:solidFill>
              <a:ln w="3175">
                <a:solidFill>
                  <a:srgbClr val="7F7F7F">
                    <a:alpha val="50000"/>
                  </a:srgbClr>
                </a:solidFill>
              </a:ln>
            </c:spPr>
          </c:dPt>
          <c:dPt>
            <c:idx val="6"/>
            <c:spPr>
              <a:solidFill>
                <a:srgbClr val="C5FFFE"/>
              </a:solidFill>
              <a:ln w="3175">
                <a:solidFill>
                  <a:srgbClr val="7F7F7F">
                    <a:alpha val="50000"/>
                  </a:srgbClr>
                </a:solidFill>
              </a:ln>
            </c:spPr>
          </c:dPt>
          <c:dPt>
            <c:idx val="8"/>
            <c:spPr>
              <a:solidFill>
                <a:srgbClr val="C5FFFE"/>
              </a:solidFill>
              <a:ln w="3175">
                <a:solidFill>
                  <a:srgbClr val="7F7F7F">
                    <a:alpha val="50000"/>
                  </a:srgbClr>
                </a:solidFill>
              </a:ln>
            </c:spPr>
          </c:dPt>
          <c:dPt>
            <c:idx val="10"/>
            <c:spPr>
              <a:solidFill>
                <a:srgbClr val="C5FFFE"/>
              </a:solidFill>
              <a:ln w="3175">
                <a:solidFill>
                  <a:srgbClr val="7F7F7F">
                    <a:alpha val="50000"/>
                  </a:srgbClr>
                </a:solidFill>
              </a:ln>
            </c:spPr>
          </c:dPt>
          <c:dLbls>
            <c:numFmt formatCode="0.0%" sourceLinked="0"/>
            <c:spPr>
              <a:noFill/>
              <a:ln w="19066">
                <a:noFill/>
              </a:ln>
            </c:spPr>
            <c:showVal val="1"/>
          </c:dLbls>
          <c:cat>
            <c:strRef>
              <c:f>Sheet1!$A$2:$A$11</c:f>
              <c:strCache>
                <c:ptCount val="10"/>
                <c:pt idx="0">
                  <c:v>Career counseling and advising</c:v>
                </c:pt>
                <c:pt idx="1">
                  <c:v>comp</c:v>
                </c:pt>
                <c:pt idx="2">
                  <c:v>Job placement services for students</c:v>
                </c:pt>
                <c:pt idx="3">
                  <c:v>comp</c:v>
                </c:pt>
                <c:pt idx="4">
                  <c:v>Financial aid package</c:v>
                </c:pt>
                <c:pt idx="5">
                  <c:v>comp</c:v>
                </c:pt>
                <c:pt idx="6">
                  <c:v>Student housing (e.g., residence halls)</c:v>
                </c:pt>
                <c:pt idx="7">
                  <c:v>comp</c:v>
                </c:pt>
                <c:pt idx="8">
                  <c:v>Overall sense of community among students</c:v>
                </c:pt>
                <c:pt idx="9">
                  <c:v>comp</c:v>
                </c:pt>
              </c:strCache>
            </c:strRef>
          </c:cat>
          <c:val>
            <c:numRef>
              <c:f>Sheet1!$C$2:$C$11</c:f>
              <c:numCache>
                <c:formatCode>0.0%</c:formatCode>
                <c:ptCount val="10"/>
                <c:pt idx="0">
                  <c:v>0.154</c:v>
                </c:pt>
                <c:pt idx="1">
                  <c:v>0.23699999999999999</c:v>
                </c:pt>
                <c:pt idx="2">
                  <c:v>4.8000000000000001E-2</c:v>
                </c:pt>
                <c:pt idx="3">
                  <c:v>0.11600000000000001</c:v>
                </c:pt>
                <c:pt idx="4">
                  <c:v>4.5999999999999999E-2</c:v>
                </c:pt>
                <c:pt idx="5">
                  <c:v>0.17199999999999999</c:v>
                </c:pt>
                <c:pt idx="6">
                  <c:v>6.3E-2</c:v>
                </c:pt>
                <c:pt idx="7">
                  <c:v>0.154</c:v>
                </c:pt>
                <c:pt idx="8">
                  <c:v>0.16700000000000001</c:v>
                </c:pt>
                <c:pt idx="9">
                  <c:v>0.374</c:v>
                </c:pt>
              </c:numCache>
            </c:numRef>
          </c:val>
        </c:ser>
        <c:gapWidth val="44"/>
        <c:overlap val="100"/>
        <c:axId val="108001536"/>
        <c:axId val="108081152"/>
      </c:barChart>
      <c:catAx>
        <c:axId val="108001536"/>
        <c:scaling>
          <c:orientation val="minMax"/>
        </c:scaling>
        <c:axPos val="b"/>
        <c:majorGridlines/>
        <c:majorTickMark val="none"/>
        <c:tickLblPos val="none"/>
        <c:crossAx val="108081152"/>
        <c:crosses val="autoZero"/>
        <c:auto val="1"/>
        <c:lblAlgn val="ctr"/>
        <c:lblOffset val="100"/>
        <c:tickLblSkip val="2"/>
        <c:tickMarkSkip val="2"/>
      </c:catAx>
      <c:valAx>
        <c:axId val="108081152"/>
        <c:scaling>
          <c:orientation val="minMax"/>
          <c:max val="1"/>
          <c:min val="0"/>
        </c:scaling>
        <c:axPos val="l"/>
        <c:numFmt formatCode="0%" sourceLinked="0"/>
        <c:majorTickMark val="none"/>
        <c:tickLblPos val="nextTo"/>
        <c:txPr>
          <a:bodyPr rot="0" vert="horz"/>
          <a:lstStyle/>
          <a:p>
            <a:pPr>
              <a:defRPr/>
            </a:pPr>
            <a:endParaRPr lang="en-US"/>
          </a:p>
        </c:txPr>
        <c:crossAx val="108001536"/>
        <c:crosses val="autoZero"/>
        <c:crossBetween val="between"/>
        <c:majorUnit val="0.1"/>
      </c:valAx>
      <c:spPr>
        <a:noFill/>
        <a:ln w="25398">
          <a:noFill/>
        </a:ln>
      </c:spPr>
    </c:plotArea>
    <c:plotVisOnly val="1"/>
    <c:dispBlanksAs val="gap"/>
  </c:chart>
  <c:spPr>
    <a:noFill/>
    <a:ln>
      <a:noFill/>
    </a:ln>
  </c:spPr>
  <c:txPr>
    <a:bodyPr/>
    <a:lstStyle/>
    <a:p>
      <a:pPr>
        <a:defRPr sz="1400" b="1" i="0" u="none" strike="noStrike" baseline="0">
          <a:solidFill>
            <a:schemeClr val="accent1">
              <a:lumMod val="50000"/>
            </a:schemeClr>
          </a:solidFill>
          <a:latin typeface="Garamond"/>
          <a:ea typeface="Garamond"/>
          <a:cs typeface="Garamond"/>
        </a:defRPr>
      </a:pPr>
      <a:endParaRPr lang="en-US"/>
    </a:p>
  </c:txPr>
  <c:externalData r:id="rId1"/>
</c:chartSpace>
</file>

<file path=ppt/charts/chart42.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5.5493895671476154E-2"/>
          <c:y val="2.8790786948176578E-2"/>
          <c:w val="0.94561598224195342"/>
          <c:h val="0.93282149712092965"/>
        </c:manualLayout>
      </c:layout>
      <c:barChart>
        <c:barDir val="col"/>
        <c:grouping val="clustered"/>
        <c:ser>
          <c:idx val="1"/>
          <c:order val="0"/>
          <c:tx>
            <c:strRef>
              <c:f>Sheet1!$B$1</c:f>
              <c:strCache>
                <c:ptCount val="1"/>
                <c:pt idx="0">
                  <c:v>Your Institution</c:v>
                </c:pt>
              </c:strCache>
            </c:strRef>
          </c:tx>
          <c:spPr>
            <a:solidFill>
              <a:schemeClr val="accent1"/>
            </a:solidFill>
            <a:ln w="3175">
              <a:solidFill>
                <a:schemeClr val="tx1"/>
              </a:solidFill>
            </a:ln>
          </c:spPr>
          <c:dLbls>
            <c:numFmt formatCode="0.0%" sourceLinked="0"/>
            <c:spPr>
              <a:noFill/>
              <a:ln w="19098">
                <a:noFill/>
              </a:ln>
            </c:spPr>
            <c:showVal val="1"/>
          </c:dLbls>
          <c:cat>
            <c:strRef>
              <c:f>Sheet1!$A$2:$A$5</c:f>
              <c:strCache>
                <c:ptCount val="4"/>
                <c:pt idx="0">
                  <c:v>Definitely Less</c:v>
                </c:pt>
                <c:pt idx="1">
                  <c:v>Probably Yes</c:v>
                </c:pt>
                <c:pt idx="2">
                  <c:v>Probably No</c:v>
                </c:pt>
                <c:pt idx="3">
                  <c:v>Definitely No</c:v>
                </c:pt>
              </c:strCache>
            </c:strRef>
          </c:cat>
          <c:val>
            <c:numRef>
              <c:f>Sheet1!$B$2:$B$5</c:f>
              <c:numCache>
                <c:formatCode>0.0%</c:formatCode>
                <c:ptCount val="4"/>
                <c:pt idx="0">
                  <c:v>0.13600000000000001</c:v>
                </c:pt>
                <c:pt idx="1">
                  <c:v>0.48499999999999999</c:v>
                </c:pt>
                <c:pt idx="2" formatCode="0%">
                  <c:v>0.24199999999999999</c:v>
                </c:pt>
                <c:pt idx="3" formatCode="0%">
                  <c:v>0.13600000000000001</c:v>
                </c:pt>
              </c:numCache>
            </c:numRef>
          </c:val>
        </c:ser>
        <c:ser>
          <c:idx val="0"/>
          <c:order val="1"/>
          <c:tx>
            <c:strRef>
              <c:f>Sheet1!$C$1</c:f>
              <c:strCache>
                <c:ptCount val="1"/>
                <c:pt idx="0">
                  <c:v>Comp Group</c:v>
                </c:pt>
              </c:strCache>
            </c:strRef>
          </c:tx>
          <c:spPr>
            <a:solidFill>
              <a:srgbClr val="FFC000"/>
            </a:solidFill>
            <a:ln w="3175">
              <a:solidFill>
                <a:schemeClr val="tx1"/>
              </a:solidFill>
            </a:ln>
          </c:spPr>
          <c:dLbls>
            <c:numFmt formatCode="0.0%" sourceLinked="0"/>
            <c:spPr>
              <a:noFill/>
              <a:ln w="19098">
                <a:noFill/>
              </a:ln>
            </c:spPr>
            <c:showVal val="1"/>
          </c:dLbls>
          <c:cat>
            <c:strRef>
              <c:f>Sheet1!$A$2:$A$5</c:f>
              <c:strCache>
                <c:ptCount val="4"/>
                <c:pt idx="0">
                  <c:v>Definitely Less</c:v>
                </c:pt>
                <c:pt idx="1">
                  <c:v>Probably Yes</c:v>
                </c:pt>
                <c:pt idx="2">
                  <c:v>Probably No</c:v>
                </c:pt>
                <c:pt idx="3">
                  <c:v>Definitely No</c:v>
                </c:pt>
              </c:strCache>
            </c:strRef>
          </c:cat>
          <c:val>
            <c:numRef>
              <c:f>Sheet1!$C$2:$C$5</c:f>
              <c:numCache>
                <c:formatCode>0.0%</c:formatCode>
                <c:ptCount val="4"/>
                <c:pt idx="0">
                  <c:v>0.44800000000000001</c:v>
                </c:pt>
                <c:pt idx="1">
                  <c:v>0.36099999999999999</c:v>
                </c:pt>
                <c:pt idx="2" formatCode="0%">
                  <c:v>0.13900000000000001</c:v>
                </c:pt>
                <c:pt idx="3" formatCode="0%">
                  <c:v>5.1999999999999998E-2</c:v>
                </c:pt>
              </c:numCache>
            </c:numRef>
          </c:val>
        </c:ser>
        <c:gapWidth val="70"/>
        <c:axId val="108151552"/>
        <c:axId val="108153088"/>
      </c:barChart>
      <c:catAx>
        <c:axId val="108151552"/>
        <c:scaling>
          <c:orientation val="minMax"/>
        </c:scaling>
        <c:axPos val="b"/>
        <c:majorTickMark val="none"/>
        <c:tickLblPos val="none"/>
        <c:crossAx val="108153088"/>
        <c:crosses val="autoZero"/>
        <c:auto val="1"/>
        <c:lblAlgn val="ctr"/>
        <c:lblOffset val="100"/>
      </c:catAx>
      <c:valAx>
        <c:axId val="108153088"/>
        <c:scaling>
          <c:orientation val="minMax"/>
          <c:max val="1"/>
          <c:min val="0"/>
        </c:scaling>
        <c:axPos val="l"/>
        <c:numFmt formatCode="0%" sourceLinked="0"/>
        <c:majorTickMark val="none"/>
        <c:tickLblPos val="nextTo"/>
        <c:txPr>
          <a:bodyPr rot="0" vert="horz"/>
          <a:lstStyle/>
          <a:p>
            <a:pPr>
              <a:defRPr/>
            </a:pPr>
            <a:endParaRPr lang="en-US"/>
          </a:p>
        </c:txPr>
        <c:crossAx val="108151552"/>
        <c:crosses val="autoZero"/>
        <c:crossBetween val="between"/>
        <c:majorUnit val="0.1"/>
      </c:valAx>
      <c:spPr>
        <a:noFill/>
        <a:ln w="25398">
          <a:noFill/>
        </a:ln>
      </c:spPr>
    </c:plotArea>
    <c:plotVisOnly val="1"/>
    <c:dispBlanksAs val="gap"/>
  </c:chart>
  <c:spPr>
    <a:noFill/>
    <a:ln>
      <a:noFill/>
    </a:ln>
  </c:spPr>
  <c:txPr>
    <a:bodyPr/>
    <a:lstStyle/>
    <a:p>
      <a:pPr>
        <a:defRPr sz="1400" b="1" i="0" u="none" strike="noStrike" baseline="0">
          <a:solidFill>
            <a:schemeClr val="accent1">
              <a:lumMod val="50000"/>
            </a:schemeClr>
          </a:solidFill>
          <a:latin typeface="Garamond"/>
          <a:ea typeface="Garamond"/>
          <a:cs typeface="Garamond"/>
        </a:defRPr>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0.20440202474690691"/>
          <c:y val="0.13945886764154483"/>
          <c:w val="0.65990911136108765"/>
          <c:h val="0.71597633136094652"/>
        </c:manualLayout>
      </c:layout>
      <c:barChart>
        <c:barDir val="col"/>
        <c:grouping val="clustered"/>
        <c:ser>
          <c:idx val="0"/>
          <c:order val="0"/>
          <c:tx>
            <c:strRef>
              <c:f>Sheet1!$B$1</c:f>
              <c:strCache>
                <c:ptCount val="1"/>
                <c:pt idx="0">
                  <c:v>Institution</c:v>
                </c:pt>
              </c:strCache>
            </c:strRef>
          </c:tx>
          <c:spPr>
            <a:solidFill>
              <a:schemeClr val="accent1"/>
            </a:solidFill>
            <a:ln w="3173">
              <a:solidFill>
                <a:schemeClr val="accent5">
                  <a:lumMod val="50000"/>
                </a:schemeClr>
              </a:solidFill>
            </a:ln>
          </c:spPr>
          <c:dLbls>
            <c:spPr>
              <a:noFill/>
              <a:ln w="31283">
                <a:noFill/>
              </a:ln>
            </c:spPr>
            <c:txPr>
              <a:bodyPr/>
              <a:lstStyle/>
              <a:p>
                <a:pPr>
                  <a:defRPr sz="1396"/>
                </a:pPr>
                <a:endParaRPr lang="en-US"/>
              </a:p>
            </c:txPr>
            <c:showVal val="1"/>
          </c:dLbls>
          <c:cat>
            <c:strRef>
              <c:f>Sheet1!$A$2:$A$2</c:f>
              <c:strCache>
                <c:ptCount val="1"/>
                <c:pt idx="0">
                  <c:v>Borrowed money to help pay for college</c:v>
                </c:pt>
              </c:strCache>
            </c:strRef>
          </c:cat>
          <c:val>
            <c:numRef>
              <c:f>Sheet1!$B$2:$B$2</c:f>
              <c:numCache>
                <c:formatCode>0.0%</c:formatCode>
                <c:ptCount val="1"/>
                <c:pt idx="0">
                  <c:v>0.81799999999999995</c:v>
                </c:pt>
              </c:numCache>
            </c:numRef>
          </c:val>
        </c:ser>
        <c:ser>
          <c:idx val="1"/>
          <c:order val="1"/>
          <c:tx>
            <c:strRef>
              <c:f>Sheet1!$C$1</c:f>
              <c:strCache>
                <c:ptCount val="1"/>
                <c:pt idx="0">
                  <c:v>Comparison</c:v>
                </c:pt>
              </c:strCache>
            </c:strRef>
          </c:tx>
          <c:spPr>
            <a:solidFill>
              <a:srgbClr val="FFCC00"/>
            </a:solidFill>
            <a:ln w="3173">
              <a:solidFill>
                <a:schemeClr val="accent5">
                  <a:lumMod val="50000"/>
                </a:schemeClr>
              </a:solidFill>
            </a:ln>
          </c:spPr>
          <c:dLbls>
            <c:spPr>
              <a:noFill/>
              <a:ln w="31283">
                <a:noFill/>
              </a:ln>
            </c:spPr>
            <c:txPr>
              <a:bodyPr/>
              <a:lstStyle/>
              <a:p>
                <a:pPr>
                  <a:defRPr sz="1396"/>
                </a:pPr>
                <a:endParaRPr lang="en-US"/>
              </a:p>
            </c:txPr>
            <c:showVal val="1"/>
          </c:dLbls>
          <c:cat>
            <c:strRef>
              <c:f>Sheet1!$A$2:$A$2</c:f>
              <c:strCache>
                <c:ptCount val="1"/>
                <c:pt idx="0">
                  <c:v>Borrowed money to help pay for college</c:v>
                </c:pt>
              </c:strCache>
            </c:strRef>
          </c:cat>
          <c:val>
            <c:numRef>
              <c:f>Sheet1!$C$2:$C$2</c:f>
              <c:numCache>
                <c:formatCode>0.0%</c:formatCode>
                <c:ptCount val="1"/>
                <c:pt idx="0">
                  <c:v>0.67500000000000004</c:v>
                </c:pt>
              </c:numCache>
            </c:numRef>
          </c:val>
        </c:ser>
        <c:gapWidth val="340"/>
        <c:overlap val="-50"/>
        <c:axId val="63320064"/>
        <c:axId val="63321600"/>
      </c:barChart>
      <c:catAx>
        <c:axId val="63320064"/>
        <c:scaling>
          <c:orientation val="minMax"/>
        </c:scaling>
        <c:axPos val="b"/>
        <c:numFmt formatCode="0%" sourceLinked="1"/>
        <c:majorTickMark val="none"/>
        <c:tickLblPos val="nextTo"/>
        <c:txPr>
          <a:bodyPr rot="0" vert="horz"/>
          <a:lstStyle/>
          <a:p>
            <a:pPr>
              <a:defRPr sz="1398" b="1"/>
            </a:pPr>
            <a:endParaRPr lang="en-US"/>
          </a:p>
        </c:txPr>
        <c:crossAx val="63321600"/>
        <c:crosses val="autoZero"/>
        <c:auto val="1"/>
        <c:lblAlgn val="ctr"/>
        <c:lblOffset val="100"/>
        <c:tickLblSkip val="1"/>
        <c:tickMarkSkip val="1"/>
      </c:catAx>
      <c:valAx>
        <c:axId val="63321600"/>
        <c:scaling>
          <c:orientation val="minMax"/>
          <c:max val="1"/>
        </c:scaling>
        <c:axPos val="l"/>
        <c:numFmt formatCode="0%" sourceLinked="0"/>
        <c:majorTickMark val="none"/>
        <c:tickLblPos val="nextTo"/>
        <c:txPr>
          <a:bodyPr rot="0" vert="horz"/>
          <a:lstStyle/>
          <a:p>
            <a:pPr>
              <a:defRPr sz="1395"/>
            </a:pPr>
            <a:endParaRPr lang="en-US"/>
          </a:p>
        </c:txPr>
        <c:crossAx val="63320064"/>
        <c:crosses val="autoZero"/>
        <c:crossBetween val="between"/>
        <c:majorUnit val="0.1"/>
        <c:minorUnit val="2.0000000000000014E-2"/>
      </c:valAx>
      <c:spPr>
        <a:noFill/>
        <a:ln w="25390">
          <a:noFill/>
        </a:ln>
      </c:spPr>
    </c:plotArea>
    <c:plotVisOnly val="1"/>
    <c:dispBlanksAs val="gap"/>
  </c:chart>
  <c:spPr>
    <a:noFill/>
    <a:ln>
      <a:noFill/>
    </a:ln>
  </c:spPr>
  <c:txPr>
    <a:bodyPr/>
    <a:lstStyle/>
    <a:p>
      <a:pPr>
        <a:defRPr sz="1480" b="1" i="0" u="none" strike="noStrike" baseline="0">
          <a:solidFill>
            <a:schemeClr val="accent1">
              <a:lumMod val="50000"/>
            </a:schemeClr>
          </a:solidFill>
          <a:latin typeface="Garamond"/>
          <a:ea typeface="Garamond"/>
          <a:cs typeface="Garamond"/>
        </a:defRPr>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392"/>
            </a:pPr>
            <a:r>
              <a:rPr lang="en-US" sz="1392" dirty="0"/>
              <a:t>Sources of Funding for College Expenses</a:t>
            </a:r>
          </a:p>
        </c:rich>
      </c:tx>
      <c:layout>
        <c:manualLayout>
          <c:xMode val="edge"/>
          <c:yMode val="edge"/>
          <c:x val="0.25962890476840805"/>
          <c:y val="3.1907934585100148E-2"/>
        </c:manualLayout>
      </c:layout>
      <c:spPr>
        <a:noFill/>
        <a:ln w="25314">
          <a:noFill/>
        </a:ln>
      </c:spPr>
    </c:title>
    <c:plotArea>
      <c:layout>
        <c:manualLayout>
          <c:layoutTarget val="inner"/>
          <c:xMode val="edge"/>
          <c:yMode val="edge"/>
          <c:x val="0.25862068965517282"/>
          <c:y val="0.11688311688311689"/>
          <c:w val="0.68390804597701149"/>
          <c:h val="0.77056277056277067"/>
        </c:manualLayout>
      </c:layout>
      <c:barChart>
        <c:barDir val="bar"/>
        <c:grouping val="clustered"/>
        <c:gapWidth val="50"/>
        <c:axId val="63554304"/>
        <c:axId val="63571456"/>
      </c:barChart>
      <c:catAx>
        <c:axId val="63554304"/>
        <c:scaling>
          <c:orientation val="minMax"/>
        </c:scaling>
        <c:delete val="1"/>
        <c:axPos val="l"/>
        <c:numFmt formatCode="General" sourceLinked="1"/>
        <c:majorTickMark val="none"/>
        <c:tickLblPos val="none"/>
        <c:crossAx val="63571456"/>
        <c:crosses val="autoZero"/>
        <c:auto val="1"/>
        <c:lblAlgn val="ctr"/>
        <c:lblOffset val="100"/>
        <c:tickLblSkip val="1"/>
        <c:tickMarkSkip val="1"/>
      </c:catAx>
      <c:valAx>
        <c:axId val="63571456"/>
        <c:scaling>
          <c:orientation val="minMax"/>
          <c:max val="1"/>
          <c:min val="0"/>
        </c:scaling>
        <c:axPos val="b"/>
        <c:numFmt formatCode="0%" sourceLinked="0"/>
        <c:majorTickMark val="none"/>
        <c:tickLblPos val="nextTo"/>
        <c:txPr>
          <a:bodyPr rot="0" vert="horz"/>
          <a:lstStyle/>
          <a:p>
            <a:pPr>
              <a:defRPr sz="1397"/>
            </a:pPr>
            <a:endParaRPr lang="en-US"/>
          </a:p>
        </c:txPr>
        <c:crossAx val="63554304"/>
        <c:crosses val="autoZero"/>
        <c:crossBetween val="between"/>
        <c:majorUnit val="0.1"/>
        <c:minorUnit val="4.0000000000000022E-2"/>
      </c:valAx>
      <c:spPr>
        <a:noFill/>
        <a:ln w="25387">
          <a:noFill/>
        </a:ln>
      </c:spPr>
    </c:plotArea>
    <c:plotVisOnly val="1"/>
    <c:dispBlanksAs val="gap"/>
  </c:chart>
  <c:spPr>
    <a:noFill/>
    <a:ln>
      <a:noFill/>
    </a:ln>
  </c:spPr>
  <c:txPr>
    <a:bodyPr/>
    <a:lstStyle/>
    <a:p>
      <a:pPr>
        <a:defRPr sz="1189" b="1" i="0" u="none" strike="noStrike" baseline="0">
          <a:solidFill>
            <a:schemeClr val="accent1">
              <a:lumMod val="50000"/>
            </a:schemeClr>
          </a:solidFill>
          <a:latin typeface="Garamond"/>
          <a:ea typeface="Garamond"/>
          <a:cs typeface="Garamond"/>
        </a:defRPr>
      </a:pPr>
      <a:endParaRPr lang="en-US"/>
    </a:p>
  </c:txPr>
  <c:externalData r:id="rId1"/>
  <c:userShapes r:id="rId2"/>
</c:chartSpace>
</file>

<file path=ppt/charts/chart7.xml><?xml version="1.0" encoding="utf-8"?>
<c:chartSpace xmlns:c="http://schemas.openxmlformats.org/drawingml/2006/chart" xmlns:a="http://schemas.openxmlformats.org/drawingml/2006/main" xmlns:r="http://schemas.openxmlformats.org/officeDocument/2006/relationships">
  <c:lang val="en-US"/>
  <c:chart>
    <c:plotArea>
      <c:layout/>
      <c:barChart>
        <c:barDir val="bar"/>
        <c:grouping val="clustered"/>
        <c:ser>
          <c:idx val="0"/>
          <c:order val="0"/>
          <c:tx>
            <c:strRef>
              <c:f>Sheet1!$B$1</c:f>
              <c:strCache>
                <c:ptCount val="1"/>
                <c:pt idx="0">
                  <c:v>Comparison Group</c:v>
                </c:pt>
              </c:strCache>
            </c:strRef>
          </c:tx>
          <c:spPr>
            <a:solidFill>
              <a:srgbClr val="FFCC29"/>
            </a:solidFill>
          </c:spPr>
          <c:dLbls>
            <c:txPr>
              <a:bodyPr/>
              <a:lstStyle/>
              <a:p>
                <a:pPr>
                  <a:defRPr sz="1400" b="1">
                    <a:solidFill>
                      <a:schemeClr val="accent5">
                        <a:lumMod val="50000"/>
                      </a:schemeClr>
                    </a:solidFill>
                  </a:defRPr>
                </a:pPr>
                <a:endParaRPr lang="en-US"/>
              </a:p>
            </c:txPr>
            <c:showVal val="1"/>
          </c:dLbls>
          <c:cat>
            <c:strRef>
              <c:f>Sheet1!$A$2:$A$6</c:f>
              <c:strCache>
                <c:ptCount val="5"/>
                <c:pt idx="0">
                  <c:v>Other sources</c:v>
                </c:pt>
                <c:pt idx="1">
                  <c:v>Aid to be repaid</c:v>
                </c:pt>
                <c:pt idx="2">
                  <c:v>Aid not to be repaid</c:v>
                </c:pt>
                <c:pt idx="3">
                  <c:v>Personal resources</c:v>
                </c:pt>
                <c:pt idx="4">
                  <c:v>Family resources</c:v>
                </c:pt>
              </c:strCache>
            </c:strRef>
          </c:cat>
          <c:val>
            <c:numRef>
              <c:f>Sheet1!$B$2:$B$6</c:f>
              <c:numCache>
                <c:formatCode>0.0%</c:formatCode>
                <c:ptCount val="5"/>
                <c:pt idx="0">
                  <c:v>0.22199999999999998</c:v>
                </c:pt>
                <c:pt idx="1">
                  <c:v>0.71800000000000008</c:v>
                </c:pt>
                <c:pt idx="2">
                  <c:v>0.89100000000000001</c:v>
                </c:pt>
                <c:pt idx="3">
                  <c:v>0.69400000000000006</c:v>
                </c:pt>
                <c:pt idx="4">
                  <c:v>0.82199999999999995</c:v>
                </c:pt>
              </c:numCache>
            </c:numRef>
          </c:val>
        </c:ser>
        <c:ser>
          <c:idx val="1"/>
          <c:order val="1"/>
          <c:tx>
            <c:strRef>
              <c:f>Sheet1!$C$1</c:f>
              <c:strCache>
                <c:ptCount val="1"/>
                <c:pt idx="0">
                  <c:v>Your Institution</c:v>
                </c:pt>
              </c:strCache>
            </c:strRef>
          </c:tx>
          <c:spPr>
            <a:solidFill>
              <a:schemeClr val="accent5">
                <a:lumMod val="75000"/>
              </a:schemeClr>
            </a:solidFill>
          </c:spPr>
          <c:dLbls>
            <c:txPr>
              <a:bodyPr/>
              <a:lstStyle/>
              <a:p>
                <a:pPr>
                  <a:defRPr sz="1400" b="1">
                    <a:solidFill>
                      <a:schemeClr val="accent5">
                        <a:lumMod val="50000"/>
                      </a:schemeClr>
                    </a:solidFill>
                  </a:defRPr>
                </a:pPr>
                <a:endParaRPr lang="en-US"/>
              </a:p>
            </c:txPr>
            <c:showVal val="1"/>
          </c:dLbls>
          <c:cat>
            <c:strRef>
              <c:f>Sheet1!$A$2:$A$6</c:f>
              <c:strCache>
                <c:ptCount val="5"/>
                <c:pt idx="0">
                  <c:v>Other sources</c:v>
                </c:pt>
                <c:pt idx="1">
                  <c:v>Aid to be repaid</c:v>
                </c:pt>
                <c:pt idx="2">
                  <c:v>Aid not to be repaid</c:v>
                </c:pt>
                <c:pt idx="3">
                  <c:v>Personal resources</c:v>
                </c:pt>
                <c:pt idx="4">
                  <c:v>Family resources</c:v>
                </c:pt>
              </c:strCache>
            </c:strRef>
          </c:cat>
          <c:val>
            <c:numRef>
              <c:f>Sheet1!$C$2:$C$6</c:f>
              <c:numCache>
                <c:formatCode>0.0%</c:formatCode>
                <c:ptCount val="5"/>
                <c:pt idx="0">
                  <c:v>0.28000000000000003</c:v>
                </c:pt>
                <c:pt idx="1">
                  <c:v>0.81500000000000017</c:v>
                </c:pt>
                <c:pt idx="2">
                  <c:v>0.87899999999999989</c:v>
                </c:pt>
                <c:pt idx="3">
                  <c:v>0.63100000000000001</c:v>
                </c:pt>
                <c:pt idx="4">
                  <c:v>0.77299999999999991</c:v>
                </c:pt>
              </c:numCache>
            </c:numRef>
          </c:val>
        </c:ser>
        <c:dLbls>
          <c:showVal val="1"/>
        </c:dLbls>
        <c:gapWidth val="34"/>
        <c:axId val="63592704"/>
        <c:axId val="63598592"/>
      </c:barChart>
      <c:catAx>
        <c:axId val="63592704"/>
        <c:scaling>
          <c:orientation val="minMax"/>
        </c:scaling>
        <c:axPos val="l"/>
        <c:tickLblPos val="nextTo"/>
        <c:txPr>
          <a:bodyPr/>
          <a:lstStyle/>
          <a:p>
            <a:pPr>
              <a:defRPr sz="1600" b="1">
                <a:solidFill>
                  <a:schemeClr val="accent5">
                    <a:lumMod val="50000"/>
                  </a:schemeClr>
                </a:solidFill>
              </a:defRPr>
            </a:pPr>
            <a:endParaRPr lang="en-US"/>
          </a:p>
        </c:txPr>
        <c:crossAx val="63598592"/>
        <c:crosses val="autoZero"/>
        <c:auto val="1"/>
        <c:lblAlgn val="ctr"/>
        <c:lblOffset val="100"/>
      </c:catAx>
      <c:valAx>
        <c:axId val="63598592"/>
        <c:scaling>
          <c:orientation val="minMax"/>
          <c:max val="1"/>
          <c:min val="0"/>
        </c:scaling>
        <c:axPos val="b"/>
        <c:numFmt formatCode="0%" sourceLinked="0"/>
        <c:tickLblPos val="nextTo"/>
        <c:txPr>
          <a:bodyPr/>
          <a:lstStyle/>
          <a:p>
            <a:pPr>
              <a:defRPr sz="1400" b="1">
                <a:solidFill>
                  <a:schemeClr val="accent5">
                    <a:lumMod val="50000"/>
                  </a:schemeClr>
                </a:solidFill>
              </a:defRPr>
            </a:pPr>
            <a:endParaRPr lang="en-US"/>
          </a:p>
        </c:txPr>
        <c:crossAx val="63592704"/>
        <c:crosses val="autoZero"/>
        <c:crossBetween val="between"/>
        <c:majorUnit val="0.1"/>
      </c:valAx>
    </c:plotArea>
    <c:plotVisOnly val="1"/>
  </c:chart>
  <c:txPr>
    <a:bodyPr/>
    <a:lstStyle/>
    <a:p>
      <a:pPr>
        <a:defRPr sz="1800"/>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en-US"/>
  <c:chart>
    <c:autoTitleDeleted val="1"/>
    <c:plotArea>
      <c:layout/>
      <c:lineChart>
        <c:grouping val="standard"/>
        <c:ser>
          <c:idx val="2"/>
          <c:order val="0"/>
          <c:tx>
            <c:strRef>
              <c:f>Sheet1!$B$1</c:f>
              <c:strCache>
                <c:ptCount val="1"/>
                <c:pt idx="0">
                  <c:v>i</c:v>
                </c:pt>
              </c:strCache>
            </c:strRef>
          </c:tx>
          <c:spPr>
            <a:ln>
              <a:solidFill>
                <a:schemeClr val="accent1"/>
              </a:solidFill>
            </a:ln>
          </c:spPr>
          <c:marker>
            <c:symbol val="none"/>
          </c:marker>
          <c:cat>
            <c:strRef>
              <c:f>Sheet1!$A$2:$A$3</c:f>
              <c:strCache>
                <c:ptCount val="2"/>
                <c:pt idx="0">
                  <c:v>TFS</c:v>
                </c:pt>
                <c:pt idx="1">
                  <c:v>CSS</c:v>
                </c:pt>
              </c:strCache>
            </c:strRef>
          </c:cat>
          <c:val>
            <c:numRef>
              <c:f>Sheet1!$B$2:$B$3</c:f>
              <c:numCache>
                <c:formatCode>0.0</c:formatCode>
                <c:ptCount val="2"/>
                <c:pt idx="0">
                  <c:v>48.9</c:v>
                </c:pt>
                <c:pt idx="1">
                  <c:v>55.98</c:v>
                </c:pt>
              </c:numCache>
            </c:numRef>
          </c:val>
        </c:ser>
        <c:ser>
          <c:idx val="1"/>
          <c:order val="1"/>
          <c:tx>
            <c:strRef>
              <c:f>Sheet1!$C$1</c:f>
              <c:strCache>
                <c:ptCount val="1"/>
                <c:pt idx="0">
                  <c:v>c</c:v>
                </c:pt>
              </c:strCache>
            </c:strRef>
          </c:tx>
          <c:spPr>
            <a:ln>
              <a:solidFill>
                <a:srgbClr val="FFC000"/>
              </a:solidFill>
            </a:ln>
          </c:spPr>
          <c:marker>
            <c:symbol val="none"/>
          </c:marker>
          <c:cat>
            <c:strRef>
              <c:f>Sheet1!$A$2:$A$3</c:f>
              <c:strCache>
                <c:ptCount val="2"/>
                <c:pt idx="0">
                  <c:v>TFS</c:v>
                </c:pt>
                <c:pt idx="1">
                  <c:v>CSS</c:v>
                </c:pt>
              </c:strCache>
            </c:strRef>
          </c:cat>
          <c:val>
            <c:numRef>
              <c:f>Sheet1!$C$2:$C$3</c:f>
              <c:numCache>
                <c:formatCode>0.0</c:formatCode>
                <c:ptCount val="2"/>
                <c:pt idx="0">
                  <c:v>50.15</c:v>
                </c:pt>
                <c:pt idx="1">
                  <c:v>54.51</c:v>
                </c:pt>
              </c:numCache>
            </c:numRef>
          </c:val>
        </c:ser>
        <c:marker val="1"/>
        <c:axId val="63644800"/>
        <c:axId val="63646336"/>
      </c:lineChart>
      <c:catAx>
        <c:axId val="63644800"/>
        <c:scaling>
          <c:orientation val="minMax"/>
        </c:scaling>
        <c:axPos val="b"/>
        <c:numFmt formatCode="General" sourceLinked="1"/>
        <c:majorTickMark val="none"/>
        <c:tickLblPos val="nextTo"/>
        <c:txPr>
          <a:bodyPr/>
          <a:lstStyle/>
          <a:p>
            <a:pPr>
              <a:defRPr sz="1799" b="0">
                <a:latin typeface="+mn-lt"/>
              </a:defRPr>
            </a:pPr>
            <a:endParaRPr lang="en-US"/>
          </a:p>
        </c:txPr>
        <c:crossAx val="63646336"/>
        <c:crosses val="autoZero"/>
        <c:auto val="1"/>
        <c:lblAlgn val="ctr"/>
        <c:lblOffset val="100"/>
      </c:catAx>
      <c:valAx>
        <c:axId val="63646336"/>
        <c:scaling>
          <c:orientation val="minMax"/>
          <c:max val="60"/>
          <c:min val="40"/>
        </c:scaling>
        <c:axPos val="l"/>
        <c:numFmt formatCode="#,##0" sourceLinked="0"/>
        <c:majorTickMark val="none"/>
        <c:tickLblPos val="nextTo"/>
        <c:txPr>
          <a:bodyPr/>
          <a:lstStyle/>
          <a:p>
            <a:pPr>
              <a:defRPr sz="1395"/>
            </a:pPr>
            <a:endParaRPr lang="en-US"/>
          </a:p>
        </c:txPr>
        <c:crossAx val="63644800"/>
        <c:crosses val="autoZero"/>
        <c:crossBetween val="between"/>
        <c:majorUnit val="2"/>
      </c:valAx>
      <c:dTable>
        <c:showHorzBorder val="1"/>
        <c:showVertBorder val="1"/>
      </c:dTable>
      <c:spPr>
        <a:noFill/>
        <a:ln w="25386">
          <a:noFill/>
        </a:ln>
      </c:spPr>
    </c:plotArea>
    <c:plotVisOnly val="1"/>
    <c:dispBlanksAs val="gap"/>
  </c:chart>
  <c:txPr>
    <a:bodyPr/>
    <a:lstStyle/>
    <a:p>
      <a:pPr>
        <a:defRPr sz="1195" b="1">
          <a:solidFill>
            <a:schemeClr val="accent1">
              <a:lumMod val="50000"/>
            </a:schemeClr>
          </a:solidFill>
        </a:defRPr>
      </a:pPr>
      <a:endParaRPr lang="en-US"/>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col"/>
        <c:grouping val="clustered"/>
        <c:ser>
          <c:idx val="0"/>
          <c:order val="0"/>
          <c:tx>
            <c:strRef>
              <c:f>Sheet1!$B$1</c:f>
              <c:strCache>
                <c:ptCount val="1"/>
                <c:pt idx="0">
                  <c:v>Institution</c:v>
                </c:pt>
              </c:strCache>
            </c:strRef>
          </c:tx>
          <c:dLbls>
            <c:txPr>
              <a:bodyPr/>
              <a:lstStyle/>
              <a:p>
                <a:pPr algn="ctr">
                  <a:defRPr/>
                </a:pPr>
                <a:endParaRPr lang="en-US"/>
              </a:p>
            </c:txPr>
            <c:dLblPos val="outEnd"/>
            <c:showVal val="1"/>
          </c:dLbls>
          <c:cat>
            <c:strRef>
              <c:f>Sheet1!$A$2:$A$4</c:f>
              <c:strCache>
                <c:ptCount val="3"/>
                <c:pt idx="0">
                  <c:v>Graduating Seniors</c:v>
                </c:pt>
                <c:pt idx="1">
                  <c:v>Men</c:v>
                </c:pt>
                <c:pt idx="2">
                  <c:v>Women</c:v>
                </c:pt>
              </c:strCache>
            </c:strRef>
          </c:cat>
          <c:val>
            <c:numRef>
              <c:f>Sheet1!$B$2:$B$4</c:f>
              <c:numCache>
                <c:formatCode>0.0</c:formatCode>
                <c:ptCount val="3"/>
                <c:pt idx="0">
                  <c:v>49.31</c:v>
                </c:pt>
                <c:pt idx="1">
                  <c:v>48.98</c:v>
                </c:pt>
                <c:pt idx="2">
                  <c:v>49.62</c:v>
                </c:pt>
              </c:numCache>
            </c:numRef>
          </c:val>
        </c:ser>
        <c:ser>
          <c:idx val="1"/>
          <c:order val="1"/>
          <c:tx>
            <c:strRef>
              <c:f>Sheet1!$C$1</c:f>
              <c:strCache>
                <c:ptCount val="1"/>
                <c:pt idx="0">
                  <c:v>Comparison</c:v>
                </c:pt>
              </c:strCache>
            </c:strRef>
          </c:tx>
          <c:spPr>
            <a:solidFill>
              <a:srgbClr val="FFCC29"/>
            </a:solidFill>
            <a:ln>
              <a:solidFill>
                <a:srgbClr val="7680AC"/>
              </a:solidFill>
            </a:ln>
          </c:spPr>
          <c:dLbls>
            <c:txPr>
              <a:bodyPr/>
              <a:lstStyle/>
              <a:p>
                <a:pPr algn="ctr">
                  <a:defRPr/>
                </a:pPr>
                <a:endParaRPr lang="en-US"/>
              </a:p>
            </c:txPr>
            <c:dLblPos val="outEnd"/>
            <c:showVal val="1"/>
          </c:dLbls>
          <c:cat>
            <c:strRef>
              <c:f>Sheet1!$A$2:$A$4</c:f>
              <c:strCache>
                <c:ptCount val="3"/>
                <c:pt idx="0">
                  <c:v>Graduating Seniors</c:v>
                </c:pt>
                <c:pt idx="1">
                  <c:v>Men</c:v>
                </c:pt>
                <c:pt idx="2">
                  <c:v>Women</c:v>
                </c:pt>
              </c:strCache>
            </c:strRef>
          </c:cat>
          <c:val>
            <c:numRef>
              <c:f>Sheet1!$C$2:$C$4</c:f>
              <c:numCache>
                <c:formatCode>0.0</c:formatCode>
                <c:ptCount val="3"/>
                <c:pt idx="0">
                  <c:v>50.85</c:v>
                </c:pt>
                <c:pt idx="1">
                  <c:v>51.77</c:v>
                </c:pt>
                <c:pt idx="2">
                  <c:v>50.28</c:v>
                </c:pt>
              </c:numCache>
            </c:numRef>
          </c:val>
        </c:ser>
        <c:gapWidth val="50"/>
        <c:axId val="63897984"/>
        <c:axId val="63899520"/>
      </c:barChart>
      <c:catAx>
        <c:axId val="63897984"/>
        <c:scaling>
          <c:orientation val="minMax"/>
        </c:scaling>
        <c:axPos val="b"/>
        <c:majorTickMark val="none"/>
        <c:tickLblPos val="nextTo"/>
        <c:crossAx val="63899520"/>
        <c:crosses val="autoZero"/>
        <c:auto val="1"/>
        <c:lblAlgn val="ctr"/>
        <c:lblOffset val="100"/>
      </c:catAx>
      <c:valAx>
        <c:axId val="63899520"/>
        <c:scaling>
          <c:orientation val="minMax"/>
          <c:max val="60"/>
          <c:min val="40"/>
        </c:scaling>
        <c:axPos val="l"/>
        <c:numFmt formatCode="0.0" sourceLinked="1"/>
        <c:majorTickMark val="none"/>
        <c:tickLblPos val="nextTo"/>
        <c:crossAx val="63897984"/>
        <c:crosses val="autoZero"/>
        <c:crossBetween val="between"/>
      </c:valAx>
    </c:plotArea>
    <c:plotVisOnly val="1"/>
    <c:dispBlanksAs val="gap"/>
  </c:chart>
  <c:txPr>
    <a:bodyPr/>
    <a:lstStyle/>
    <a:p>
      <a:pPr algn="ctr">
        <a:defRPr lang="en-US" sz="1395" b="1" i="0" u="none" strike="noStrike" kern="1200" baseline="0">
          <a:solidFill>
            <a:srgbClr val="7680AC">
              <a:lumMod val="50000"/>
            </a:srgbClr>
          </a:solidFill>
          <a:latin typeface="+mn-lt"/>
          <a:ea typeface="+mn-ea"/>
          <a:cs typeface="+mn-cs"/>
        </a:defRPr>
      </a:pPr>
      <a:endParaRPr lang="en-US"/>
    </a:p>
  </c:txPr>
  <c:externalData r:id="rId1"/>
</c:chartSpace>
</file>

<file path=ppt/drawings/drawing1.xml><?xml version="1.0" encoding="utf-8"?>
<c:userShapes xmlns:c="http://schemas.openxmlformats.org/drawingml/2006/chart">
  <cdr:relSizeAnchor xmlns:cdr="http://schemas.openxmlformats.org/drawingml/2006/chartDrawing">
    <cdr:from>
      <cdr:x>0.26235</cdr:x>
      <cdr:y>0</cdr:y>
    </cdr:from>
    <cdr:to>
      <cdr:x>0.37346</cdr:x>
      <cdr:y>0.18473</cdr:y>
    </cdr:to>
    <cdr:sp macro="" textlink="">
      <cdr:nvSpPr>
        <cdr:cNvPr id="2" name="TextBox 1"/>
        <cdr:cNvSpPr txBox="1"/>
      </cdr:nvSpPr>
      <cdr:spPr>
        <a:xfrm xmlns:a="http://schemas.openxmlformats.org/drawingml/2006/main">
          <a:off x="2159000" y="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600" b="1" dirty="0" smtClean="0">
              <a:solidFill>
                <a:schemeClr val="accent5">
                  <a:lumMod val="50000"/>
                </a:schemeClr>
              </a:solidFill>
            </a:rPr>
            <a:t>Sources of Funding for College Expenses</a:t>
          </a:r>
          <a:endParaRPr lang="en-US" sz="1600" b="1" dirty="0">
            <a:solidFill>
              <a:schemeClr val="accent5">
                <a:lumMod val="50000"/>
              </a:schemeClr>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8243" name="Rectangle 3"/>
          <p:cNvSpPr>
            <a:spLocks noGrp="1" noChangeArrowheads="1"/>
          </p:cNvSpPr>
          <p:nvPr>
            <p:ph type="dt" sz="quarter" idx="1"/>
          </p:nvPr>
        </p:nvSpPr>
        <p:spPr bwMode="auto">
          <a:xfrm>
            <a:off x="3963146" y="0"/>
            <a:ext cx="3032971" cy="464503"/>
          </a:xfrm>
          <a:prstGeom prst="rect">
            <a:avLst/>
          </a:prstGeom>
          <a:noFill/>
          <a:ln w="9525">
            <a:noFill/>
            <a:miter lim="800000"/>
            <a:headEnd/>
            <a:tailEnd/>
          </a:ln>
        </p:spPr>
        <p:txBody>
          <a:bodyPr vert="horz" wrap="square" lIns="91258" tIns="45628" rIns="91258" bIns="45628" numCol="1" anchor="t" anchorCtr="0" compatLnSpc="1">
            <a:prstTxWarp prst="textNoShape">
              <a:avLst/>
            </a:prstTxWarp>
          </a:bodyPr>
          <a:lstStyle>
            <a:lvl1pPr algn="r" defTabSz="903334" eaLnBrk="1" hangingPunct="1">
              <a:defRPr sz="1200" u="none">
                <a:latin typeface="Arial" charset="0"/>
              </a:defRPr>
            </a:lvl1pPr>
          </a:lstStyle>
          <a:p>
            <a:pPr>
              <a:defRPr/>
            </a:pPr>
            <a:endParaRPr lang="en-US"/>
          </a:p>
        </p:txBody>
      </p:sp>
      <p:sp>
        <p:nvSpPr>
          <p:cNvPr id="138245" name="Rectangle 5"/>
          <p:cNvSpPr>
            <a:spLocks noGrp="1" noChangeArrowheads="1"/>
          </p:cNvSpPr>
          <p:nvPr>
            <p:ph type="sldNum" sz="quarter" idx="3"/>
          </p:nvPr>
        </p:nvSpPr>
        <p:spPr bwMode="auto">
          <a:xfrm>
            <a:off x="3963146" y="8817612"/>
            <a:ext cx="3032971" cy="464503"/>
          </a:xfrm>
          <a:prstGeom prst="rect">
            <a:avLst/>
          </a:prstGeom>
          <a:noFill/>
          <a:ln w="9525">
            <a:noFill/>
            <a:miter lim="800000"/>
            <a:headEnd/>
            <a:tailEnd/>
          </a:ln>
        </p:spPr>
        <p:txBody>
          <a:bodyPr vert="horz" wrap="square" lIns="91258" tIns="45628" rIns="91258" bIns="45628" numCol="1" anchor="b" anchorCtr="0" compatLnSpc="1">
            <a:prstTxWarp prst="textNoShape">
              <a:avLst/>
            </a:prstTxWarp>
          </a:bodyPr>
          <a:lstStyle>
            <a:lvl1pPr algn="r" defTabSz="903334" eaLnBrk="1" hangingPunct="1">
              <a:defRPr sz="1200" u="none">
                <a:latin typeface="Arial" charset="0"/>
              </a:defRPr>
            </a:lvl1pPr>
          </a:lstStyle>
          <a:p>
            <a:pPr>
              <a:defRPr/>
            </a:pPr>
            <a:fld id="{8F00532B-46EB-47C9-94A6-2572C8FBB1DA}" type="slidenum">
              <a:rPr lang="en-US"/>
              <a:pPr>
                <a:defRPr/>
              </a:pPr>
              <a:t>‹#›</a:t>
            </a:fld>
            <a:endParaRPr lang="en-US"/>
          </a:p>
        </p:txBody>
      </p:sp>
    </p:spTree>
    <p:extLst>
      <p:ext uri="{BB962C8B-B14F-4D97-AF65-F5344CB8AC3E}">
        <p14:creationId xmlns="" xmlns:p14="http://schemas.microsoft.com/office/powerpoint/2010/main" val="106503263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0" y="0"/>
            <a:ext cx="3032971" cy="464503"/>
          </a:xfrm>
          <a:prstGeom prst="rect">
            <a:avLst/>
          </a:prstGeom>
          <a:noFill/>
          <a:ln w="9525">
            <a:noFill/>
            <a:miter lim="800000"/>
            <a:headEnd/>
            <a:tailEnd/>
          </a:ln>
        </p:spPr>
        <p:txBody>
          <a:bodyPr vert="horz" wrap="square" lIns="91258" tIns="45628" rIns="91258" bIns="45628" numCol="1" anchor="t" anchorCtr="0" compatLnSpc="1">
            <a:prstTxWarp prst="textNoShape">
              <a:avLst/>
            </a:prstTxWarp>
          </a:bodyPr>
          <a:lstStyle>
            <a:lvl1pPr defTabSz="903334" eaLnBrk="1" hangingPunct="1">
              <a:defRPr sz="1200" u="none">
                <a:latin typeface="Arial" charset="0"/>
              </a:defRPr>
            </a:lvl1pPr>
          </a:lstStyle>
          <a:p>
            <a:pPr>
              <a:defRPr/>
            </a:pPr>
            <a:endParaRPr lang="en-US"/>
          </a:p>
        </p:txBody>
      </p:sp>
      <p:sp>
        <p:nvSpPr>
          <p:cNvPr id="74755" name="Rectangle 3"/>
          <p:cNvSpPr>
            <a:spLocks noGrp="1" noChangeArrowheads="1"/>
          </p:cNvSpPr>
          <p:nvPr>
            <p:ph type="dt" idx="1"/>
          </p:nvPr>
        </p:nvSpPr>
        <p:spPr bwMode="auto">
          <a:xfrm>
            <a:off x="3963146" y="0"/>
            <a:ext cx="3032971" cy="464503"/>
          </a:xfrm>
          <a:prstGeom prst="rect">
            <a:avLst/>
          </a:prstGeom>
          <a:noFill/>
          <a:ln w="9525">
            <a:noFill/>
            <a:miter lim="800000"/>
            <a:headEnd/>
            <a:tailEnd/>
          </a:ln>
        </p:spPr>
        <p:txBody>
          <a:bodyPr vert="horz" wrap="square" lIns="91258" tIns="45628" rIns="91258" bIns="45628" numCol="1" anchor="t" anchorCtr="0" compatLnSpc="1">
            <a:prstTxWarp prst="textNoShape">
              <a:avLst/>
            </a:prstTxWarp>
          </a:bodyPr>
          <a:lstStyle>
            <a:lvl1pPr algn="r" defTabSz="903334" eaLnBrk="1" hangingPunct="1">
              <a:defRPr sz="1200" u="none">
                <a:latin typeface="Arial" charset="0"/>
              </a:defRPr>
            </a:lvl1pPr>
          </a:lstStyle>
          <a:p>
            <a:pPr>
              <a:defRPr/>
            </a:pPr>
            <a:endParaRPr lang="en-US"/>
          </a:p>
        </p:txBody>
      </p:sp>
      <p:sp>
        <p:nvSpPr>
          <p:cNvPr id="56324" name="Rectangle 4"/>
          <p:cNvSpPr>
            <a:spLocks noGrp="1" noRot="1" noChangeAspect="1" noChangeArrowheads="1" noTextEdit="1"/>
          </p:cNvSpPr>
          <p:nvPr>
            <p:ph type="sldImg" idx="2"/>
          </p:nvPr>
        </p:nvSpPr>
        <p:spPr bwMode="auto">
          <a:xfrm>
            <a:off x="1177925" y="693738"/>
            <a:ext cx="4643438" cy="3484562"/>
          </a:xfrm>
          <a:prstGeom prst="rect">
            <a:avLst/>
          </a:prstGeom>
          <a:noFill/>
          <a:ln w="9525">
            <a:solidFill>
              <a:srgbClr val="000000"/>
            </a:solidFill>
            <a:miter lim="800000"/>
            <a:headEnd/>
            <a:tailEnd/>
          </a:ln>
        </p:spPr>
      </p:sp>
      <p:sp>
        <p:nvSpPr>
          <p:cNvPr id="74757" name="Rectangle 5"/>
          <p:cNvSpPr>
            <a:spLocks noGrp="1" noChangeArrowheads="1"/>
          </p:cNvSpPr>
          <p:nvPr>
            <p:ph type="body" sz="quarter" idx="3"/>
          </p:nvPr>
        </p:nvSpPr>
        <p:spPr bwMode="auto">
          <a:xfrm>
            <a:off x="700404" y="4410392"/>
            <a:ext cx="5596892" cy="4177348"/>
          </a:xfrm>
          <a:prstGeom prst="rect">
            <a:avLst/>
          </a:prstGeom>
          <a:noFill/>
          <a:ln w="9525">
            <a:noFill/>
            <a:miter lim="800000"/>
            <a:headEnd/>
            <a:tailEnd/>
          </a:ln>
        </p:spPr>
        <p:txBody>
          <a:bodyPr vert="horz" wrap="square" lIns="91258" tIns="45628" rIns="91258" bIns="4562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4758" name="Rectangle 6"/>
          <p:cNvSpPr>
            <a:spLocks noGrp="1" noChangeArrowheads="1"/>
          </p:cNvSpPr>
          <p:nvPr>
            <p:ph type="ftr" sz="quarter" idx="4"/>
          </p:nvPr>
        </p:nvSpPr>
        <p:spPr bwMode="auto">
          <a:xfrm>
            <a:off x="0" y="8817612"/>
            <a:ext cx="3032971" cy="464503"/>
          </a:xfrm>
          <a:prstGeom prst="rect">
            <a:avLst/>
          </a:prstGeom>
          <a:noFill/>
          <a:ln w="9525">
            <a:noFill/>
            <a:miter lim="800000"/>
            <a:headEnd/>
            <a:tailEnd/>
          </a:ln>
        </p:spPr>
        <p:txBody>
          <a:bodyPr vert="horz" wrap="square" lIns="91258" tIns="45628" rIns="91258" bIns="45628" numCol="1" anchor="b" anchorCtr="0" compatLnSpc="1">
            <a:prstTxWarp prst="textNoShape">
              <a:avLst/>
            </a:prstTxWarp>
          </a:bodyPr>
          <a:lstStyle>
            <a:lvl1pPr defTabSz="903334" eaLnBrk="1" hangingPunct="1">
              <a:defRPr sz="1200" u="none">
                <a:latin typeface="Arial" charset="0"/>
              </a:defRPr>
            </a:lvl1pPr>
          </a:lstStyle>
          <a:p>
            <a:pPr>
              <a:defRPr/>
            </a:pPr>
            <a:endParaRPr lang="en-US"/>
          </a:p>
        </p:txBody>
      </p:sp>
      <p:sp>
        <p:nvSpPr>
          <p:cNvPr id="74759" name="Rectangle 7"/>
          <p:cNvSpPr>
            <a:spLocks noGrp="1" noChangeArrowheads="1"/>
          </p:cNvSpPr>
          <p:nvPr>
            <p:ph type="sldNum" sz="quarter" idx="5"/>
          </p:nvPr>
        </p:nvSpPr>
        <p:spPr bwMode="auto">
          <a:xfrm>
            <a:off x="3963146" y="8817612"/>
            <a:ext cx="3032971" cy="464503"/>
          </a:xfrm>
          <a:prstGeom prst="rect">
            <a:avLst/>
          </a:prstGeom>
          <a:noFill/>
          <a:ln w="9525">
            <a:noFill/>
            <a:miter lim="800000"/>
            <a:headEnd/>
            <a:tailEnd/>
          </a:ln>
        </p:spPr>
        <p:txBody>
          <a:bodyPr vert="horz" wrap="square" lIns="91258" tIns="45628" rIns="91258" bIns="45628" numCol="1" anchor="b" anchorCtr="0" compatLnSpc="1">
            <a:prstTxWarp prst="textNoShape">
              <a:avLst/>
            </a:prstTxWarp>
          </a:bodyPr>
          <a:lstStyle>
            <a:lvl1pPr algn="r" defTabSz="903334" eaLnBrk="1" hangingPunct="1">
              <a:defRPr sz="1200" u="none">
                <a:latin typeface="Arial" charset="0"/>
              </a:defRPr>
            </a:lvl1pPr>
          </a:lstStyle>
          <a:p>
            <a:pPr>
              <a:defRPr/>
            </a:pPr>
            <a:fld id="{089FA3A3-FC42-4EDD-885C-91D9694657DB}" type="slidenum">
              <a:rPr lang="en-US"/>
              <a:pPr>
                <a:defRPr/>
              </a:pPr>
              <a:t>‹#›</a:t>
            </a:fld>
            <a:endParaRPr lang="en-US"/>
          </a:p>
        </p:txBody>
      </p:sp>
    </p:spTree>
    <p:extLst>
      <p:ext uri="{BB962C8B-B14F-4D97-AF65-F5344CB8AC3E}">
        <p14:creationId xmlns="" xmlns:p14="http://schemas.microsoft.com/office/powerpoint/2010/main" val="228029211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dirty="0" smtClean="0"/>
          </a:p>
        </p:txBody>
      </p:sp>
      <p:sp>
        <p:nvSpPr>
          <p:cNvPr id="57348" name="Slide Number Placeholder 3"/>
          <p:cNvSpPr>
            <a:spLocks noGrp="1"/>
          </p:cNvSpPr>
          <p:nvPr>
            <p:ph type="sldNum" sz="quarter" idx="5"/>
          </p:nvPr>
        </p:nvSpPr>
        <p:spPr>
          <a:noFill/>
        </p:spPr>
        <p:txBody>
          <a:bodyPr/>
          <a:lstStyle/>
          <a:p>
            <a:pPr defTabSz="901843"/>
            <a:fld id="{66C31495-1962-4FFD-9D77-83C98B69E852}" type="slidenum">
              <a:rPr lang="en-US" smtClean="0"/>
              <a:pPr defTabSz="901843"/>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pPr defTabSz="901843"/>
            <a:fld id="{DABC0DEF-AE43-4EF1-946F-CB8AA0517050}" type="slidenum">
              <a:rPr lang="en-US" smtClean="0"/>
              <a:pPr defTabSz="901843"/>
              <a:t>10</a:t>
            </a:fld>
            <a:endParaRPr lang="en-US"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r>
              <a:rPr lang="en-US" dirty="0" smtClean="0"/>
              <a:t>Change in Academic Outcomes is measured by the longitudinal constructs of Habits of Mind and Pluralistic Orientation. </a:t>
            </a:r>
          </a:p>
          <a:p>
            <a:endParaRPr lang="en-US" dirty="0" smtClean="0"/>
          </a:p>
          <a:p>
            <a:r>
              <a:rPr lang="en-US" dirty="0" smtClean="0"/>
              <a:t>The Academic Self-Concept and Faculty Interaction constructs, and items concerning Academic Validation, General Interpersonal</a:t>
            </a:r>
            <a:r>
              <a:rPr lang="en-US" baseline="0" dirty="0" smtClean="0"/>
              <a:t> Validation, </a:t>
            </a:r>
            <a:r>
              <a:rPr lang="en-US" dirty="0" smtClean="0"/>
              <a:t>Academic Outcomes, Academic Enhancement Experiences, Active and Collaborative Learning, and Written and Oral Communication address students’ experiences and outcomes at the end of college.</a:t>
            </a:r>
          </a:p>
          <a:p>
            <a:pPr eaLnBrk="1" hangingPunct="1"/>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9F22CD6A-77E0-4C32-9E32-F28CFC30C6B5}" type="slidenum">
              <a:rPr lang="en-US" sz="1200" u="none">
                <a:latin typeface="Arial" charset="0"/>
              </a:rPr>
              <a:pPr algn="r" defTabSz="901843" eaLnBrk="1" hangingPunct="1"/>
              <a:t>11</a:t>
            </a:fld>
            <a:endParaRPr lang="en-US" sz="1200" u="none">
              <a:latin typeface="Arial"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r>
              <a:rPr lang="en-US" dirty="0" smtClean="0"/>
              <a:t>Longitudinal Construct – this graph shows mean changes in Habits of Mind during college for your institution and comparison group.</a:t>
            </a:r>
          </a:p>
          <a:p>
            <a:pPr eaLnBrk="1" hangingPunct="1"/>
            <a:endParaRPr lang="en-US" dirty="0" smtClean="0"/>
          </a:p>
          <a:p>
            <a:pPr eaLnBrk="1" hangingPunct="1"/>
            <a:r>
              <a:rPr lang="en-US" dirty="0" smtClean="0"/>
              <a:t>Construct items are listed here in the order in which they contribute to the construct.</a:t>
            </a:r>
          </a:p>
          <a:p>
            <a:pPr eaLnBrk="1" hangingPunct="1"/>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FEF42341-2851-4E09-B5D3-6901722B7722}" type="slidenum">
              <a:rPr lang="en-US" sz="1200" u="none">
                <a:latin typeface="Arial" charset="0"/>
              </a:rPr>
              <a:pPr algn="r" defTabSz="901843" eaLnBrk="1" hangingPunct="1"/>
              <a:t>12</a:t>
            </a:fld>
            <a:endParaRPr lang="en-US" sz="1200" u="none">
              <a:latin typeface="Arial" charset="0"/>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r>
              <a:rPr lang="en-US" dirty="0" smtClean="0"/>
              <a:t>Mean comparisons for your institution and comparison group are shown for all graduating seniors, broken out by gender.</a:t>
            </a:r>
          </a:p>
          <a:p>
            <a:pPr eaLnBrk="1" hangingPunct="1"/>
            <a:endParaRPr lang="en-US" dirty="0" smtClean="0"/>
          </a:p>
          <a:p>
            <a:pPr eaLnBrk="1" hangingPunct="1"/>
            <a:r>
              <a:rPr lang="en-US" dirty="0" smtClean="0"/>
              <a:t>Construct items are listed here in the order in which they contribute to the construct.</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7579E8A2-6F63-4807-B3AC-AD1DBE081148}" type="slidenum">
              <a:rPr lang="en-US" sz="1200" u="none">
                <a:latin typeface="Arial" charset="0"/>
              </a:rPr>
              <a:pPr algn="r" defTabSz="901843" eaLnBrk="1" hangingPunct="1"/>
              <a:t>13</a:t>
            </a:fld>
            <a:endParaRPr lang="en-US" sz="1200" u="none">
              <a:latin typeface="Arial" charset="0"/>
            </a:endParaRPr>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r>
              <a:rPr lang="en-US" smtClean="0"/>
              <a:t>Longitudinal Construct – this graph shows mean changes in Academic Self-Concept during college for your institution and comparison group.</a:t>
            </a:r>
          </a:p>
          <a:p>
            <a:pPr eaLnBrk="1" hangingPunct="1"/>
            <a:endParaRPr lang="en-US" smtClean="0"/>
          </a:p>
          <a:p>
            <a:pPr eaLnBrk="1" hangingPunct="1"/>
            <a:r>
              <a:rPr lang="en-US" smtClean="0"/>
              <a:t>Construct items are listed here in the order in which they contribute to the construct.</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99D52368-FE6F-46C2-A4A8-36A20E2C0FEB}" type="slidenum">
              <a:rPr lang="en-US" sz="1200" u="none">
                <a:latin typeface="Arial" charset="0"/>
              </a:rPr>
              <a:pPr algn="r" defTabSz="901843" eaLnBrk="1" hangingPunct="1"/>
              <a:t>14</a:t>
            </a:fld>
            <a:endParaRPr lang="en-US" sz="1200" u="none">
              <a:latin typeface="Arial" charset="0"/>
            </a:endParaRP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r>
              <a:rPr lang="en-US" dirty="0" smtClean="0"/>
              <a:t>Mean comparisons for your institution and comparison group are shown for all graduating seniors, broken out by gender.</a:t>
            </a:r>
          </a:p>
          <a:p>
            <a:pPr eaLnBrk="1" hangingPunct="1"/>
            <a:endParaRPr lang="en-US" dirty="0" smtClean="0"/>
          </a:p>
          <a:p>
            <a:pPr eaLnBrk="1" hangingPunct="1"/>
            <a:r>
              <a:rPr lang="en-US" dirty="0" smtClean="0"/>
              <a:t>Construct items are listed here in the order in which they contribute to the construct.</a:t>
            </a:r>
          </a:p>
          <a:p>
            <a:pPr eaLnBrk="1" hangingPunct="1"/>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A29451EF-31CF-4AFF-BBD1-38068C859493}" type="slidenum">
              <a:rPr lang="en-US" sz="1200" u="none">
                <a:latin typeface="Arial" charset="0"/>
              </a:rPr>
              <a:pPr algn="r" defTabSz="901843" eaLnBrk="1" hangingPunct="1"/>
              <a:t>15</a:t>
            </a:fld>
            <a:endParaRPr lang="en-US" sz="1200" u="none">
              <a:latin typeface="Arial" charset="0"/>
            </a:endParaRPr>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pPr eaLnBrk="1" hangingPunct="1"/>
            <a:r>
              <a:rPr lang="en-US" smtClean="0"/>
              <a:t>The question stem for these items is: “How often have professors at your college provided you with…”</a:t>
            </a:r>
          </a:p>
          <a:p>
            <a:pPr eaLnBrk="1" hangingPunct="1"/>
            <a:endParaRPr lang="en-US" smtClean="0"/>
          </a:p>
          <a:p>
            <a:pPr eaLnBrk="1" hangingPunct="1"/>
            <a:r>
              <a:rPr lang="en-US" smtClean="0"/>
              <a:t>Item response options include “Frequently,” “Occasionally,” and “Not at All.” Only the first two responses are shown here.</a:t>
            </a:r>
          </a:p>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6876F58C-EAFC-43F0-A2D1-1513E07A771C}" type="slidenum">
              <a:rPr lang="en-US" sz="1200" u="none">
                <a:latin typeface="Arial" charset="0"/>
              </a:rPr>
              <a:pPr algn="r" defTabSz="901843" eaLnBrk="1" hangingPunct="1"/>
              <a:t>16</a:t>
            </a:fld>
            <a:endParaRPr lang="en-US" sz="1200" u="none">
              <a:latin typeface="Arial" charset="0"/>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r>
              <a:rPr lang="en-US" smtClean="0"/>
              <a:t>The question stem for these items is: “For the activities listed below, please indicate how often you engaged in each during the past year…”</a:t>
            </a:r>
            <a:br>
              <a:rPr lang="en-US" smtClean="0"/>
            </a:br>
            <a:endParaRPr lang="en-US" smtClean="0"/>
          </a:p>
          <a:p>
            <a:pPr eaLnBrk="1" hangingPunct="1"/>
            <a:r>
              <a:rPr lang="en-US" smtClean="0"/>
              <a:t>Item response options include “Frequently,” “Occasionally,” and “Not at All.” Only the first two responses are shown here.</a:t>
            </a:r>
          </a:p>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A2B45F03-D3BF-4DB6-97ED-4FC2904F6A32}" type="slidenum">
              <a:rPr lang="en-US" sz="1200" u="none">
                <a:latin typeface="Arial" charset="0"/>
              </a:rPr>
              <a:pPr algn="r" defTabSz="901843" eaLnBrk="1" hangingPunct="1"/>
              <a:t>17</a:t>
            </a:fld>
            <a:endParaRPr lang="en-US" sz="1200" u="none">
              <a:latin typeface="Arial" charset="0"/>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r>
              <a:rPr lang="en-US" smtClean="0"/>
              <a:t>The question stem for these items is: “Please indicate the extent to which you agree or disagree with the following statements…”</a:t>
            </a:r>
          </a:p>
          <a:p>
            <a:pPr eaLnBrk="1" hangingPunct="1"/>
            <a:endParaRPr lang="en-US" smtClean="0"/>
          </a:p>
          <a:p>
            <a:pPr eaLnBrk="1" hangingPunct="1"/>
            <a:r>
              <a:rPr lang="en-US" smtClean="0"/>
              <a:t>Item response options include “Strongly Agree,” “Agree,” “Disagree,” and “Strongly Disagree.” Only the first two responses are shown here.</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C98E6576-61AB-42C7-8C0A-A1CC1F1CA3E9}" type="slidenum">
              <a:rPr lang="en-US" sz="1200" u="none">
                <a:latin typeface="Arial" charset="0"/>
              </a:rPr>
              <a:pPr algn="r" defTabSz="901843" eaLnBrk="1" hangingPunct="1"/>
              <a:t>18</a:t>
            </a:fld>
            <a:endParaRPr lang="en-US" sz="1200" u="none">
              <a:latin typeface="Arial" charset="0"/>
            </a:endParaRP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r>
              <a:rPr lang="en-US" smtClean="0"/>
              <a:t>The question stem for these items is: “Think about your current abilities and tell us how strong or weak you believe you are in each of the following areas…”</a:t>
            </a:r>
          </a:p>
          <a:p>
            <a:pPr eaLnBrk="1" hangingPunct="1"/>
            <a:endParaRPr lang="en-US" smtClean="0"/>
          </a:p>
          <a:p>
            <a:pPr eaLnBrk="1" hangingPunct="1"/>
            <a:r>
              <a:rPr lang="en-US" smtClean="0"/>
              <a:t>Item response options include “A Major Strength,” “Somewhat Strong,”  “Average,” “Somewhat Weak,” and “A Major Weakness.” Only the first two responses are shown here.</a:t>
            </a:r>
          </a:p>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95CF266C-AF8A-46D0-A37B-3BB5CD42EC3F}" type="slidenum">
              <a:rPr lang="en-US" sz="1200" u="none">
                <a:latin typeface="Arial" charset="0"/>
              </a:rPr>
              <a:pPr algn="r" defTabSz="901843" eaLnBrk="1" hangingPunct="1"/>
              <a:t>19</a:t>
            </a:fld>
            <a:endParaRPr lang="en-US" sz="1200" u="none">
              <a:latin typeface="Arial" charset="0"/>
            </a:endParaRPr>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pPr eaLnBrk="1" hangingPunct="1"/>
            <a:r>
              <a:rPr lang="en-US" smtClean="0"/>
              <a:t>The question stem for this item is: “Since entering college have you…”</a:t>
            </a:r>
          </a:p>
          <a:p>
            <a:pPr eaLnBrk="1" hangingPunct="1"/>
            <a:endParaRPr lang="en-US" smtClean="0"/>
          </a:p>
          <a:p>
            <a:pPr eaLnBrk="1" hangingPunct="1"/>
            <a:r>
              <a:rPr lang="en-US" smtClean="0"/>
              <a:t>The percent of respondents who marked “Yes” is shown.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endParaRPr lang="en-US" smtClean="0"/>
          </a:p>
        </p:txBody>
      </p:sp>
      <p:sp>
        <p:nvSpPr>
          <p:cNvPr id="58372" name="Slide Number Placeholder 3"/>
          <p:cNvSpPr txBox="1">
            <a:spLocks noGrp="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C9B780EA-8C76-4D9B-B74F-A2085F8D6DEE}" type="slidenum">
              <a:rPr lang="en-US" sz="1200" u="none">
                <a:latin typeface="Arial" charset="0"/>
              </a:rPr>
              <a:pPr algn="r" defTabSz="901843" eaLnBrk="1" hangingPunct="1"/>
              <a:t>2</a:t>
            </a:fld>
            <a:endParaRPr lang="en-US" sz="1200" u="none">
              <a:latin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A2CA2317-C62A-430D-9D15-CFD6E04BA36A}" type="slidenum">
              <a:rPr lang="en-US" sz="1200" u="none">
                <a:latin typeface="Arial" charset="0"/>
              </a:rPr>
              <a:pPr algn="r" defTabSz="901843" eaLnBrk="1" hangingPunct="1"/>
              <a:t>20</a:t>
            </a:fld>
            <a:endParaRPr lang="en-US" sz="1200" u="none">
              <a:latin typeface="Arial" charset="0"/>
            </a:endParaRPr>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r>
              <a:rPr lang="en-US" dirty="0" smtClean="0"/>
              <a:t>The question stem for TFS items is: </a:t>
            </a:r>
            <a:r>
              <a:rPr lang="en-US" dirty="0" smtClean="0">
                <a:solidFill>
                  <a:srgbClr val="000000"/>
                </a:solidFill>
              </a:rPr>
              <a:t>“What is your best guess as to the chances that you will…”</a:t>
            </a:r>
          </a:p>
          <a:p>
            <a:pPr eaLnBrk="1" hangingPunct="1"/>
            <a:r>
              <a:rPr lang="en-US" dirty="0" smtClean="0">
                <a:solidFill>
                  <a:srgbClr val="000000"/>
                </a:solidFill>
              </a:rPr>
              <a:t>Response options include “Very Good Chance,” “Some Chance,” “Very Little Chance,” “No Chance.” Only the first two responses are shown here.</a:t>
            </a:r>
          </a:p>
          <a:p>
            <a:pPr eaLnBrk="1" hangingPunct="1"/>
            <a:endParaRPr lang="en-US" dirty="0" smtClean="0">
              <a:solidFill>
                <a:srgbClr val="000000"/>
              </a:solidFill>
            </a:endParaRPr>
          </a:p>
          <a:p>
            <a:pPr eaLnBrk="1" hangingPunct="1"/>
            <a:endParaRPr lang="en-US" dirty="0" smtClean="0">
              <a:solidFill>
                <a:srgbClr val="000000"/>
              </a:solidFill>
            </a:endParaRPr>
          </a:p>
          <a:p>
            <a:pPr eaLnBrk="1" hangingPunct="1"/>
            <a:r>
              <a:rPr lang="en-US" dirty="0" smtClean="0"/>
              <a:t>The question stem for the first two CSS items is: </a:t>
            </a:r>
            <a:r>
              <a:rPr lang="en-US" dirty="0" smtClean="0">
                <a:solidFill>
                  <a:srgbClr val="000000"/>
                </a:solidFill>
              </a:rPr>
              <a:t>“Since entering college have you…”</a:t>
            </a:r>
          </a:p>
          <a:p>
            <a:pPr eaLnBrk="1" hangingPunct="1"/>
            <a:r>
              <a:rPr lang="en-US" dirty="0" smtClean="0"/>
              <a:t>The response options include: “Yes” and “No,” and the percent of students who answered “Yes” is shown for your institution and comparison group.</a:t>
            </a:r>
            <a:endParaRPr lang="en-US" dirty="0" smtClean="0">
              <a:solidFill>
                <a:srgbClr val="000000"/>
              </a:solidFill>
            </a:endParaRPr>
          </a:p>
          <a:p>
            <a:pPr eaLnBrk="1" hangingPunct="1"/>
            <a:endParaRPr lang="en-US" dirty="0" smtClean="0"/>
          </a:p>
          <a:p>
            <a:pPr eaLnBrk="1" hangingPunct="1"/>
            <a:r>
              <a:rPr lang="en-US" dirty="0" smtClean="0"/>
              <a:t>The question stem for the third CSS item is: “For the activities listed below, please indicate how often you engaged in each during the past year…”</a:t>
            </a:r>
          </a:p>
          <a:p>
            <a:pPr eaLnBrk="1" hangingPunct="1"/>
            <a:r>
              <a:rPr lang="en-US" dirty="0" smtClean="0"/>
              <a:t>The response options include: “Frequently,” “Occasionally,” and “Not at All.” The first two responses are combined and shown here as “Participated.”</a:t>
            </a:r>
          </a:p>
          <a:p>
            <a:pPr eaLnBrk="1" hangingPunct="1"/>
            <a:endParaRPr lang="en-US" dirty="0" smtClean="0"/>
          </a:p>
          <a:p>
            <a:pPr eaLnBrk="1" hangingPunct="1"/>
            <a:r>
              <a:rPr lang="en-US" dirty="0" smtClean="0"/>
              <a:t>For schools who do not have matching TFS-CSS results, longitudinal results cannot be calculated.  For these schools, results have been set to zero.</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DE9E4445-4056-466D-B589-74083DBBB619}" type="slidenum">
              <a:rPr lang="en-US" sz="1200" u="none">
                <a:latin typeface="Arial" charset="0"/>
              </a:rPr>
              <a:pPr algn="r" defTabSz="901843" eaLnBrk="1" hangingPunct="1"/>
              <a:t>21</a:t>
            </a:fld>
            <a:endParaRPr lang="en-US" sz="1200" u="none">
              <a:latin typeface="Arial" charset="0"/>
            </a:endParaRP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pPr eaLnBrk="1" hangingPunct="1"/>
            <a:r>
              <a:rPr lang="en-US" smtClean="0"/>
              <a:t>The question stem for the first item is: “How often in the past year did you…”</a:t>
            </a:r>
          </a:p>
          <a:p>
            <a:pPr eaLnBrk="1" hangingPunct="1"/>
            <a:endParaRPr lang="en-US" smtClean="0"/>
          </a:p>
          <a:p>
            <a:pPr eaLnBrk="1" hangingPunct="1"/>
            <a:r>
              <a:rPr lang="en-US" smtClean="0"/>
              <a:t>The question stem for all other items is: “Since entering college, indicate how often you have…”</a:t>
            </a:r>
          </a:p>
          <a:p>
            <a:pPr eaLnBrk="1" hangingPunct="1"/>
            <a:endParaRPr lang="en-US" smtClean="0"/>
          </a:p>
          <a:p>
            <a:pPr eaLnBrk="1" hangingPunct="1"/>
            <a:r>
              <a:rPr lang="en-US" smtClean="0"/>
              <a:t>Item response options include “Frequently,” “Occasionally,” and “Not at All.” Only the first two responses are shown here.</a:t>
            </a:r>
          </a:p>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646DEBAD-5F78-4944-AC61-57960FB21B33}" type="slidenum">
              <a:rPr lang="en-US" sz="1200" u="none">
                <a:latin typeface="Arial" charset="0"/>
              </a:rPr>
              <a:pPr algn="r" defTabSz="901843" eaLnBrk="1" hangingPunct="1"/>
              <a:t>22</a:t>
            </a:fld>
            <a:endParaRPr lang="en-US" sz="1200" u="none">
              <a:latin typeface="Arial" charset="0"/>
            </a:endParaRPr>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pPr eaLnBrk="1" hangingPunct="1"/>
            <a:r>
              <a:rPr lang="en-US" smtClean="0"/>
              <a:t>The question stem for these items is: “Since entering college, indicate how often you have…”</a:t>
            </a:r>
          </a:p>
          <a:p>
            <a:pPr eaLnBrk="1" hangingPunct="1"/>
            <a:endParaRPr lang="en-US" smtClean="0"/>
          </a:p>
          <a:p>
            <a:pPr eaLnBrk="1" hangingPunct="1"/>
            <a:r>
              <a:rPr lang="en-US" smtClean="0"/>
              <a:t>Item response options include “Frequently,” “Occasionally,” and “Not at All.” Only the first two responses are shown here.</a:t>
            </a:r>
          </a:p>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FD1CD7A2-5ADD-44C3-B594-BD5BD48150A6}" type="slidenum">
              <a:rPr lang="en-US" sz="1200" u="none">
                <a:latin typeface="Arial" charset="0"/>
              </a:rPr>
              <a:pPr algn="r" defTabSz="901843" eaLnBrk="1" hangingPunct="1"/>
              <a:t>23</a:t>
            </a:fld>
            <a:endParaRPr lang="en-US" sz="1200" u="none">
              <a:latin typeface="Arial" charset="0"/>
            </a:endParaRP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pPr eaLnBrk="1" hangingPunct="1"/>
            <a:r>
              <a:rPr lang="en-US" smtClean="0"/>
              <a:t>The question stem for these items is: “Since entering college, indicate how often you…”</a:t>
            </a:r>
          </a:p>
          <a:p>
            <a:pPr eaLnBrk="1" hangingPunct="1"/>
            <a:endParaRPr lang="en-US" smtClean="0"/>
          </a:p>
          <a:p>
            <a:pPr eaLnBrk="1" hangingPunct="1"/>
            <a:r>
              <a:rPr lang="en-US" smtClean="0"/>
              <a:t>Item response options include “Frequently,” “Occasionally,” and “Not at All.” Only the first two responses are shown here.</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0E859877-E188-47BF-8A3A-0CCE5E2055A3}" type="slidenum">
              <a:rPr lang="en-US" sz="1200" u="none">
                <a:latin typeface="Arial" charset="0"/>
              </a:rPr>
              <a:pPr algn="r" defTabSz="901843" eaLnBrk="1" hangingPunct="1"/>
              <a:t>24</a:t>
            </a:fld>
            <a:endParaRPr lang="en-US" sz="1200" u="none">
              <a:latin typeface="Arial" charset="0"/>
            </a:endParaRPr>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p:spPr>
        <p:txBody>
          <a:bodyPr/>
          <a:lstStyle/>
          <a:p>
            <a:pPr eaLnBrk="1" hangingPunct="1"/>
            <a:r>
              <a:rPr lang="en-US" smtClean="0"/>
              <a:t>The question stem for these items is: “Rate yourself on each of the following traits as compared with the average person your age…”</a:t>
            </a:r>
          </a:p>
          <a:p>
            <a:pPr eaLnBrk="1" hangingPunct="1"/>
            <a:endParaRPr lang="en-US" smtClean="0"/>
          </a:p>
          <a:p>
            <a:pPr eaLnBrk="1" hangingPunct="1"/>
            <a:r>
              <a:rPr lang="en-US" smtClean="0"/>
              <a:t>Item response options include “Highest 10%,” “Above Average,” “Average,” “Below Average,” and “Lowest 10%.” Only the first two responses are shown here.</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pPr defTabSz="901843"/>
            <a:fld id="{C066CF84-5C9D-4EFA-8E50-B5A59F6C93A3}" type="slidenum">
              <a:rPr lang="en-US" smtClean="0"/>
              <a:pPr defTabSz="901843"/>
              <a:t>25</a:t>
            </a:fld>
            <a:endParaRPr lang="en-US" smtClean="0"/>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p:spPr>
        <p:txBody>
          <a:bodyPr/>
          <a:lstStyle/>
          <a:p>
            <a:r>
              <a:rPr lang="en-US" smtClean="0"/>
              <a:t>The impact of students’ participation in co-curricular experiences on students’ civic learning is addressed by the longitudinal constructs of Social Agency and Civic Engagement, and the Leadership and Civic Awareness constructs.</a:t>
            </a:r>
          </a:p>
          <a:p>
            <a:endParaRPr lang="en-US" smtClean="0"/>
          </a:p>
          <a:p>
            <a:r>
              <a:rPr lang="en-US" smtClean="0"/>
              <a:t>Students’ experiences with diverse peers are measured by the Positive Cross-Racial Interaction, Negative Cross-Racial Interaction, and Sense of Belonging constructs, and by diversity and campus climate items. </a:t>
            </a:r>
          </a:p>
          <a:p>
            <a:endParaRPr lang="en-US" smtClean="0"/>
          </a:p>
          <a:p>
            <a:r>
              <a:rPr lang="en-US" smtClean="0"/>
              <a:t>Health and wellness items are also included.</a:t>
            </a:r>
          </a:p>
          <a:p>
            <a:endParaRPr lang="en-US" b="1" smtClean="0"/>
          </a:p>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DBF64EDA-59B4-4EB3-8B85-E5593806FCA5}" type="slidenum">
              <a:rPr lang="en-US" sz="1200" u="none">
                <a:latin typeface="Arial" charset="0"/>
              </a:rPr>
              <a:pPr algn="r" defTabSz="901843" eaLnBrk="1" hangingPunct="1"/>
              <a:t>26</a:t>
            </a:fld>
            <a:endParaRPr lang="en-US" sz="1200" u="none">
              <a:latin typeface="Arial" charset="0"/>
            </a:endParaRPr>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pPr eaLnBrk="1" hangingPunct="1"/>
            <a:r>
              <a:rPr lang="en-US" smtClean="0"/>
              <a:t>Longitudinal Construct – this graph shows mean changes in Social Agency during college for your institution and comparison group.</a:t>
            </a:r>
          </a:p>
          <a:p>
            <a:pPr eaLnBrk="1" hangingPunct="1"/>
            <a:endParaRPr lang="en-US" smtClean="0"/>
          </a:p>
          <a:p>
            <a:pPr eaLnBrk="1" hangingPunct="1"/>
            <a:r>
              <a:rPr lang="en-US" smtClean="0"/>
              <a:t>Construct items are listed here in the order in which they contribute to the construct.</a:t>
            </a:r>
          </a:p>
          <a:p>
            <a:pPr eaLnBrk="1" hangingPunct="1"/>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9E2DCE66-BF13-49E9-B2AD-D09772E43167}" type="slidenum">
              <a:rPr lang="en-US" sz="1200" u="none">
                <a:latin typeface="Arial" charset="0"/>
              </a:rPr>
              <a:pPr algn="r" defTabSz="901843" eaLnBrk="1" hangingPunct="1"/>
              <a:t>27</a:t>
            </a:fld>
            <a:endParaRPr lang="en-US" sz="1200" u="none">
              <a:latin typeface="Arial" charset="0"/>
            </a:endParaRPr>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p:spPr>
        <p:txBody>
          <a:bodyPr/>
          <a:lstStyle/>
          <a:p>
            <a:pPr eaLnBrk="1" hangingPunct="1"/>
            <a:r>
              <a:rPr lang="en-US" dirty="0" smtClean="0"/>
              <a:t>Mean comparisons for your institution and comparison group are shown for all graduating seniors, broken out by gender.</a:t>
            </a:r>
          </a:p>
          <a:p>
            <a:pPr eaLnBrk="1" hangingPunct="1"/>
            <a:endParaRPr lang="en-US" dirty="0" smtClean="0"/>
          </a:p>
          <a:p>
            <a:pPr eaLnBrk="1" hangingPunct="1"/>
            <a:r>
              <a:rPr lang="en-US" dirty="0" smtClean="0"/>
              <a:t>Construct items are listed here in the order in which they contribute to the construct.</a:t>
            </a:r>
          </a:p>
          <a:p>
            <a:pPr eaLnBrk="1" hangingPunct="1"/>
            <a:endParaRPr lang="en-US" dirty="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BBD390AC-6FD8-40C5-A0C0-A7B27576780D}" type="slidenum">
              <a:rPr lang="en-US" sz="1200" u="none">
                <a:latin typeface="Arial" charset="0"/>
              </a:rPr>
              <a:pPr algn="r" defTabSz="901843" eaLnBrk="1" hangingPunct="1"/>
              <a:t>28</a:t>
            </a:fld>
            <a:endParaRPr lang="en-US" sz="1200" u="none">
              <a:latin typeface="Arial" charset="0"/>
            </a:endParaRPr>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p:spPr>
        <p:txBody>
          <a:bodyPr/>
          <a:lstStyle/>
          <a:p>
            <a:pPr eaLnBrk="1" hangingPunct="1"/>
            <a:r>
              <a:rPr lang="en-US" dirty="0" smtClean="0"/>
              <a:t>Mean comparisons for your institution and comparison group are shown for all graduating seniors, broken out by gender.</a:t>
            </a:r>
          </a:p>
          <a:p>
            <a:pPr eaLnBrk="1" hangingPunct="1"/>
            <a:endParaRPr lang="en-US" dirty="0" smtClean="0"/>
          </a:p>
          <a:p>
            <a:pPr eaLnBrk="1" hangingPunct="1"/>
            <a:r>
              <a:rPr lang="en-US" dirty="0" smtClean="0"/>
              <a:t>Construct items are listed here in the order in which they contribute to the construct.</a:t>
            </a:r>
          </a:p>
          <a:p>
            <a:pPr eaLnBrk="1" hangingPunct="1"/>
            <a:endParaRPr lang="en-US" dirty="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9217C449-0414-42A3-A451-606B7F7BBA23}" type="slidenum">
              <a:rPr lang="en-US" sz="1200" u="none">
                <a:latin typeface="Arial" charset="0"/>
              </a:rPr>
              <a:pPr algn="r" defTabSz="901843" eaLnBrk="1" hangingPunct="1"/>
              <a:t>29</a:t>
            </a:fld>
            <a:endParaRPr lang="en-US" sz="1200" u="none">
              <a:latin typeface="Arial" charset="0"/>
            </a:endParaRPr>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p:spPr>
        <p:txBody>
          <a:bodyPr/>
          <a:lstStyle/>
          <a:p>
            <a:pPr eaLnBrk="1" hangingPunct="1"/>
            <a:r>
              <a:rPr lang="en-US" smtClean="0"/>
              <a:t>Mean comparisons for your institution and comparison group are shown for all graduating seniors, broken out by gender.</a:t>
            </a:r>
          </a:p>
          <a:p>
            <a:pPr eaLnBrk="1" hangingPunct="1"/>
            <a:endParaRPr lang="en-US" smtClean="0"/>
          </a:p>
          <a:p>
            <a:pPr eaLnBrk="1" hangingPunct="1"/>
            <a:r>
              <a:rPr lang="en-US" smtClean="0"/>
              <a:t>Construct items are listed here in the order in which they contribute to the construct.</a:t>
            </a:r>
          </a:p>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endParaRPr lang="en-US" smtClean="0"/>
          </a:p>
        </p:txBody>
      </p:sp>
      <p:sp>
        <p:nvSpPr>
          <p:cNvPr id="59396" name="Slide Number Placeholder 3"/>
          <p:cNvSpPr>
            <a:spLocks noGrp="1"/>
          </p:cNvSpPr>
          <p:nvPr>
            <p:ph type="sldNum" sz="quarter" idx="5"/>
          </p:nvPr>
        </p:nvSpPr>
        <p:spPr>
          <a:noFill/>
        </p:spPr>
        <p:txBody>
          <a:bodyPr/>
          <a:lstStyle/>
          <a:p>
            <a:pPr defTabSz="901843"/>
            <a:fld id="{85F7DC21-DDDB-40A7-B2C3-9E23EFB705EF}" type="slidenum">
              <a:rPr lang="en-US" smtClean="0"/>
              <a:pPr defTabSz="901843"/>
              <a:t>3</a:t>
            </a:fld>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CC4DC45F-B713-4A3E-8CC2-EB318A91C586}" type="slidenum">
              <a:rPr lang="en-US" sz="1200" u="none">
                <a:latin typeface="Arial" charset="0"/>
              </a:rPr>
              <a:pPr algn="r" defTabSz="901843" eaLnBrk="1" hangingPunct="1"/>
              <a:t>30</a:t>
            </a:fld>
            <a:endParaRPr lang="en-US" sz="1200" u="none">
              <a:latin typeface="Arial" charset="0"/>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pPr eaLnBrk="1" hangingPunct="1"/>
            <a:r>
              <a:rPr lang="en-US" smtClean="0"/>
              <a:t>Mean comparisons for your institution and comparison group are shown for all graduating seniors, broken out by gender.</a:t>
            </a:r>
          </a:p>
          <a:p>
            <a:pPr eaLnBrk="1" hangingPunct="1"/>
            <a:endParaRPr lang="en-US" smtClean="0"/>
          </a:p>
          <a:p>
            <a:pPr eaLnBrk="1" hangingPunct="1"/>
            <a:r>
              <a:rPr lang="en-US" smtClean="0"/>
              <a:t>Construct items are listed here in the order in which they contribute to the construct.</a:t>
            </a:r>
          </a:p>
          <a:p>
            <a:pPr eaLnBrk="1" hangingPunct="1"/>
            <a:endParaRPr lang="en-US" smtClean="0"/>
          </a:p>
          <a:p>
            <a:pPr eaLnBrk="1" hangingPunct="1"/>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p:spPr>
        <p:txBody>
          <a:bodyPr/>
          <a:lstStyle/>
          <a:p>
            <a:pPr eaLnBrk="1" hangingPunct="1"/>
            <a:r>
              <a:rPr lang="en-US" smtClean="0"/>
              <a:t>Mean comparisons for your institution and comparison group are shown for all graduating seniors, broken out by gender.</a:t>
            </a:r>
          </a:p>
          <a:p>
            <a:pPr eaLnBrk="1" hangingPunct="1"/>
            <a:endParaRPr lang="en-US" smtClean="0"/>
          </a:p>
          <a:p>
            <a:pPr eaLnBrk="1" hangingPunct="1"/>
            <a:r>
              <a:rPr lang="en-US" smtClean="0"/>
              <a:t>Construct items are listed here in the order in which they contribute to the construct.</a:t>
            </a:r>
          </a:p>
          <a:p>
            <a:endParaRPr lang="en-US" smtClean="0"/>
          </a:p>
        </p:txBody>
      </p:sp>
      <p:sp>
        <p:nvSpPr>
          <p:cNvPr id="88068" name="Slide Number Placeholder 3"/>
          <p:cNvSpPr>
            <a:spLocks noGrp="1"/>
          </p:cNvSpPr>
          <p:nvPr>
            <p:ph type="sldNum" sz="quarter" idx="5"/>
          </p:nvPr>
        </p:nvSpPr>
        <p:spPr>
          <a:noFill/>
        </p:spPr>
        <p:txBody>
          <a:bodyPr/>
          <a:lstStyle/>
          <a:p>
            <a:pPr defTabSz="901843"/>
            <a:fld id="{F1C74A22-CE0D-4CDF-86A1-EB88B9255BD7}" type="slidenum">
              <a:rPr lang="en-US" smtClean="0"/>
              <a:pPr defTabSz="901843"/>
              <a:t>31</a:t>
            </a:fld>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82AAB961-034A-4472-A9CE-8DD8857A1B10}" type="slidenum">
              <a:rPr lang="en-US" sz="1200" u="none">
                <a:latin typeface="Arial" charset="0"/>
              </a:rPr>
              <a:pPr algn="r" defTabSz="901843" eaLnBrk="1" hangingPunct="1"/>
              <a:t>32</a:t>
            </a:fld>
            <a:endParaRPr lang="en-US" sz="1200" u="none">
              <a:latin typeface="Arial" charset="0"/>
            </a:endParaRPr>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p:spPr>
        <p:txBody>
          <a:bodyPr/>
          <a:lstStyle/>
          <a:p>
            <a:pPr eaLnBrk="1" hangingPunct="1"/>
            <a:r>
              <a:rPr lang="en-US" smtClean="0"/>
              <a:t>Mean comparisons for your institution and comparison group are shown for all graduating seniors, broken out by gender.</a:t>
            </a:r>
          </a:p>
          <a:p>
            <a:pPr eaLnBrk="1" hangingPunct="1"/>
            <a:endParaRPr lang="en-US" smtClean="0"/>
          </a:p>
          <a:p>
            <a:pPr eaLnBrk="1" hangingPunct="1"/>
            <a:r>
              <a:rPr lang="en-US" smtClean="0"/>
              <a:t>Construct items are listed here in the order in which they contribute to the construct.</a:t>
            </a:r>
          </a:p>
          <a:p>
            <a:pPr eaLnBrk="1" hangingPunct="1"/>
            <a:endParaRPr lang="en-US" smtClean="0"/>
          </a:p>
          <a:p>
            <a:pPr eaLnBrk="1" hangingPunct="1"/>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1F099ED6-DBF5-46D1-941B-B93338605B1C}" type="slidenum">
              <a:rPr lang="en-US" sz="1200" u="none">
                <a:latin typeface="Arial" charset="0"/>
              </a:rPr>
              <a:pPr algn="r" defTabSz="901843" eaLnBrk="1" hangingPunct="1"/>
              <a:t>33</a:t>
            </a:fld>
            <a:endParaRPr lang="en-US" sz="1200" u="none">
              <a:latin typeface="Arial" charset="0"/>
            </a:endParaRPr>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p:spPr>
        <p:txBody>
          <a:bodyPr/>
          <a:lstStyle/>
          <a:p>
            <a:pPr eaLnBrk="1" hangingPunct="1"/>
            <a:r>
              <a:rPr lang="en-US" smtClean="0"/>
              <a:t>The question stem for these items is: “Think about your current abilities and tell us how strong or weak you believe you are in each of the following areas…”</a:t>
            </a:r>
          </a:p>
          <a:p>
            <a:pPr eaLnBrk="1" hangingPunct="1"/>
            <a:endParaRPr lang="en-US" smtClean="0"/>
          </a:p>
          <a:p>
            <a:pPr eaLnBrk="1" hangingPunct="1"/>
            <a:r>
              <a:rPr lang="en-US" smtClean="0"/>
              <a:t>Item response options include “A Major Strength,” “Somewhat Strong,”  “Average,” “Somewhat Weak,” and “A Major Weakness.” Only the first two responses are shown here.</a:t>
            </a:r>
          </a:p>
          <a:p>
            <a:pPr eaLnBrk="1" hangingPunct="1"/>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1E62567E-9F38-49FC-9C93-71EB0B814942}" type="slidenum">
              <a:rPr lang="en-US" sz="1200" u="none">
                <a:latin typeface="Arial" charset="0"/>
              </a:rPr>
              <a:pPr algn="r" defTabSz="901843" eaLnBrk="1" hangingPunct="1"/>
              <a:t>34</a:t>
            </a:fld>
            <a:endParaRPr lang="en-US" sz="1200" u="none">
              <a:latin typeface="Arial" charset="0"/>
            </a:endParaRPr>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p:spPr>
        <p:txBody>
          <a:bodyPr/>
          <a:lstStyle/>
          <a:p>
            <a:pPr eaLnBrk="1" hangingPunct="1"/>
            <a:r>
              <a:rPr lang="en-US" smtClean="0"/>
              <a:t>The question stem for these items is: “Please indicate the extent to which you agree or disagree with the following statements…”</a:t>
            </a:r>
          </a:p>
          <a:p>
            <a:pPr eaLnBrk="1" hangingPunct="1"/>
            <a:endParaRPr lang="en-US" smtClean="0"/>
          </a:p>
          <a:p>
            <a:pPr eaLnBrk="1" hangingPunct="1"/>
            <a:r>
              <a:rPr lang="en-US" smtClean="0"/>
              <a:t>Item response options include “Agree Strongly,” “Agree Somewhat,” “Disagree Somewhat,” and “Disagree Strongly.” Only the first two responses are shown here.</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853740C9-AA74-4D7D-942E-37359751F112}" type="slidenum">
              <a:rPr lang="en-US" sz="1200" u="none">
                <a:latin typeface="Arial" charset="0"/>
              </a:rPr>
              <a:pPr algn="r" defTabSz="901843" eaLnBrk="1" hangingPunct="1"/>
              <a:t>35</a:t>
            </a:fld>
            <a:endParaRPr lang="en-US" sz="1200" u="none">
              <a:latin typeface="Arial" charset="0"/>
            </a:endParaRPr>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p:spPr>
        <p:txBody>
          <a:bodyPr/>
          <a:lstStyle/>
          <a:p>
            <a:pPr eaLnBrk="1" hangingPunct="1"/>
            <a:r>
              <a:rPr lang="en-US" smtClean="0"/>
              <a:t>The question stem for these items is: “Please rate your satisfaction with your college in each area…”</a:t>
            </a:r>
          </a:p>
          <a:p>
            <a:pPr eaLnBrk="1" hangingPunct="1"/>
            <a:endParaRPr lang="en-US" smtClean="0"/>
          </a:p>
          <a:p>
            <a:pPr eaLnBrk="1" hangingPunct="1"/>
            <a:r>
              <a:rPr lang="en-US" smtClean="0"/>
              <a:t>Item response options include “Very Satisfied,” “Satisfied,” “Neutral,” “Dissatisfied,” “Very Dissatisfied,” and “Can’t Rate/ Don’t Know.” Only the first two responses are shown here.</a:t>
            </a:r>
          </a:p>
          <a:p>
            <a:pPr eaLnBrk="1" hangingPunct="1"/>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341DEF2D-6299-4B1E-8269-BA5850E9D6D3}" type="slidenum">
              <a:rPr lang="en-US" sz="1200" u="none">
                <a:latin typeface="Arial" charset="0"/>
              </a:rPr>
              <a:pPr algn="r" defTabSz="901843" eaLnBrk="1" hangingPunct="1"/>
              <a:t>36</a:t>
            </a:fld>
            <a:endParaRPr lang="en-US" sz="1200" u="none">
              <a:latin typeface="Arial" charset="0"/>
            </a:endParaRPr>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p:spPr>
        <p:txBody>
          <a:bodyPr/>
          <a:lstStyle/>
          <a:p>
            <a:pPr eaLnBrk="1" hangingPunct="1"/>
            <a:r>
              <a:rPr lang="en-US" smtClean="0"/>
              <a:t>The question stem for these items is: “Please indicate how often you engaged in each during the past year…”</a:t>
            </a:r>
          </a:p>
          <a:p>
            <a:pPr eaLnBrk="1" hangingPunct="1"/>
            <a:endParaRPr lang="en-US" smtClean="0"/>
          </a:p>
          <a:p>
            <a:pPr eaLnBrk="1" hangingPunct="1"/>
            <a:r>
              <a:rPr lang="en-US" smtClean="0"/>
              <a:t>Item response options include “Frequently,” “Occasionally,” and “Not at All.” Only the first two responses are shown here.</a:t>
            </a:r>
          </a:p>
          <a:p>
            <a:pPr eaLnBrk="1" hangingPunct="1"/>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9FEB881B-3DDB-46A3-B807-CB555528D1F5}" type="slidenum">
              <a:rPr lang="en-US" sz="1200" u="none">
                <a:latin typeface="Arial" charset="0"/>
              </a:rPr>
              <a:pPr algn="r" defTabSz="901843" eaLnBrk="1" hangingPunct="1"/>
              <a:t>37</a:t>
            </a:fld>
            <a:endParaRPr lang="en-US" sz="1200" u="none">
              <a:latin typeface="Arial" charset="0"/>
            </a:endParaRPr>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p:spPr>
        <p:txBody>
          <a:bodyPr/>
          <a:lstStyle/>
          <a:p>
            <a:pPr eaLnBrk="1" hangingPunct="1"/>
            <a:r>
              <a:rPr lang="en-US" smtClean="0"/>
              <a:t>The question stem for these items is: “Rate yourself on each of the following traits as compared with the average person your age…”</a:t>
            </a:r>
          </a:p>
          <a:p>
            <a:pPr eaLnBrk="1" hangingPunct="1"/>
            <a:endParaRPr lang="en-US" smtClean="0"/>
          </a:p>
          <a:p>
            <a:pPr eaLnBrk="1" hangingPunct="1"/>
            <a:r>
              <a:rPr lang="en-US" smtClean="0"/>
              <a:t>Item response options include “Highest 10%,” “Above Average,” “Average,” “Below Average,” and “Lowest 10%.” Only the first two responses are shown here.</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54384DFE-AFD0-418E-886C-7FB228713270}" type="slidenum">
              <a:rPr lang="en-US" sz="1200" u="none">
                <a:latin typeface="Arial" charset="0"/>
              </a:rPr>
              <a:pPr algn="r" defTabSz="901843" eaLnBrk="1" hangingPunct="1"/>
              <a:t>38</a:t>
            </a:fld>
            <a:endParaRPr lang="en-US" sz="1200" u="none">
              <a:latin typeface="Arial" charset="0"/>
            </a:endParaRPr>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ln/>
        </p:spPr>
        <p:txBody>
          <a:bodyPr/>
          <a:lstStyle/>
          <a:p>
            <a:pPr eaLnBrk="1" hangingPunct="1"/>
            <a:r>
              <a:rPr lang="en-US" smtClean="0"/>
              <a:t>The question stem for these items is: “Please indicate how often you engaged in each during the past year…”</a:t>
            </a:r>
          </a:p>
          <a:p>
            <a:pPr eaLnBrk="1" hangingPunct="1"/>
            <a:endParaRPr lang="en-US" smtClean="0"/>
          </a:p>
          <a:p>
            <a:pPr eaLnBrk="1" hangingPunct="1"/>
            <a:r>
              <a:rPr lang="en-US" smtClean="0"/>
              <a:t>Item response options include “Frequently,” “Occasionally,” and “Not at All.” Only the first two responses are shown here.</a:t>
            </a:r>
          </a:p>
          <a:p>
            <a:pPr eaLnBrk="1" hangingPunct="1"/>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A92FCC95-543E-4626-9D6A-836C8F8F65DC}" type="slidenum">
              <a:rPr lang="en-US" sz="1200" u="none">
                <a:latin typeface="Arial" charset="0"/>
              </a:rPr>
              <a:pPr algn="r" defTabSz="901843" eaLnBrk="1" hangingPunct="1"/>
              <a:t>39</a:t>
            </a:fld>
            <a:endParaRPr lang="en-US" sz="1200" u="none">
              <a:latin typeface="Arial" charset="0"/>
            </a:endParaRPr>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r>
              <a:rPr lang="en-US" sz="1100" dirty="0" smtClean="0"/>
              <a:t>Constructs are reported for all graduating seniors, and are also broken out by “Men” and “Women.” Bar graphs depicting mean scores are shown for your institution and comparison group. CIRP constructs have been scaled to a population mean of 50 with a standard deviation of 10.  </a:t>
            </a:r>
          </a:p>
          <a:p>
            <a:endParaRPr lang="en-US" sz="1100" dirty="0" smtClean="0"/>
          </a:p>
          <a:p>
            <a:r>
              <a:rPr lang="en-US" sz="1100" dirty="0" smtClean="0"/>
              <a:t>More detailed information on constructs can be found at http://www.heri.ucla.edu/PDFs/constructs/technicalreport.pdf.</a:t>
            </a:r>
          </a:p>
          <a:p>
            <a:endParaRPr lang="en-US" sz="1100" dirty="0" smtClean="0"/>
          </a:p>
          <a:p>
            <a:r>
              <a:rPr lang="en-US" sz="1100" dirty="0" smtClean="0"/>
              <a:t>When a construct appears on both the CIRP Freshman Survey (TFS) and the CSS, we present the construct longitudinally. The longitudinal construct has been designed to measure within-person change, which allows you to assess change among your student population. These line graphs depict all respondents using matched-pair analysis for TFS-CSS, broken out by gender for your institution and comparison group.</a:t>
            </a:r>
          </a:p>
          <a:p>
            <a:endParaRPr lang="en-US" sz="1100" dirty="0" smtClean="0"/>
          </a:p>
          <a:p>
            <a:pPr defTabSz="912937">
              <a:defRPr/>
            </a:pPr>
            <a:r>
              <a:rPr lang="en-US" sz="1100" dirty="0"/>
              <a:t>For schools that do not have matching TFS-CSS results, longitudinal constructs cannot be presented.  For these schools, all constructs are presented as bar graphs using only CSS results. </a:t>
            </a:r>
          </a:p>
          <a:p>
            <a:endParaRPr lang="en-US" sz="1100" dirty="0" smtClean="0"/>
          </a:p>
          <a:p>
            <a:r>
              <a:rPr lang="en-US" sz="1100" dirty="0" smtClean="0"/>
              <a:t>Following the Longitudinal Constructs and Constructs, individual survey items relevant to each of the categories are presented. </a:t>
            </a:r>
          </a:p>
          <a:p>
            <a:endParaRPr lang="en-US" sz="1100" dirty="0" smtClean="0">
              <a:solidFill>
                <a:srgbClr val="FF0000"/>
              </a:solidFill>
            </a:endParaRPr>
          </a:p>
          <a:p>
            <a:endParaRPr lang="en-US" sz="1100" dirty="0" smtClean="0"/>
          </a:p>
        </p:txBody>
      </p:sp>
      <p:sp>
        <p:nvSpPr>
          <p:cNvPr id="60420" name="Slide Number Placeholder 3"/>
          <p:cNvSpPr>
            <a:spLocks noGrp="1"/>
          </p:cNvSpPr>
          <p:nvPr>
            <p:ph type="sldNum" sz="quarter" idx="5"/>
          </p:nvPr>
        </p:nvSpPr>
        <p:spPr>
          <a:noFill/>
        </p:spPr>
        <p:txBody>
          <a:bodyPr/>
          <a:lstStyle/>
          <a:p>
            <a:pPr defTabSz="901843"/>
            <a:fld id="{E4279BAA-2C60-4663-92CC-684164663330}" type="slidenum">
              <a:rPr lang="en-US" smtClean="0"/>
              <a:pPr defTabSz="901843"/>
              <a:t>4</a:t>
            </a:fld>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14525AF9-4744-4A46-8E5F-F8CF870D815C}" type="slidenum">
              <a:rPr lang="en-US" sz="1200" u="none">
                <a:latin typeface="Arial" charset="0"/>
              </a:rPr>
              <a:pPr algn="r" defTabSz="901843" eaLnBrk="1" hangingPunct="1"/>
              <a:t>40</a:t>
            </a:fld>
            <a:endParaRPr lang="en-US" sz="1200" u="none">
              <a:latin typeface="Arial" charset="0"/>
            </a:endParaRPr>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ln/>
        </p:spPr>
        <p:txBody>
          <a:bodyPr/>
          <a:lstStyle/>
          <a:p>
            <a:pPr eaLnBrk="1" hangingPunct="1"/>
            <a:r>
              <a:rPr lang="en-US" dirty="0" smtClean="0"/>
              <a:t>Question: “What do you plan to be doing in fall 2013?”</a:t>
            </a:r>
          </a:p>
          <a:p>
            <a:pPr eaLnBrk="1" hangingPunct="1"/>
            <a:r>
              <a:rPr lang="en-US" dirty="0" smtClean="0"/>
              <a:t>Response options include “Primary Activity,” “Secondary Activity,” and “Will not do this.” Only the first response is shown here.</a:t>
            </a:r>
            <a:endParaRPr lang="en-US" dirty="0" smtClean="0">
              <a:latin typeface="Garamond" pitchFamily="18" charset="0"/>
            </a:endParaRPr>
          </a:p>
          <a:p>
            <a:pPr eaLnBrk="1" hangingPunct="1">
              <a:defRPr/>
            </a:pPr>
            <a:endParaRPr lang="en-US" dirty="0" smtClean="0">
              <a:solidFill>
                <a:srgbClr val="C00000"/>
              </a:solidFill>
              <a:latin typeface="Garamond" pitchFamily="18"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962400" y="8816975"/>
            <a:ext cx="3033713" cy="465138"/>
          </a:xfrm>
          <a:prstGeom prst="rect">
            <a:avLst/>
          </a:prstGeom>
          <a:noFill/>
          <a:ln w="9525">
            <a:noFill/>
            <a:miter lim="800000"/>
            <a:headEnd/>
            <a:tailEnd/>
          </a:ln>
        </p:spPr>
        <p:txBody>
          <a:bodyPr lIns="91267" tIns="45633" rIns="91267" bIns="45633" anchor="b"/>
          <a:lstStyle/>
          <a:p>
            <a:pPr algn="r" defTabSz="903288" eaLnBrk="1" hangingPunct="1"/>
            <a:fld id="{F02FF999-9C4A-4B52-8420-16030453EE5C}" type="slidenum">
              <a:rPr lang="en-US" sz="1200" u="none">
                <a:latin typeface="Arial" charset="0"/>
              </a:rPr>
              <a:pPr algn="r" defTabSz="903288" eaLnBrk="1" hangingPunct="1"/>
              <a:t>41</a:t>
            </a:fld>
            <a:endParaRPr lang="en-US" sz="1200" u="none">
              <a:latin typeface="Arial" charset="0"/>
            </a:endParaRPr>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noFill/>
          <a:ln/>
        </p:spPr>
        <p:txBody>
          <a:bodyPr/>
          <a:lstStyle/>
          <a:p>
            <a:pPr eaLnBrk="1" hangingPunct="1"/>
            <a:r>
              <a:rPr lang="en-US" dirty="0" smtClean="0">
                <a:solidFill>
                  <a:srgbClr val="000000"/>
                </a:solidFill>
              </a:rPr>
              <a:t>The question for the first item is: “What do you plan to be doing in fall 2013?”</a:t>
            </a:r>
          </a:p>
          <a:p>
            <a:pPr eaLnBrk="1" hangingPunct="1"/>
            <a:r>
              <a:rPr lang="en-US" dirty="0" smtClean="0"/>
              <a:t>Response options include “Primary Activity,” “Secondary Activity,” and “Will not do this.” Only those indicating that attending graduate or professional school full- or part-time was their primary activity are provided here.</a:t>
            </a:r>
          </a:p>
          <a:p>
            <a:pPr eaLnBrk="1" hangingPunct="1"/>
            <a:endParaRPr lang="en-US" dirty="0" smtClean="0">
              <a:latin typeface="Garamond" pitchFamily="18" charset="0"/>
            </a:endParaRPr>
          </a:p>
          <a:p>
            <a:pPr eaLnBrk="1" hangingPunct="1"/>
            <a:r>
              <a:rPr lang="en-US" dirty="0" smtClean="0">
                <a:cs typeface="Arial" charset="0"/>
              </a:rPr>
              <a:t>The question for the second item is “If you are planning to attend graduate or professional school, which of the following best describes the current state of your educational plans?”  Only three of the possible response options are listed here.  For a full listing, please refer to your Institutional Profile.  This item does include responses from those who did not indicate that they were attending graduate or professional school full-or part-time as a primary activity.  </a:t>
            </a:r>
          </a:p>
          <a:p>
            <a:pPr eaLnBrk="1" hangingPunct="1"/>
            <a:endParaRPr lang="en-US" dirty="0" smtClean="0">
              <a:cs typeface="Arial"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017A73D1-4A55-4C67-871C-89D04844D774}" type="slidenum">
              <a:rPr lang="en-US" sz="1200" u="none">
                <a:latin typeface="Arial" charset="0"/>
              </a:rPr>
              <a:pPr algn="r" defTabSz="901843" eaLnBrk="1" hangingPunct="1"/>
              <a:t>42</a:t>
            </a:fld>
            <a:endParaRPr lang="en-US" sz="1200" u="none">
              <a:latin typeface="Arial" charset="0"/>
            </a:endParaRPr>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p:spPr>
        <p:txBody>
          <a:bodyPr/>
          <a:lstStyle/>
          <a:p>
            <a:pPr eaLnBrk="1" hangingPunct="1"/>
            <a:r>
              <a:rPr lang="en-US" smtClean="0"/>
              <a:t>Percent of students who marked “Highest Planned.”</a:t>
            </a:r>
          </a:p>
          <a:p>
            <a:pPr eaLnBrk="1" hangingPunct="1"/>
            <a:endParaRPr lang="en-US" smtClean="0"/>
          </a:p>
          <a:p>
            <a:pPr eaLnBrk="1" hangingPunct="1"/>
            <a:r>
              <a:rPr lang="en-US" smtClean="0"/>
              <a:t>Note: “Other” includes “Other,” “Vocational Certificate,” and “Associate (A.A. or equivalent).”</a:t>
            </a: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BDE1938F-AD26-43F6-B95E-7AA4101C51CA}" type="slidenum">
              <a:rPr lang="en-US" sz="1200" u="none">
                <a:latin typeface="Arial" charset="0"/>
              </a:rPr>
              <a:pPr algn="r" defTabSz="901843" eaLnBrk="1" hangingPunct="1"/>
              <a:t>43</a:t>
            </a:fld>
            <a:endParaRPr lang="en-US" sz="1200" u="none">
              <a:latin typeface="Arial" charset="0"/>
            </a:endParaRPr>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a:ln/>
        </p:spPr>
        <p:txBody>
          <a:bodyPr/>
          <a:lstStyle/>
          <a:p>
            <a:pPr eaLnBrk="1" hangingPunct="1"/>
            <a:r>
              <a:rPr lang="en-US" smtClean="0"/>
              <a:t>Responses reflect aggregated career categories.</a:t>
            </a: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E39E5EDA-9039-4B3A-9899-EA56F81563E1}" type="slidenum">
              <a:rPr lang="en-US" sz="1200" u="none">
                <a:latin typeface="Arial" charset="0"/>
              </a:rPr>
              <a:pPr algn="r" defTabSz="901843" eaLnBrk="1" hangingPunct="1"/>
              <a:t>44</a:t>
            </a:fld>
            <a:endParaRPr lang="en-US" sz="1200" u="none">
              <a:latin typeface="Arial" charset="0"/>
            </a:endParaRPr>
          </a:p>
        </p:txBody>
      </p:sp>
      <p:sp>
        <p:nvSpPr>
          <p:cNvPr id="101379"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ln/>
        </p:spPr>
        <p:txBody>
          <a:bodyPr/>
          <a:lstStyle/>
          <a:p>
            <a:pPr eaLnBrk="1" hangingPunct="1">
              <a:defRPr/>
            </a:pPr>
            <a:r>
              <a:rPr lang="en-US" dirty="0" smtClean="0"/>
              <a:t>The question stem for these items is: </a:t>
            </a:r>
            <a:r>
              <a:rPr lang="en-US" dirty="0" smtClean="0">
                <a:solidFill>
                  <a:srgbClr val="000000"/>
                </a:solidFill>
              </a:rPr>
              <a:t>“</a:t>
            </a:r>
            <a:r>
              <a:rPr lang="en-US" kern="0" dirty="0" smtClean="0">
                <a:solidFill>
                  <a:srgbClr val="000000"/>
                </a:solidFill>
              </a:rPr>
              <a:t>When thinking about your career path after college, how important are the following considerations…”</a:t>
            </a:r>
          </a:p>
          <a:p>
            <a:pPr eaLnBrk="1" hangingPunct="1">
              <a:defRPr/>
            </a:pPr>
            <a:endParaRPr lang="en-US" kern="0" dirty="0" smtClean="0">
              <a:solidFill>
                <a:srgbClr val="000000"/>
              </a:solidFill>
            </a:endParaRPr>
          </a:p>
          <a:p>
            <a:pPr eaLnBrk="1" hangingPunct="1">
              <a:defRPr/>
            </a:pPr>
            <a:r>
              <a:rPr lang="en-US" dirty="0" smtClean="0">
                <a:solidFill>
                  <a:srgbClr val="000000"/>
                </a:solidFill>
              </a:rPr>
              <a:t>Response options include “Essential,” “Very Important,” “Somewhat Important” and “Not Important.” Only the first two responses are shown here (aggregated).</a:t>
            </a:r>
            <a:endParaRPr lang="en-US" dirty="0" smtClean="0">
              <a:solidFill>
                <a:srgbClr val="000000"/>
              </a:solidFill>
              <a:latin typeface="Garamond" pitchFamily="18" charset="0"/>
            </a:endParaRPr>
          </a:p>
          <a:p>
            <a:pPr eaLnBrk="1" hangingPunct="1">
              <a:defRPr/>
            </a:pPr>
            <a:endParaRPr lang="en-US" dirty="0" smtClean="0"/>
          </a:p>
          <a:p>
            <a:pPr eaLnBrk="1" hangingPunct="1">
              <a:defRPr/>
            </a:pPr>
            <a:endParaRPr lang="en-US" dirty="0"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47E05464-A2AF-42D2-AC31-6474A8D37398}" type="slidenum">
              <a:rPr lang="en-US" sz="1200" u="none">
                <a:latin typeface="Arial" charset="0"/>
              </a:rPr>
              <a:pPr algn="r" defTabSz="901843" eaLnBrk="1" hangingPunct="1"/>
              <a:t>45</a:t>
            </a:fld>
            <a:endParaRPr lang="en-US" sz="1200" u="none">
              <a:latin typeface="Arial" charset="0"/>
            </a:endParaRPr>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noFill/>
          <a:ln/>
        </p:spPr>
        <p:txBody>
          <a:bodyPr/>
          <a:lstStyle/>
          <a:p>
            <a:pPr eaLnBrk="1" hangingPunct="1"/>
            <a:r>
              <a:rPr lang="en-US" smtClean="0"/>
              <a:t>The question stem for these items is: “Think about your current abilities and tell us how strong or weak you believe you are in each of the following areas…”</a:t>
            </a:r>
          </a:p>
          <a:p>
            <a:pPr eaLnBrk="1" hangingPunct="1"/>
            <a:endParaRPr lang="en-US" smtClean="0"/>
          </a:p>
          <a:p>
            <a:pPr eaLnBrk="1" hangingPunct="1"/>
            <a:r>
              <a:rPr lang="en-US" smtClean="0"/>
              <a:t>Item response options include “A Major Strength,” “Somewhat Strong,”  “Average,” “Somewhat Weak,” and “A Major Weakness.” Only the first two responses are shown here.</a:t>
            </a: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p:spPr>
        <p:txBody>
          <a:bodyPr/>
          <a:lstStyle/>
          <a:p>
            <a:pPr defTabSz="901843"/>
            <a:fld id="{E753CC7A-9FF7-408C-9286-46F30EAE10FD}" type="slidenum">
              <a:rPr lang="en-US" smtClean="0"/>
              <a:pPr defTabSz="901843"/>
              <a:t>46</a:t>
            </a:fld>
            <a:endParaRPr lang="en-US" smtClean="0"/>
          </a:p>
        </p:txBody>
      </p:sp>
      <p:sp>
        <p:nvSpPr>
          <p:cNvPr id="103427" name="Rectangle 2"/>
          <p:cNvSpPr>
            <a:spLocks noGrp="1" noRot="1" noChangeAspect="1" noChangeArrowheads="1" noTextEdit="1"/>
          </p:cNvSpPr>
          <p:nvPr>
            <p:ph type="sldImg"/>
          </p:nvPr>
        </p:nvSpPr>
        <p:spPr>
          <a:ln/>
        </p:spPr>
      </p:sp>
      <p:sp>
        <p:nvSpPr>
          <p:cNvPr id="103428" name="Rectangle 3"/>
          <p:cNvSpPr>
            <a:spLocks noGrp="1" noChangeArrowheads="1"/>
          </p:cNvSpPr>
          <p:nvPr>
            <p:ph type="body" idx="1"/>
          </p:nvPr>
        </p:nvSpPr>
        <p:spPr>
          <a:noFill/>
          <a:ln/>
        </p:spPr>
        <p:txBody>
          <a:bodyPr/>
          <a:lstStyle/>
          <a:p>
            <a:pPr eaLnBrk="1" hangingPunct="1"/>
            <a:r>
              <a:rPr lang="en-US" smtClean="0"/>
              <a:t>Students’ levels of satisfaction with their college experience are measured by the Satisfaction with Coursework and Overall Satisfaction constructs.</a:t>
            </a:r>
          </a:p>
          <a:p>
            <a:pPr eaLnBrk="1" hangingPunct="1"/>
            <a:endParaRPr lang="en-US" smtClean="0"/>
          </a:p>
          <a:p>
            <a:pPr eaLnBrk="1" hangingPunct="1"/>
            <a:r>
              <a:rPr lang="en-US" smtClean="0"/>
              <a:t>Additional items provide information on Satisfaction with Academic Support and Courses, and Satisfaction with Services and Community.</a:t>
            </a: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DD9EF7E6-8628-46A5-AF28-D94C0B1C422B}" type="slidenum">
              <a:rPr lang="en-US" sz="1200" u="none">
                <a:latin typeface="Arial" charset="0"/>
              </a:rPr>
              <a:pPr algn="r" defTabSz="901843" eaLnBrk="1" hangingPunct="1"/>
              <a:t>47</a:t>
            </a:fld>
            <a:endParaRPr lang="en-US" sz="1200" u="none">
              <a:latin typeface="Arial" charset="0"/>
            </a:endParaRPr>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p:spPr>
        <p:txBody>
          <a:bodyPr/>
          <a:lstStyle/>
          <a:p>
            <a:pPr eaLnBrk="1" hangingPunct="1"/>
            <a:r>
              <a:rPr lang="en-US" smtClean="0"/>
              <a:t>Mean comparisons for your institution and comparison group are shown for all graduating seniors, broken out by gender.</a:t>
            </a:r>
          </a:p>
          <a:p>
            <a:pPr eaLnBrk="1" hangingPunct="1"/>
            <a:endParaRPr lang="en-US" smtClean="0"/>
          </a:p>
          <a:p>
            <a:pPr eaLnBrk="1" hangingPunct="1"/>
            <a:r>
              <a:rPr lang="en-US" smtClean="0"/>
              <a:t>Construct items are listed here in the order in which they contribute to the construct.</a:t>
            </a: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FB031BF8-73C3-49B6-B50A-6D271E09DD3C}" type="slidenum">
              <a:rPr lang="en-US" sz="1200" u="none">
                <a:latin typeface="Arial" charset="0"/>
              </a:rPr>
              <a:pPr algn="r" defTabSz="901843" eaLnBrk="1" hangingPunct="1"/>
              <a:t>48</a:t>
            </a:fld>
            <a:endParaRPr lang="en-US" sz="1200" u="none">
              <a:latin typeface="Arial" charset="0"/>
            </a:endParaRPr>
          </a:p>
        </p:txBody>
      </p:sp>
      <p:sp>
        <p:nvSpPr>
          <p:cNvPr id="105475" name="Rectangle 2"/>
          <p:cNvSpPr>
            <a:spLocks noGrp="1" noRot="1" noChangeAspect="1" noChangeArrowheads="1" noTextEdit="1"/>
          </p:cNvSpPr>
          <p:nvPr>
            <p:ph type="sldImg"/>
          </p:nvPr>
        </p:nvSpPr>
        <p:spPr>
          <a:ln/>
        </p:spPr>
      </p:sp>
      <p:sp>
        <p:nvSpPr>
          <p:cNvPr id="105476" name="Rectangle 3"/>
          <p:cNvSpPr>
            <a:spLocks noGrp="1" noChangeArrowheads="1"/>
          </p:cNvSpPr>
          <p:nvPr>
            <p:ph type="body" idx="1"/>
          </p:nvPr>
        </p:nvSpPr>
        <p:spPr>
          <a:noFill/>
          <a:ln/>
        </p:spPr>
        <p:txBody>
          <a:bodyPr/>
          <a:lstStyle/>
          <a:p>
            <a:pPr eaLnBrk="1" hangingPunct="1"/>
            <a:r>
              <a:rPr lang="en-US" smtClean="0"/>
              <a:t>Mean comparisons for your institution and comparison group are shown for all graduating seniors, broken out by gender.</a:t>
            </a:r>
          </a:p>
          <a:p>
            <a:pPr eaLnBrk="1" hangingPunct="1"/>
            <a:endParaRPr lang="en-US" smtClean="0"/>
          </a:p>
          <a:p>
            <a:pPr eaLnBrk="1" hangingPunct="1"/>
            <a:r>
              <a:rPr lang="en-US" smtClean="0"/>
              <a:t>Construct items are listed here in the order in which they contribute to the construct.</a:t>
            </a: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7EA02801-4683-41F3-A9C2-1F141DB6DF44}" type="slidenum">
              <a:rPr lang="en-US" sz="1200" u="none">
                <a:latin typeface="Arial" charset="0"/>
              </a:rPr>
              <a:pPr algn="r" defTabSz="901843" eaLnBrk="1" hangingPunct="1"/>
              <a:t>49</a:t>
            </a:fld>
            <a:endParaRPr lang="en-US" sz="1200" u="none">
              <a:latin typeface="Arial" charset="0"/>
            </a:endParaRPr>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noFill/>
          <a:ln/>
        </p:spPr>
        <p:txBody>
          <a:bodyPr/>
          <a:lstStyle/>
          <a:p>
            <a:pPr eaLnBrk="1" hangingPunct="1"/>
            <a:r>
              <a:rPr lang="en-US" dirty="0" smtClean="0"/>
              <a:t>The question stem for these items is: “Please rate your satisfaction with your college in each area…”</a:t>
            </a:r>
          </a:p>
          <a:p>
            <a:pPr eaLnBrk="1" hangingPunct="1"/>
            <a:endParaRPr lang="en-US" dirty="0" smtClean="0"/>
          </a:p>
          <a:p>
            <a:pPr eaLnBrk="1" hangingPunct="1"/>
            <a:r>
              <a:rPr lang="en-US" dirty="0" smtClean="0"/>
              <a:t>Item response options include “Very Satisfied,” “Satisfied,” “Neutral,” “Dissatisfied,” “Very Dissatisfied,” and “Can’t Rate/ Don’t Know.” Only the first two responses are shown here.</a:t>
            </a:r>
          </a:p>
          <a:p>
            <a:pPr eaLnBrk="1" hangingPunct="1"/>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r>
              <a:rPr lang="en-US" dirty="0" smtClean="0"/>
              <a:t>The race/ethnicity variable displayed here is “RACEGROUP.” This variable is aggregated so response categories add to 100%.</a:t>
            </a:r>
          </a:p>
          <a:p>
            <a:endParaRPr lang="en-US" dirty="0" smtClean="0"/>
          </a:p>
        </p:txBody>
      </p:sp>
      <p:sp>
        <p:nvSpPr>
          <p:cNvPr id="61444" name="Slide Number Placeholder 3"/>
          <p:cNvSpPr>
            <a:spLocks noGrp="1"/>
          </p:cNvSpPr>
          <p:nvPr>
            <p:ph type="sldNum" sz="quarter" idx="5"/>
          </p:nvPr>
        </p:nvSpPr>
        <p:spPr>
          <a:noFill/>
        </p:spPr>
        <p:txBody>
          <a:bodyPr/>
          <a:lstStyle/>
          <a:p>
            <a:pPr defTabSz="901843"/>
            <a:fld id="{7926C351-848F-4F0A-BA27-77AF761E2F22}" type="slidenum">
              <a:rPr lang="en-US" smtClean="0"/>
              <a:pPr defTabSz="901843"/>
              <a:t>5</a:t>
            </a:fld>
            <a:endParaRPr lang="en-US"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21B458BF-DE0C-4D2E-A9E6-BEC777A3F5B2}" type="slidenum">
              <a:rPr lang="en-US" sz="1200" u="none">
                <a:latin typeface="Arial" charset="0"/>
              </a:rPr>
              <a:pPr algn="r" defTabSz="901843" eaLnBrk="1" hangingPunct="1"/>
              <a:t>50</a:t>
            </a:fld>
            <a:endParaRPr lang="en-US" sz="1200" u="none">
              <a:latin typeface="Arial" charset="0"/>
            </a:endParaRPr>
          </a:p>
        </p:txBody>
      </p:sp>
      <p:sp>
        <p:nvSpPr>
          <p:cNvPr id="107523" name="Rectangle 2"/>
          <p:cNvSpPr>
            <a:spLocks noGrp="1" noRot="1" noChangeAspect="1" noChangeArrowheads="1" noTextEdit="1"/>
          </p:cNvSpPr>
          <p:nvPr>
            <p:ph type="sldImg"/>
          </p:nvPr>
        </p:nvSpPr>
        <p:spPr>
          <a:ln/>
        </p:spPr>
      </p:sp>
      <p:sp>
        <p:nvSpPr>
          <p:cNvPr id="107524" name="Rectangle 3"/>
          <p:cNvSpPr>
            <a:spLocks noGrp="1" noChangeArrowheads="1"/>
          </p:cNvSpPr>
          <p:nvPr>
            <p:ph type="body" idx="1"/>
          </p:nvPr>
        </p:nvSpPr>
        <p:spPr>
          <a:noFill/>
          <a:ln/>
        </p:spPr>
        <p:txBody>
          <a:bodyPr/>
          <a:lstStyle/>
          <a:p>
            <a:pPr eaLnBrk="1" hangingPunct="1"/>
            <a:r>
              <a:rPr lang="en-US" smtClean="0"/>
              <a:t>The question stem for these items is: “Please rate your satisfaction with your college in each area…”</a:t>
            </a:r>
          </a:p>
          <a:p>
            <a:pPr eaLnBrk="1" hangingPunct="1"/>
            <a:endParaRPr lang="en-US" smtClean="0"/>
          </a:p>
          <a:p>
            <a:pPr eaLnBrk="1" hangingPunct="1"/>
            <a:r>
              <a:rPr lang="en-US" smtClean="0"/>
              <a:t>Item response options include “Very Satisfied,” “Satisfied,” “Neutral,” “Dissatisfied,” “Very Dissatisfied,” and “Can’t Rate/ Don’t Know.” Only the first two responses are shown here.</a:t>
            </a:r>
          </a:p>
          <a:p>
            <a:pPr eaLnBrk="1" hangingPunct="1"/>
            <a:endParaRPr lang="en-US"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BF676398-8DAC-461D-B9FC-CD76A0778F07}" type="slidenum">
              <a:rPr lang="en-US" sz="1200" u="none">
                <a:latin typeface="Arial" charset="0"/>
              </a:rPr>
              <a:pPr algn="r" defTabSz="901843" eaLnBrk="1" hangingPunct="1"/>
              <a:t>51</a:t>
            </a:fld>
            <a:endParaRPr lang="en-US" sz="1200" u="none">
              <a:latin typeface="Arial" charset="0"/>
            </a:endParaRPr>
          </a:p>
        </p:txBody>
      </p:sp>
      <p:sp>
        <p:nvSpPr>
          <p:cNvPr id="108547" name="Rectangle 2"/>
          <p:cNvSpPr>
            <a:spLocks noGrp="1" noRot="1" noChangeAspect="1" noChangeArrowheads="1" noTextEdit="1"/>
          </p:cNvSpPr>
          <p:nvPr>
            <p:ph type="sldImg"/>
          </p:nvPr>
        </p:nvSpPr>
        <p:spPr>
          <a:ln/>
        </p:spPr>
      </p:sp>
      <p:sp>
        <p:nvSpPr>
          <p:cNvPr id="1085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p:spPr>
        <p:txBody>
          <a:bodyPr/>
          <a:lstStyle/>
          <a:p>
            <a:pPr defTabSz="901843"/>
            <a:fld id="{EDB4EBEC-B7F9-4904-A685-C02E85E9C0C8}" type="slidenum">
              <a:rPr lang="en-US" smtClean="0"/>
              <a:pPr defTabSz="901843"/>
              <a:t>52</a:t>
            </a:fld>
            <a:endParaRPr lang="en-US" smtClean="0"/>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xfrm>
            <a:off x="931759" y="4408807"/>
            <a:ext cx="5134182" cy="4178933"/>
          </a:xfrm>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r>
              <a:rPr lang="en-US" smtClean="0"/>
              <a:t>“Other” includes “Health Professional, “Other Technical,” and “Other Non-technical.”</a:t>
            </a:r>
          </a:p>
        </p:txBody>
      </p:sp>
      <p:sp>
        <p:nvSpPr>
          <p:cNvPr id="62468" name="Slide Number Placeholder 3"/>
          <p:cNvSpPr>
            <a:spLocks noGrp="1"/>
          </p:cNvSpPr>
          <p:nvPr>
            <p:ph type="sldNum" sz="quarter" idx="5"/>
          </p:nvPr>
        </p:nvSpPr>
        <p:spPr>
          <a:noFill/>
        </p:spPr>
        <p:txBody>
          <a:bodyPr/>
          <a:lstStyle/>
          <a:p>
            <a:pPr defTabSz="901843"/>
            <a:fld id="{95D5EE96-6011-4FFB-88C9-161E18B13177}" type="slidenum">
              <a:rPr lang="en-US" smtClean="0"/>
              <a:pPr defTabSz="901843"/>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endParaRPr lang="en-US" smtClean="0"/>
          </a:p>
        </p:txBody>
      </p:sp>
      <p:sp>
        <p:nvSpPr>
          <p:cNvPr id="63492" name="Slide Number Placeholder 3"/>
          <p:cNvSpPr>
            <a:spLocks noGrp="1"/>
          </p:cNvSpPr>
          <p:nvPr>
            <p:ph type="sldNum" sz="quarter" idx="5"/>
          </p:nvPr>
        </p:nvSpPr>
        <p:spPr>
          <a:noFill/>
        </p:spPr>
        <p:txBody>
          <a:bodyPr/>
          <a:lstStyle/>
          <a:p>
            <a:pPr defTabSz="901843"/>
            <a:fld id="{4D6DE0E0-1F82-4D90-A0F4-EA882F0D7E3F}" type="slidenum">
              <a:rPr lang="en-US" smtClean="0"/>
              <a:pPr defTabSz="901843"/>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r>
              <a:rPr lang="en-US" dirty="0" smtClean="0"/>
              <a:t>Figure 1 depicts the proportion of respondents who reported “Yes.”</a:t>
            </a:r>
          </a:p>
          <a:p>
            <a:endParaRPr lang="en-US" dirty="0" smtClean="0"/>
          </a:p>
          <a:p>
            <a:r>
              <a:rPr lang="en-US" dirty="0" smtClean="0"/>
              <a:t>The question used</a:t>
            </a:r>
            <a:r>
              <a:rPr lang="en-US" baseline="0" dirty="0" smtClean="0"/>
              <a:t> in</a:t>
            </a:r>
            <a:r>
              <a:rPr lang="en-US" dirty="0" smtClean="0"/>
              <a:t> Figure 2 is: “If you borrowed money to help pay for college expenses, estimate how much you will owe as of June 30, 2013.”</a:t>
            </a:r>
          </a:p>
        </p:txBody>
      </p:sp>
      <p:sp>
        <p:nvSpPr>
          <p:cNvPr id="64516" name="Slide Number Placeholder 3"/>
          <p:cNvSpPr>
            <a:spLocks noGrp="1"/>
          </p:cNvSpPr>
          <p:nvPr>
            <p:ph type="sldNum" sz="quarter" idx="5"/>
          </p:nvPr>
        </p:nvSpPr>
        <p:spPr>
          <a:noFill/>
        </p:spPr>
        <p:txBody>
          <a:bodyPr/>
          <a:lstStyle/>
          <a:p>
            <a:pPr defTabSz="901843"/>
            <a:fld id="{0B273222-95D5-4555-B1C8-2311ABCDE054}" type="slidenum">
              <a:rPr lang="en-US" smtClean="0"/>
              <a:pPr defTabSz="901843"/>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p:spPr>
        <p:txBody>
          <a:bodyPr/>
          <a:lstStyle/>
          <a:p>
            <a:r>
              <a:rPr lang="en-US" dirty="0" smtClean="0">
                <a:solidFill>
                  <a:srgbClr val="000000"/>
                </a:solidFill>
              </a:rPr>
              <a:t>The question stem for this item is: “How much of the past year’s educational expenses (room, board, tuition, and fees) were covered from each of the following sources?”</a:t>
            </a:r>
          </a:p>
          <a:p>
            <a:endParaRPr lang="en-US" dirty="0" smtClean="0">
              <a:solidFill>
                <a:srgbClr val="000000"/>
              </a:solidFill>
            </a:endParaRPr>
          </a:p>
          <a:p>
            <a:r>
              <a:rPr lang="en-US" dirty="0" smtClean="0">
                <a:solidFill>
                  <a:srgbClr val="000000"/>
                </a:solidFill>
              </a:rPr>
              <a:t>Item response options include “None,” “Less than $1,000,” “$1,000 to $2,999,” “$3,000 to $5,999,” “$6,000 to $9,999” and “$10,000 or more.” Results shown here reflect all responses indicating any amount (i.e., all categories except  “None”).</a:t>
            </a:r>
          </a:p>
        </p:txBody>
      </p:sp>
      <p:sp>
        <p:nvSpPr>
          <p:cNvPr id="65540" name="Slide Number Placeholder 3"/>
          <p:cNvSpPr>
            <a:spLocks noGrp="1"/>
          </p:cNvSpPr>
          <p:nvPr>
            <p:ph type="sldNum" sz="quarter" idx="5"/>
          </p:nvPr>
        </p:nvSpPr>
        <p:spPr>
          <a:noFill/>
        </p:spPr>
        <p:txBody>
          <a:bodyPr/>
          <a:lstStyle/>
          <a:p>
            <a:pPr defTabSz="901843"/>
            <a:fld id="{A65A9214-C16D-4986-B2B1-48A6D798D0F6}" type="slidenum">
              <a:rPr lang="en-US" smtClean="0"/>
              <a:pPr defTabSz="901843"/>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7" descr="CIRP_square_RGB_33_50_77"/>
          <p:cNvPicPr>
            <a:picLocks noChangeAspect="1" noChangeArrowheads="1"/>
          </p:cNvPicPr>
          <p:nvPr/>
        </p:nvPicPr>
        <p:blipFill>
          <a:blip r:embed="rId2" cstate="print"/>
          <a:srcRect/>
          <a:stretch>
            <a:fillRect/>
          </a:stretch>
        </p:blipFill>
        <p:spPr bwMode="auto">
          <a:xfrm>
            <a:off x="0" y="0"/>
            <a:ext cx="914400" cy="908050"/>
          </a:xfrm>
          <a:prstGeom prst="rect">
            <a:avLst/>
          </a:prstGeom>
          <a:noFill/>
          <a:ln w="9525">
            <a:noFill/>
            <a:miter lim="800000"/>
            <a:headEnd/>
            <a:tailEnd/>
          </a:ln>
        </p:spPr>
      </p:pic>
      <p:sp>
        <p:nvSpPr>
          <p:cNvPr id="80914" name="Rectangle 18"/>
          <p:cNvSpPr>
            <a:spLocks noGrp="1" noChangeArrowheads="1"/>
          </p:cNvSpPr>
          <p:nvPr>
            <p:ph type="ctrTitle" sz="quarter"/>
          </p:nvPr>
        </p:nvSpPr>
        <p:spPr>
          <a:xfrm>
            <a:off x="685800" y="1768475"/>
            <a:ext cx="7772400" cy="1736725"/>
          </a:xfrm>
        </p:spPr>
        <p:txBody>
          <a:bodyPr anchor="b"/>
          <a:lstStyle>
            <a:lvl1pPr>
              <a:defRPr sz="3600"/>
            </a:lvl1pPr>
          </a:lstStyle>
          <a:p>
            <a:r>
              <a:rPr lang="en-US"/>
              <a:t>Click to edit Master title style</a:t>
            </a:r>
          </a:p>
        </p:txBody>
      </p:sp>
      <p:sp>
        <p:nvSpPr>
          <p:cNvPr id="80915" name="Rectangle 19"/>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5" name="Rectangle 20"/>
          <p:cNvSpPr>
            <a:spLocks noGrp="1" noChangeArrowheads="1"/>
          </p:cNvSpPr>
          <p:nvPr>
            <p:ph type="dt" sz="quarter" idx="10"/>
          </p:nvPr>
        </p:nvSpPr>
        <p:spPr bwMode="auto">
          <a:xfrm>
            <a:off x="457200" y="6248400"/>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eaLnBrk="1" hangingPunct="1">
              <a:defRPr sz="1200" u="none"/>
            </a:lvl1pPr>
          </a:lstStyle>
          <a:p>
            <a:pPr>
              <a:defRPr/>
            </a:pPr>
            <a:endParaRPr lang="en-US"/>
          </a:p>
        </p:txBody>
      </p:sp>
      <p:sp>
        <p:nvSpPr>
          <p:cNvPr id="6" name="Rectangle 21"/>
          <p:cNvSpPr>
            <a:spLocks noGrp="1" noChangeArrowheads="1"/>
          </p:cNvSpPr>
          <p:nvPr>
            <p:ph type="ftr" sz="quarter" idx="11"/>
          </p:nvPr>
        </p:nvSpPr>
        <p:spPr>
          <a:xfrm>
            <a:off x="3124200" y="6248400"/>
            <a:ext cx="2895600" cy="457200"/>
          </a:xfrm>
        </p:spPr>
        <p:txBody>
          <a:bodyPr/>
          <a:lstStyle>
            <a:lvl1pPr algn="ctr">
              <a:defRPr/>
            </a:lvl1pPr>
          </a:lstStyle>
          <a:p>
            <a:pPr>
              <a:defRPr/>
            </a:pPr>
            <a:r>
              <a:rPr lang="en-US"/>
              <a:t>2013 College Senior Survey</a:t>
            </a:r>
          </a:p>
        </p:txBody>
      </p:sp>
      <p:sp>
        <p:nvSpPr>
          <p:cNvPr id="7" name="Rectangle 25"/>
          <p:cNvSpPr>
            <a:spLocks noGrp="1" noChangeArrowheads="1"/>
          </p:cNvSpPr>
          <p:nvPr>
            <p:ph type="sldNum" sz="quarter" idx="12"/>
          </p:nvPr>
        </p:nvSpPr>
        <p:spPr/>
        <p:txBody>
          <a:bodyPr/>
          <a:lstStyle>
            <a:lvl1pPr>
              <a:defRPr/>
            </a:lvl1pPr>
          </a:lstStyle>
          <a:p>
            <a:pPr>
              <a:defRPr/>
            </a:pPr>
            <a:fld id="{7092BCF1-1328-4AE7-B48C-E9A84CF00A5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0"/>
          <p:cNvSpPr>
            <a:spLocks noGrp="1" noChangeArrowheads="1"/>
          </p:cNvSpPr>
          <p:nvPr>
            <p:ph type="ftr" sz="quarter" idx="10"/>
          </p:nvPr>
        </p:nvSpPr>
        <p:spPr>
          <a:ln/>
        </p:spPr>
        <p:txBody>
          <a:bodyPr/>
          <a:lstStyle>
            <a:lvl1pPr>
              <a:defRPr/>
            </a:lvl1pPr>
          </a:lstStyle>
          <a:p>
            <a:pPr>
              <a:defRPr/>
            </a:pPr>
            <a:r>
              <a:rPr lang="en-US"/>
              <a:t>2013 College Senior Survey</a:t>
            </a:r>
          </a:p>
        </p:txBody>
      </p:sp>
      <p:sp>
        <p:nvSpPr>
          <p:cNvPr id="5" name="Rectangle 25"/>
          <p:cNvSpPr>
            <a:spLocks noGrp="1" noChangeArrowheads="1"/>
          </p:cNvSpPr>
          <p:nvPr>
            <p:ph type="sldNum" sz="quarter" idx="11"/>
          </p:nvPr>
        </p:nvSpPr>
        <p:spPr>
          <a:ln/>
        </p:spPr>
        <p:txBody>
          <a:bodyPr/>
          <a:lstStyle>
            <a:lvl1pPr>
              <a:defRPr/>
            </a:lvl1pPr>
          </a:lstStyle>
          <a:p>
            <a:pPr>
              <a:defRPr/>
            </a:pPr>
            <a:fld id="{F837FC3E-CD2C-49F2-914A-6C0C633AD8F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227013"/>
            <a:ext cx="2284412" cy="58689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27013"/>
            <a:ext cx="6704013" cy="58689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0"/>
          <p:cNvSpPr>
            <a:spLocks noGrp="1" noChangeArrowheads="1"/>
          </p:cNvSpPr>
          <p:nvPr>
            <p:ph type="ftr" sz="quarter" idx="10"/>
          </p:nvPr>
        </p:nvSpPr>
        <p:spPr>
          <a:ln/>
        </p:spPr>
        <p:txBody>
          <a:bodyPr/>
          <a:lstStyle>
            <a:lvl1pPr>
              <a:defRPr/>
            </a:lvl1pPr>
          </a:lstStyle>
          <a:p>
            <a:pPr>
              <a:defRPr/>
            </a:pPr>
            <a:r>
              <a:rPr lang="en-US"/>
              <a:t>2013 College Senior Survey</a:t>
            </a:r>
          </a:p>
        </p:txBody>
      </p:sp>
      <p:sp>
        <p:nvSpPr>
          <p:cNvPr id="5" name="Rectangle 25"/>
          <p:cNvSpPr>
            <a:spLocks noGrp="1" noChangeArrowheads="1"/>
          </p:cNvSpPr>
          <p:nvPr>
            <p:ph type="sldNum" sz="quarter" idx="11"/>
          </p:nvPr>
        </p:nvSpPr>
        <p:spPr>
          <a:ln/>
        </p:spPr>
        <p:txBody>
          <a:bodyPr/>
          <a:lstStyle>
            <a:lvl1pPr>
              <a:defRPr/>
            </a:lvl1pPr>
          </a:lstStyle>
          <a:p>
            <a:pPr>
              <a:defRPr/>
            </a:pPr>
            <a:fld id="{A2345506-D0F1-4ADE-BD4E-ECF7E58A9CE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0" y="227013"/>
            <a:ext cx="9140825"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495800"/>
          </a:xfrm>
        </p:spPr>
        <p:txBody>
          <a:bodyPr/>
          <a:lstStyle/>
          <a:p>
            <a:pPr lvl="0"/>
            <a:endParaRPr lang="en-US" noProof="0" dirty="0" smtClean="0"/>
          </a:p>
        </p:txBody>
      </p:sp>
      <p:sp>
        <p:nvSpPr>
          <p:cNvPr id="4" name="Rectangle 20"/>
          <p:cNvSpPr>
            <a:spLocks noGrp="1" noChangeArrowheads="1"/>
          </p:cNvSpPr>
          <p:nvPr>
            <p:ph type="ftr" sz="quarter" idx="10"/>
          </p:nvPr>
        </p:nvSpPr>
        <p:spPr>
          <a:ln/>
        </p:spPr>
        <p:txBody>
          <a:bodyPr/>
          <a:lstStyle>
            <a:lvl1pPr>
              <a:defRPr/>
            </a:lvl1pPr>
          </a:lstStyle>
          <a:p>
            <a:pPr>
              <a:defRPr/>
            </a:pPr>
            <a:r>
              <a:rPr lang="en-US"/>
              <a:t>2013 College Senior Survey</a:t>
            </a:r>
          </a:p>
        </p:txBody>
      </p:sp>
      <p:sp>
        <p:nvSpPr>
          <p:cNvPr id="5" name="Rectangle 25"/>
          <p:cNvSpPr>
            <a:spLocks noGrp="1" noChangeArrowheads="1"/>
          </p:cNvSpPr>
          <p:nvPr>
            <p:ph type="sldNum" sz="quarter" idx="11"/>
          </p:nvPr>
        </p:nvSpPr>
        <p:spPr>
          <a:ln/>
        </p:spPr>
        <p:txBody>
          <a:bodyPr/>
          <a:lstStyle>
            <a:lvl1pPr>
              <a:defRPr/>
            </a:lvl1pPr>
          </a:lstStyle>
          <a:p>
            <a:pPr>
              <a:defRPr/>
            </a:pPr>
            <a:fld id="{25D6ADC6-371E-4D07-BEDE-9B492F1765E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0"/>
          <p:cNvSpPr>
            <a:spLocks noGrp="1" noChangeArrowheads="1"/>
          </p:cNvSpPr>
          <p:nvPr>
            <p:ph type="ftr" sz="quarter" idx="10"/>
          </p:nvPr>
        </p:nvSpPr>
        <p:spPr>
          <a:ln/>
        </p:spPr>
        <p:txBody>
          <a:bodyPr/>
          <a:lstStyle>
            <a:lvl1pPr>
              <a:defRPr/>
            </a:lvl1pPr>
          </a:lstStyle>
          <a:p>
            <a:pPr>
              <a:defRPr/>
            </a:pPr>
            <a:r>
              <a:rPr lang="en-US" dirty="0"/>
              <a:t>2013 College Senior Survey</a:t>
            </a:r>
          </a:p>
        </p:txBody>
      </p:sp>
      <p:sp>
        <p:nvSpPr>
          <p:cNvPr id="5" name="Rectangle 25"/>
          <p:cNvSpPr>
            <a:spLocks noGrp="1" noChangeArrowheads="1"/>
          </p:cNvSpPr>
          <p:nvPr>
            <p:ph type="sldNum" sz="quarter" idx="11"/>
          </p:nvPr>
        </p:nvSpPr>
        <p:spPr>
          <a:ln/>
        </p:spPr>
        <p:txBody>
          <a:bodyPr/>
          <a:lstStyle>
            <a:lvl1pPr>
              <a:defRPr/>
            </a:lvl1pPr>
          </a:lstStyle>
          <a:p>
            <a:pPr>
              <a:defRPr/>
            </a:pPr>
            <a:fld id="{BC948261-BA7A-449B-AFF2-6BAF73509D1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0"/>
          <p:cNvSpPr>
            <a:spLocks noGrp="1" noChangeArrowheads="1"/>
          </p:cNvSpPr>
          <p:nvPr>
            <p:ph type="ftr" sz="quarter" idx="10"/>
          </p:nvPr>
        </p:nvSpPr>
        <p:spPr>
          <a:ln/>
        </p:spPr>
        <p:txBody>
          <a:bodyPr/>
          <a:lstStyle>
            <a:lvl1pPr>
              <a:defRPr/>
            </a:lvl1pPr>
          </a:lstStyle>
          <a:p>
            <a:pPr>
              <a:defRPr/>
            </a:pPr>
            <a:r>
              <a:rPr lang="en-US"/>
              <a:t>2013 College Senior Survey</a:t>
            </a:r>
          </a:p>
        </p:txBody>
      </p:sp>
      <p:sp>
        <p:nvSpPr>
          <p:cNvPr id="5" name="Rectangle 25"/>
          <p:cNvSpPr>
            <a:spLocks noGrp="1" noChangeArrowheads="1"/>
          </p:cNvSpPr>
          <p:nvPr>
            <p:ph type="sldNum" sz="quarter" idx="11"/>
          </p:nvPr>
        </p:nvSpPr>
        <p:spPr>
          <a:ln/>
        </p:spPr>
        <p:txBody>
          <a:bodyPr/>
          <a:lstStyle>
            <a:lvl1pPr>
              <a:defRPr/>
            </a:lvl1pPr>
          </a:lstStyle>
          <a:p>
            <a:pPr>
              <a:defRPr/>
            </a:pPr>
            <a:fld id="{517A8D27-E786-4DE5-93B5-7651E3EC958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0"/>
          <p:cNvSpPr>
            <a:spLocks noGrp="1" noChangeArrowheads="1"/>
          </p:cNvSpPr>
          <p:nvPr>
            <p:ph type="ftr" sz="quarter" idx="10"/>
          </p:nvPr>
        </p:nvSpPr>
        <p:spPr>
          <a:ln/>
        </p:spPr>
        <p:txBody>
          <a:bodyPr/>
          <a:lstStyle>
            <a:lvl1pPr>
              <a:defRPr/>
            </a:lvl1pPr>
          </a:lstStyle>
          <a:p>
            <a:pPr>
              <a:defRPr/>
            </a:pPr>
            <a:r>
              <a:rPr lang="en-US"/>
              <a:t>2013 College Senior Survey</a:t>
            </a:r>
          </a:p>
        </p:txBody>
      </p:sp>
      <p:sp>
        <p:nvSpPr>
          <p:cNvPr id="6" name="Rectangle 25"/>
          <p:cNvSpPr>
            <a:spLocks noGrp="1" noChangeArrowheads="1"/>
          </p:cNvSpPr>
          <p:nvPr>
            <p:ph type="sldNum" sz="quarter" idx="11"/>
          </p:nvPr>
        </p:nvSpPr>
        <p:spPr>
          <a:ln/>
        </p:spPr>
        <p:txBody>
          <a:bodyPr/>
          <a:lstStyle>
            <a:lvl1pPr>
              <a:defRPr/>
            </a:lvl1pPr>
          </a:lstStyle>
          <a:p>
            <a:pPr>
              <a:defRPr/>
            </a:pPr>
            <a:fld id="{D71C6D19-50F5-4908-8E2F-5A9DE754AD9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0"/>
          <p:cNvSpPr>
            <a:spLocks noGrp="1" noChangeArrowheads="1"/>
          </p:cNvSpPr>
          <p:nvPr>
            <p:ph type="ftr" sz="quarter" idx="10"/>
          </p:nvPr>
        </p:nvSpPr>
        <p:spPr>
          <a:ln/>
        </p:spPr>
        <p:txBody>
          <a:bodyPr/>
          <a:lstStyle>
            <a:lvl1pPr>
              <a:defRPr/>
            </a:lvl1pPr>
          </a:lstStyle>
          <a:p>
            <a:pPr>
              <a:defRPr/>
            </a:pPr>
            <a:r>
              <a:rPr lang="en-US"/>
              <a:t>2013 College Senior Survey</a:t>
            </a:r>
          </a:p>
        </p:txBody>
      </p:sp>
      <p:sp>
        <p:nvSpPr>
          <p:cNvPr id="8" name="Rectangle 25"/>
          <p:cNvSpPr>
            <a:spLocks noGrp="1" noChangeArrowheads="1"/>
          </p:cNvSpPr>
          <p:nvPr>
            <p:ph type="sldNum" sz="quarter" idx="11"/>
          </p:nvPr>
        </p:nvSpPr>
        <p:spPr>
          <a:ln/>
        </p:spPr>
        <p:txBody>
          <a:bodyPr/>
          <a:lstStyle>
            <a:lvl1pPr>
              <a:defRPr/>
            </a:lvl1pPr>
          </a:lstStyle>
          <a:p>
            <a:pPr>
              <a:defRPr/>
            </a:pPr>
            <a:fld id="{6BEE7808-5C01-43CF-A1C9-EE01514086E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0"/>
          <p:cNvSpPr>
            <a:spLocks noGrp="1" noChangeArrowheads="1"/>
          </p:cNvSpPr>
          <p:nvPr>
            <p:ph type="ftr" sz="quarter" idx="10"/>
          </p:nvPr>
        </p:nvSpPr>
        <p:spPr>
          <a:ln/>
        </p:spPr>
        <p:txBody>
          <a:bodyPr/>
          <a:lstStyle>
            <a:lvl1pPr>
              <a:defRPr/>
            </a:lvl1pPr>
          </a:lstStyle>
          <a:p>
            <a:pPr>
              <a:defRPr/>
            </a:pPr>
            <a:r>
              <a:rPr lang="en-US"/>
              <a:t>2013 College Senior Survey</a:t>
            </a:r>
          </a:p>
        </p:txBody>
      </p:sp>
      <p:sp>
        <p:nvSpPr>
          <p:cNvPr id="4" name="Rectangle 25"/>
          <p:cNvSpPr>
            <a:spLocks noGrp="1" noChangeArrowheads="1"/>
          </p:cNvSpPr>
          <p:nvPr>
            <p:ph type="sldNum" sz="quarter" idx="11"/>
          </p:nvPr>
        </p:nvSpPr>
        <p:spPr>
          <a:ln/>
        </p:spPr>
        <p:txBody>
          <a:bodyPr/>
          <a:lstStyle>
            <a:lvl1pPr>
              <a:defRPr/>
            </a:lvl1pPr>
          </a:lstStyle>
          <a:p>
            <a:pPr>
              <a:defRPr/>
            </a:pPr>
            <a:fld id="{D949EE2B-935A-47D8-A4DF-0973289B88B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0"/>
          <p:cNvSpPr>
            <a:spLocks noGrp="1" noChangeArrowheads="1"/>
          </p:cNvSpPr>
          <p:nvPr>
            <p:ph type="ftr" sz="quarter" idx="10"/>
          </p:nvPr>
        </p:nvSpPr>
        <p:spPr>
          <a:ln/>
        </p:spPr>
        <p:txBody>
          <a:bodyPr/>
          <a:lstStyle>
            <a:lvl1pPr>
              <a:defRPr/>
            </a:lvl1pPr>
          </a:lstStyle>
          <a:p>
            <a:pPr>
              <a:defRPr/>
            </a:pPr>
            <a:r>
              <a:rPr lang="en-US"/>
              <a:t>2013 College Senior Survey</a:t>
            </a:r>
          </a:p>
        </p:txBody>
      </p:sp>
      <p:sp>
        <p:nvSpPr>
          <p:cNvPr id="3" name="Rectangle 25"/>
          <p:cNvSpPr>
            <a:spLocks noGrp="1" noChangeArrowheads="1"/>
          </p:cNvSpPr>
          <p:nvPr>
            <p:ph type="sldNum" sz="quarter" idx="11"/>
          </p:nvPr>
        </p:nvSpPr>
        <p:spPr>
          <a:ln/>
        </p:spPr>
        <p:txBody>
          <a:bodyPr/>
          <a:lstStyle>
            <a:lvl1pPr>
              <a:defRPr/>
            </a:lvl1pPr>
          </a:lstStyle>
          <a:p>
            <a:pPr>
              <a:defRPr/>
            </a:pPr>
            <a:fld id="{AD5C4E08-4A6B-4B7B-AFB5-E34103AFDBD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0"/>
          <p:cNvSpPr>
            <a:spLocks noGrp="1" noChangeArrowheads="1"/>
          </p:cNvSpPr>
          <p:nvPr>
            <p:ph type="ftr" sz="quarter" idx="10"/>
          </p:nvPr>
        </p:nvSpPr>
        <p:spPr>
          <a:ln/>
        </p:spPr>
        <p:txBody>
          <a:bodyPr/>
          <a:lstStyle>
            <a:lvl1pPr>
              <a:defRPr/>
            </a:lvl1pPr>
          </a:lstStyle>
          <a:p>
            <a:pPr>
              <a:defRPr/>
            </a:pPr>
            <a:r>
              <a:rPr lang="en-US"/>
              <a:t>2013 College Senior Survey</a:t>
            </a:r>
          </a:p>
        </p:txBody>
      </p:sp>
      <p:sp>
        <p:nvSpPr>
          <p:cNvPr id="6" name="Rectangle 25"/>
          <p:cNvSpPr>
            <a:spLocks noGrp="1" noChangeArrowheads="1"/>
          </p:cNvSpPr>
          <p:nvPr>
            <p:ph type="sldNum" sz="quarter" idx="11"/>
          </p:nvPr>
        </p:nvSpPr>
        <p:spPr>
          <a:ln/>
        </p:spPr>
        <p:txBody>
          <a:bodyPr/>
          <a:lstStyle>
            <a:lvl1pPr>
              <a:defRPr/>
            </a:lvl1pPr>
          </a:lstStyle>
          <a:p>
            <a:pPr>
              <a:defRPr/>
            </a:pPr>
            <a:fld id="{EA3129FE-F048-4F79-9903-7B16DB13806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0"/>
          <p:cNvSpPr>
            <a:spLocks noGrp="1" noChangeArrowheads="1"/>
          </p:cNvSpPr>
          <p:nvPr>
            <p:ph type="ftr" sz="quarter" idx="10"/>
          </p:nvPr>
        </p:nvSpPr>
        <p:spPr>
          <a:ln/>
        </p:spPr>
        <p:txBody>
          <a:bodyPr/>
          <a:lstStyle>
            <a:lvl1pPr>
              <a:defRPr/>
            </a:lvl1pPr>
          </a:lstStyle>
          <a:p>
            <a:pPr>
              <a:defRPr/>
            </a:pPr>
            <a:r>
              <a:rPr lang="en-US"/>
              <a:t>2013 College Senior Survey</a:t>
            </a:r>
          </a:p>
        </p:txBody>
      </p:sp>
      <p:sp>
        <p:nvSpPr>
          <p:cNvPr id="6" name="Rectangle 25"/>
          <p:cNvSpPr>
            <a:spLocks noGrp="1" noChangeArrowheads="1"/>
          </p:cNvSpPr>
          <p:nvPr>
            <p:ph type="sldNum" sz="quarter" idx="11"/>
          </p:nvPr>
        </p:nvSpPr>
        <p:spPr>
          <a:ln/>
        </p:spPr>
        <p:txBody>
          <a:bodyPr/>
          <a:lstStyle>
            <a:lvl1pPr>
              <a:defRPr/>
            </a:lvl1pPr>
          </a:lstStyle>
          <a:p>
            <a:pPr>
              <a:defRPr/>
            </a:pPr>
            <a:fld id="{2ACF150B-2C0C-4BE1-9128-56EB162B0FC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 Target="../slides/slide3.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 Target="../slides/slid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43010" name="Rectangle 18"/>
          <p:cNvSpPr>
            <a:spLocks noGrp="1" noChangeArrowheads="1"/>
          </p:cNvSpPr>
          <p:nvPr>
            <p:ph type="title"/>
          </p:nvPr>
        </p:nvSpPr>
        <p:spPr bwMode="auto">
          <a:xfrm>
            <a:off x="0" y="227013"/>
            <a:ext cx="9140825" cy="1143000"/>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79892" name="Rectangle 20"/>
          <p:cNvSpPr>
            <a:spLocks noGrp="1" noChangeArrowheads="1"/>
          </p:cNvSpPr>
          <p:nvPr>
            <p:ph type="ftr" sz="quarter" idx="3"/>
          </p:nvPr>
        </p:nvSpPr>
        <p:spPr bwMode="auto">
          <a:xfrm>
            <a:off x="228600" y="64008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u="none"/>
            </a:lvl1pPr>
          </a:lstStyle>
          <a:p>
            <a:pPr>
              <a:defRPr/>
            </a:pPr>
            <a:r>
              <a:rPr lang="en-US"/>
              <a:t>2013 College Senior Survey</a:t>
            </a:r>
          </a:p>
        </p:txBody>
      </p:sp>
      <p:sp>
        <p:nvSpPr>
          <p:cNvPr id="79894" name="Rectangle 22"/>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Text Box 24">
            <a:hlinkClick r:id="rId14" action="ppaction://hlinksldjump"/>
          </p:cNvPr>
          <p:cNvSpPr txBox="1">
            <a:spLocks noChangeArrowheads="1"/>
          </p:cNvSpPr>
          <p:nvPr/>
        </p:nvSpPr>
        <p:spPr bwMode="auto">
          <a:xfrm>
            <a:off x="6934200" y="6583363"/>
            <a:ext cx="1293813" cy="274637"/>
          </a:xfrm>
          <a:prstGeom prst="rect">
            <a:avLst/>
          </a:prstGeom>
          <a:noFill/>
          <a:ln>
            <a:noFill/>
          </a:ln>
          <a:extLst/>
        </p:spPr>
        <p:txBody>
          <a:bodyPr wrap="none">
            <a:spAutoFit/>
          </a:bodyPr>
          <a:lstStyle>
            <a:lvl1pPr>
              <a:defRPr sz="2000" u="sng">
                <a:solidFill>
                  <a:schemeClr val="tx1"/>
                </a:solidFill>
                <a:latin typeface="Garamond" panose="02020404030301010803" pitchFamily="18" charset="0"/>
              </a:defRPr>
            </a:lvl1pPr>
            <a:lvl2pPr marL="742950" indent="-285750">
              <a:defRPr sz="2000" u="sng">
                <a:solidFill>
                  <a:schemeClr val="tx1"/>
                </a:solidFill>
                <a:latin typeface="Garamond" panose="02020404030301010803" pitchFamily="18" charset="0"/>
              </a:defRPr>
            </a:lvl2pPr>
            <a:lvl3pPr marL="1143000" indent="-228600">
              <a:defRPr sz="2000" u="sng">
                <a:solidFill>
                  <a:schemeClr val="tx1"/>
                </a:solidFill>
                <a:latin typeface="Garamond" panose="02020404030301010803" pitchFamily="18" charset="0"/>
              </a:defRPr>
            </a:lvl3pPr>
            <a:lvl4pPr marL="1600200" indent="-228600">
              <a:defRPr sz="2000" u="sng">
                <a:solidFill>
                  <a:schemeClr val="tx1"/>
                </a:solidFill>
                <a:latin typeface="Garamond" panose="02020404030301010803" pitchFamily="18" charset="0"/>
              </a:defRPr>
            </a:lvl4pPr>
            <a:lvl5pPr marL="2057400" indent="-228600">
              <a:defRPr sz="2000" u="sng">
                <a:solidFill>
                  <a:schemeClr val="tx1"/>
                </a:solidFill>
                <a:latin typeface="Garamond" panose="02020404030301010803" pitchFamily="18" charset="0"/>
              </a:defRPr>
            </a:lvl5pPr>
            <a:lvl6pPr marL="2514600" indent="-228600" eaLnBrk="0" fontAlgn="base" hangingPunct="0">
              <a:spcBef>
                <a:spcPct val="0"/>
              </a:spcBef>
              <a:spcAft>
                <a:spcPct val="0"/>
              </a:spcAft>
              <a:defRPr sz="2000" u="sng">
                <a:solidFill>
                  <a:schemeClr val="tx1"/>
                </a:solidFill>
                <a:latin typeface="Garamond" panose="02020404030301010803" pitchFamily="18" charset="0"/>
              </a:defRPr>
            </a:lvl6pPr>
            <a:lvl7pPr marL="2971800" indent="-228600" eaLnBrk="0" fontAlgn="base" hangingPunct="0">
              <a:spcBef>
                <a:spcPct val="0"/>
              </a:spcBef>
              <a:spcAft>
                <a:spcPct val="0"/>
              </a:spcAft>
              <a:defRPr sz="2000" u="sng">
                <a:solidFill>
                  <a:schemeClr val="tx1"/>
                </a:solidFill>
                <a:latin typeface="Garamond" panose="02020404030301010803" pitchFamily="18" charset="0"/>
              </a:defRPr>
            </a:lvl7pPr>
            <a:lvl8pPr marL="3429000" indent="-228600" eaLnBrk="0" fontAlgn="base" hangingPunct="0">
              <a:spcBef>
                <a:spcPct val="0"/>
              </a:spcBef>
              <a:spcAft>
                <a:spcPct val="0"/>
              </a:spcAft>
              <a:defRPr sz="2000" u="sng">
                <a:solidFill>
                  <a:schemeClr val="tx1"/>
                </a:solidFill>
                <a:latin typeface="Garamond" panose="02020404030301010803" pitchFamily="18" charset="0"/>
              </a:defRPr>
            </a:lvl8pPr>
            <a:lvl9pPr marL="3886200" indent="-228600" eaLnBrk="0" fontAlgn="base" hangingPunct="0">
              <a:spcBef>
                <a:spcPct val="0"/>
              </a:spcBef>
              <a:spcAft>
                <a:spcPct val="0"/>
              </a:spcAft>
              <a:defRPr sz="2000" u="sng">
                <a:solidFill>
                  <a:schemeClr val="tx1"/>
                </a:solidFill>
                <a:latin typeface="Garamond" panose="02020404030301010803" pitchFamily="18" charset="0"/>
              </a:defRPr>
            </a:lvl9pPr>
          </a:lstStyle>
          <a:p>
            <a:pPr>
              <a:defRPr/>
            </a:pPr>
            <a:r>
              <a:rPr lang="en-US" sz="1200" u="none" smtClean="0">
                <a:hlinkClick r:id="rId15" action="ppaction://hlinksldjump"/>
              </a:rPr>
              <a:t>Return to contents</a:t>
            </a:r>
            <a:endParaRPr lang="en-US" sz="1200" u="none" smtClean="0"/>
          </a:p>
        </p:txBody>
      </p:sp>
      <p:pic>
        <p:nvPicPr>
          <p:cNvPr id="43014" name="Picture 8" descr="CIRP_square_RGB_33_50_77"/>
          <p:cNvPicPr>
            <a:picLocks noChangeAspect="1" noChangeArrowheads="1"/>
          </p:cNvPicPr>
          <p:nvPr/>
        </p:nvPicPr>
        <p:blipFill>
          <a:blip r:embed="rId16" cstate="print"/>
          <a:srcRect/>
          <a:stretch>
            <a:fillRect/>
          </a:stretch>
        </p:blipFill>
        <p:spPr bwMode="auto">
          <a:xfrm>
            <a:off x="0" y="0"/>
            <a:ext cx="914400" cy="908050"/>
          </a:xfrm>
          <a:prstGeom prst="rect">
            <a:avLst/>
          </a:prstGeom>
          <a:noFill/>
          <a:ln w="9525">
            <a:noFill/>
            <a:miter lim="800000"/>
            <a:headEnd/>
            <a:tailEnd/>
          </a:ln>
        </p:spPr>
      </p:pic>
      <p:sp>
        <p:nvSpPr>
          <p:cNvPr id="79897" name="Rectangle 25"/>
          <p:cNvSpPr>
            <a:spLocks noGrp="1" noChangeArrowheads="1"/>
          </p:cNvSpPr>
          <p:nvPr>
            <p:ph type="sldNum" sz="quarter" idx="4"/>
          </p:nvPr>
        </p:nvSpPr>
        <p:spPr bwMode="auto">
          <a:xfrm>
            <a:off x="8229600" y="6400800"/>
            <a:ext cx="4572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u="none"/>
            </a:lvl1pPr>
          </a:lstStyle>
          <a:p>
            <a:pPr>
              <a:defRPr/>
            </a:pPr>
            <a:fld id="{86632639-7880-4B36-89C3-D2511E1DDB7B}"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4486" r:id="rId1"/>
    <p:sldLayoutId id="2147484475" r:id="rId2"/>
    <p:sldLayoutId id="2147484476" r:id="rId3"/>
    <p:sldLayoutId id="2147484477" r:id="rId4"/>
    <p:sldLayoutId id="2147484478" r:id="rId5"/>
    <p:sldLayoutId id="2147484479" r:id="rId6"/>
    <p:sldLayoutId id="2147484480" r:id="rId7"/>
    <p:sldLayoutId id="2147484481" r:id="rId8"/>
    <p:sldLayoutId id="2147484482" r:id="rId9"/>
    <p:sldLayoutId id="2147484483" r:id="rId10"/>
    <p:sldLayoutId id="2147484484" r:id="rId11"/>
    <p:sldLayoutId id="2147484485" r:id="rId12"/>
  </p:sldLayoutIdLst>
  <p:timing>
    <p:tnLst>
      <p:par>
        <p:cTn id="1" dur="indefinite" restart="never" nodeType="tmRoot"/>
      </p:par>
    </p:tnLst>
  </p:timing>
  <p:hf hdr="0" dt="0"/>
  <p:txStyles>
    <p:titleStyle>
      <a:lvl1pPr algn="ctr" rtl="0" eaLnBrk="0" fontAlgn="base" hangingPunct="0">
        <a:spcBef>
          <a:spcPct val="0"/>
        </a:spcBef>
        <a:spcAft>
          <a:spcPct val="0"/>
        </a:spcAft>
        <a:defRPr sz="28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tags" Target="../tags/tag7.xml"/><Relationship Id="rId4" Type="http://schemas.openxmlformats.org/officeDocument/2006/relationships/chart" Target="../charts/chart11.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tags" Target="../tags/tag8.xml"/><Relationship Id="rId4" Type="http://schemas.openxmlformats.org/officeDocument/2006/relationships/chart" Target="../charts/chart1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tags" Target="../tags/tag9.xml"/><Relationship Id="rId4" Type="http://schemas.openxmlformats.org/officeDocument/2006/relationships/chart" Target="../charts/chart13.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tags" Target="../tags/tag10.xml"/><Relationship Id="rId4" Type="http://schemas.openxmlformats.org/officeDocument/2006/relationships/chart" Target="../charts/chart14.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tags" Target="../tags/tag11.xml"/><Relationship Id="rId4" Type="http://schemas.openxmlformats.org/officeDocument/2006/relationships/chart" Target="../charts/chart15.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7.xml"/><Relationship Id="rId1" Type="http://schemas.openxmlformats.org/officeDocument/2006/relationships/tags" Target="../tags/tag12.xml"/><Relationship Id="rId4" Type="http://schemas.openxmlformats.org/officeDocument/2006/relationships/chart" Target="../charts/chart16.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20.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7.xml"/><Relationship Id="rId1" Type="http://schemas.openxmlformats.org/officeDocument/2006/relationships/tags" Target="../tags/tag13.xml"/><Relationship Id="rId4" Type="http://schemas.openxmlformats.org/officeDocument/2006/relationships/chart" Target="../charts/chart21.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7.xml"/><Relationship Id="rId1" Type="http://schemas.openxmlformats.org/officeDocument/2006/relationships/tags" Target="../tags/tag14.xml"/><Relationship Id="rId4" Type="http://schemas.openxmlformats.org/officeDocument/2006/relationships/chart" Target="../charts/chart24.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7.xml"/><Relationship Id="rId1" Type="http://schemas.openxmlformats.org/officeDocument/2006/relationships/tags" Target="../tags/tag15.xml"/><Relationship Id="rId4" Type="http://schemas.openxmlformats.org/officeDocument/2006/relationships/chart" Target="../charts/chart2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7.xml"/><Relationship Id="rId1" Type="http://schemas.openxmlformats.org/officeDocument/2006/relationships/tags" Target="../tags/tag16.xml"/><Relationship Id="rId4" Type="http://schemas.openxmlformats.org/officeDocument/2006/relationships/chart" Target="../charts/chart26.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tags" Target="../tags/tag17.xml"/><Relationship Id="rId4" Type="http://schemas.openxmlformats.org/officeDocument/2006/relationships/chart" Target="../charts/chart27.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7.xml"/><Relationship Id="rId1" Type="http://schemas.openxmlformats.org/officeDocument/2006/relationships/tags" Target="../tags/tag18.xml"/><Relationship Id="rId4" Type="http://schemas.openxmlformats.org/officeDocument/2006/relationships/chart" Target="../charts/chart28.xml"/></Relationships>
</file>

<file path=ppt/slides/_rels/slide33.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chart" Target="../charts/chart30.xml"/><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chart" Target="../charts/chart32.xml"/><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chart" Target="../charts/chart33.xml"/><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chart" Target="../charts/chart34.xml"/><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7.xml"/><Relationship Id="rId1" Type="http://schemas.openxmlformats.org/officeDocument/2006/relationships/tags" Target="../tags/tag19.xml"/><Relationship Id="rId4" Type="http://schemas.openxmlformats.org/officeDocument/2006/relationships/chart" Target="../charts/chart35.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7.xml"/><Relationship Id="rId1" Type="http://schemas.openxmlformats.org/officeDocument/2006/relationships/tags" Target="../tags/tag20.xml"/></Relationships>
</file>

<file path=ppt/slides/_rels/slide42.xml.rels><?xml version="1.0" encoding="UTF-8" standalone="yes"?>
<Relationships xmlns="http://schemas.openxmlformats.org/package/2006/relationships"><Relationship Id="rId3" Type="http://schemas.openxmlformats.org/officeDocument/2006/relationships/chart" Target="../charts/chart36.xml"/><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43.xml"/><Relationship Id="rId2" Type="http://schemas.openxmlformats.org/officeDocument/2006/relationships/slideLayout" Target="../slideLayouts/slideLayout7.xml"/><Relationship Id="rId1" Type="http://schemas.openxmlformats.org/officeDocument/2006/relationships/tags" Target="../tags/tag2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chart" Target="../charts/chart37.xml"/><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47.xml"/><Relationship Id="rId2" Type="http://schemas.openxmlformats.org/officeDocument/2006/relationships/slideLayout" Target="../slideLayouts/slideLayout7.xml"/><Relationship Id="rId1" Type="http://schemas.openxmlformats.org/officeDocument/2006/relationships/tags" Target="../tags/tag22.xml"/><Relationship Id="rId4" Type="http://schemas.openxmlformats.org/officeDocument/2006/relationships/chart" Target="../charts/chart38.xml"/></Relationships>
</file>

<file path=ppt/slides/_rels/slide48.xml.rels><?xml version="1.0" encoding="UTF-8" standalone="yes"?>
<Relationships xmlns="http://schemas.openxmlformats.org/package/2006/relationships"><Relationship Id="rId3" Type="http://schemas.openxmlformats.org/officeDocument/2006/relationships/notesSlide" Target="../notesSlides/notesSlide48.xml"/><Relationship Id="rId2" Type="http://schemas.openxmlformats.org/officeDocument/2006/relationships/slideLayout" Target="../slideLayouts/slideLayout7.xml"/><Relationship Id="rId1" Type="http://schemas.openxmlformats.org/officeDocument/2006/relationships/tags" Target="../tags/tag23.xml"/><Relationship Id="rId4" Type="http://schemas.openxmlformats.org/officeDocument/2006/relationships/chart" Target="../charts/chart39.xml"/></Relationships>
</file>

<file path=ppt/slides/_rels/slide49.xml.rels><?xml version="1.0" encoding="UTF-8" standalone="yes"?>
<Relationships xmlns="http://schemas.openxmlformats.org/package/2006/relationships"><Relationship Id="rId3" Type="http://schemas.openxmlformats.org/officeDocument/2006/relationships/chart" Target="../charts/chart40.xml"/><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tags" Target="../tags/tag3.xml"/><Relationship Id="rId5" Type="http://schemas.openxmlformats.org/officeDocument/2006/relationships/chart" Target="../charts/chart2.xml"/><Relationship Id="rId4" Type="http://schemas.openxmlformats.org/officeDocument/2006/relationships/chart" Target="../charts/chart1.xml"/></Relationships>
</file>

<file path=ppt/slides/_rels/slide50.xml.rels><?xml version="1.0" encoding="UTF-8" standalone="yes"?>
<Relationships xmlns="http://schemas.openxmlformats.org/package/2006/relationships"><Relationship Id="rId3" Type="http://schemas.openxmlformats.org/officeDocument/2006/relationships/chart" Target="../charts/chart41.xml"/><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chart" Target="../charts/chart42.xml"/><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tags" Target="../tags/tag4.xml"/><Relationship Id="rId4" Type="http://schemas.openxmlformats.org/officeDocument/2006/relationships/chart" Target="../charts/chart4.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5.xml"/><Relationship Id="rId4" Type="http://schemas.openxmlformats.org/officeDocument/2006/relationships/chart" Target="../charts/chart5.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4.xml"/><Relationship Id="rId1" Type="http://schemas.openxmlformats.org/officeDocument/2006/relationships/tags" Target="../tags/tag6.xml"/><Relationship Id="rId5" Type="http://schemas.openxmlformats.org/officeDocument/2006/relationships/chart" Target="../charts/chart7.xml"/><Relationship Id="rId4" Type="http://schemas.openxmlformats.org/officeDocument/2006/relationships/chart" Target="../charts/char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sz="quarter"/>
          </p:nvPr>
        </p:nvSpPr>
        <p:spPr>
          <a:xfrm>
            <a:off x="0" y="1768475"/>
            <a:ext cx="9144000" cy="1736725"/>
          </a:xfrm>
        </p:spPr>
        <p:txBody>
          <a:bodyPr/>
          <a:lstStyle/>
          <a:p>
            <a:pPr eaLnBrk="1" hangingPunct="1">
              <a:defRPr/>
            </a:pPr>
            <a:r>
              <a:rPr lang="en-US" smtClean="0">
                <a:solidFill>
                  <a:schemeClr val="accent1"/>
                </a:solidFill>
              </a:rPr>
              <a:t>McPherson College</a:t>
            </a:r>
            <a:r>
              <a:rPr lang="en-US" dirty="0" smtClean="0">
                <a:solidFill>
                  <a:schemeClr val="accent1"/>
                </a:solidFill>
              </a:rPr>
              <a:t/>
            </a:r>
            <a:br>
              <a:rPr lang="en-US" dirty="0" smtClean="0">
                <a:solidFill>
                  <a:schemeClr val="accent1"/>
                </a:solidFill>
              </a:rPr>
            </a:br>
            <a:r>
              <a:rPr lang="en-US" dirty="0" smtClean="0">
                <a:solidFill>
                  <a:schemeClr val="accent1">
                    <a:lumMod val="50000"/>
                  </a:schemeClr>
                </a:solidFill>
              </a:rPr>
              <a:t>College Senior Survey</a:t>
            </a:r>
            <a:r>
              <a:rPr lang="en-US" dirty="0" smtClean="0">
                <a:solidFill>
                  <a:schemeClr val="accent1"/>
                </a:solidFill>
              </a:rPr>
              <a:t/>
            </a:r>
            <a:br>
              <a:rPr lang="en-US" dirty="0" smtClean="0">
                <a:solidFill>
                  <a:schemeClr val="accent1"/>
                </a:solidFill>
              </a:rPr>
            </a:br>
            <a:r>
              <a:rPr lang="en-US" dirty="0" smtClean="0">
                <a:solidFill>
                  <a:schemeClr val="accent1"/>
                </a:solidFill>
              </a:rPr>
              <a:t>2013 Results</a:t>
            </a:r>
            <a:endParaRPr lang="en-US" sz="3200" dirty="0" smtClean="0">
              <a:solidFill>
                <a:schemeClr val="accent1"/>
              </a:solidFill>
            </a:endParaRPr>
          </a:p>
        </p:txBody>
      </p:sp>
      <p:sp>
        <p:nvSpPr>
          <p:cNvPr id="2051" name="Rectangle 3"/>
          <p:cNvSpPr>
            <a:spLocks noGrp="1" noChangeArrowheads="1"/>
          </p:cNvSpPr>
          <p:nvPr>
            <p:ph type="subTitle" sz="quarter" idx="1"/>
            <p:custDataLst>
              <p:tags r:id="rId1"/>
            </p:custDataLst>
          </p:nvPr>
        </p:nvSpPr>
        <p:spPr>
          <a:xfrm>
            <a:off x="0" y="3962400"/>
            <a:ext cx="9144000" cy="2057400"/>
          </a:xfrm>
        </p:spPr>
        <p:txBody>
          <a:bodyPr/>
          <a:lstStyle/>
          <a:p>
            <a:pPr eaLnBrk="1" hangingPunct="1">
              <a:lnSpc>
                <a:spcPct val="80000"/>
              </a:lnSpc>
              <a:spcBef>
                <a:spcPct val="10000"/>
              </a:spcBef>
              <a:defRPr/>
            </a:pPr>
            <a:r>
              <a:rPr lang="en-US" sz="1800" b="1" dirty="0" smtClean="0">
                <a:solidFill>
                  <a:schemeClr val="accent1">
                    <a:lumMod val="50000"/>
                  </a:schemeClr>
                </a:solidFill>
                <a:effectLst/>
              </a:rPr>
              <a:t>Graduating Seniors</a:t>
            </a:r>
          </a:p>
          <a:p>
            <a:pPr eaLnBrk="1" hangingPunct="1">
              <a:lnSpc>
                <a:spcPct val="80000"/>
              </a:lnSpc>
              <a:spcBef>
                <a:spcPct val="10000"/>
              </a:spcBef>
              <a:defRPr/>
            </a:pPr>
            <a:endParaRPr lang="en-US" sz="1800" b="1" dirty="0" smtClean="0">
              <a:solidFill>
                <a:schemeClr val="accent1">
                  <a:lumMod val="50000"/>
                </a:schemeClr>
              </a:solidFill>
              <a:effectLst/>
            </a:endParaRPr>
          </a:p>
          <a:p>
            <a:pPr eaLnBrk="1" hangingPunct="1">
              <a:lnSpc>
                <a:spcPct val="80000"/>
              </a:lnSpc>
              <a:spcBef>
                <a:spcPct val="10000"/>
              </a:spcBef>
              <a:defRPr/>
            </a:pPr>
            <a:r>
              <a:rPr lang="en-US" sz="2200" b="1" smtClean="0">
                <a:solidFill>
                  <a:schemeClr val="accent1">
                    <a:lumMod val="50000"/>
                  </a:schemeClr>
                </a:solidFill>
                <a:effectLst/>
              </a:rPr>
              <a:t>McPherson College</a:t>
            </a:r>
            <a:endParaRPr lang="en-US" sz="2200" b="1" dirty="0" smtClean="0">
              <a:solidFill>
                <a:schemeClr val="accent1">
                  <a:lumMod val="50000"/>
                </a:schemeClr>
              </a:solidFill>
              <a:effectLst/>
            </a:endParaRPr>
          </a:p>
          <a:p>
            <a:pPr eaLnBrk="1" hangingPunct="1">
              <a:lnSpc>
                <a:spcPct val="80000"/>
              </a:lnSpc>
              <a:spcBef>
                <a:spcPct val="10000"/>
              </a:spcBef>
              <a:defRPr/>
            </a:pPr>
            <a:r>
              <a:rPr lang="en-US" sz="1800" b="1" smtClean="0">
                <a:solidFill>
                  <a:schemeClr val="accent1">
                    <a:lumMod val="50000"/>
                  </a:schemeClr>
                </a:solidFill>
                <a:effectLst/>
              </a:rPr>
              <a:t>N=66</a:t>
            </a:r>
            <a:endParaRPr lang="en-US" sz="1800" b="1" dirty="0" smtClean="0">
              <a:solidFill>
                <a:schemeClr val="accent1">
                  <a:lumMod val="50000"/>
                </a:schemeClr>
              </a:solidFill>
              <a:effectLst/>
            </a:endParaRPr>
          </a:p>
          <a:p>
            <a:pPr eaLnBrk="1" hangingPunct="1">
              <a:lnSpc>
                <a:spcPct val="80000"/>
              </a:lnSpc>
              <a:spcBef>
                <a:spcPct val="10000"/>
              </a:spcBef>
              <a:defRPr/>
            </a:pPr>
            <a:endParaRPr lang="en-US" sz="1200" b="1" dirty="0" smtClean="0">
              <a:solidFill>
                <a:schemeClr val="accent1">
                  <a:lumMod val="50000"/>
                </a:schemeClr>
              </a:solidFill>
              <a:effectLst/>
            </a:endParaRPr>
          </a:p>
          <a:p>
            <a:pPr eaLnBrk="1" hangingPunct="1">
              <a:lnSpc>
                <a:spcPct val="80000"/>
              </a:lnSpc>
              <a:spcBef>
                <a:spcPct val="10000"/>
              </a:spcBef>
              <a:defRPr/>
            </a:pPr>
            <a:r>
              <a:rPr lang="en-US" sz="2200" b="1" smtClean="0">
                <a:solidFill>
                  <a:schemeClr val="accent1">
                    <a:lumMod val="50000"/>
                  </a:schemeClr>
                </a:solidFill>
                <a:effectLst/>
              </a:rPr>
              <a:t>Other Religious 4yr Colleges</a:t>
            </a:r>
            <a:endParaRPr lang="en-US" sz="2200" b="1" dirty="0" smtClean="0">
              <a:solidFill>
                <a:schemeClr val="accent1">
                  <a:lumMod val="50000"/>
                </a:schemeClr>
              </a:solidFill>
              <a:effectLst/>
            </a:endParaRPr>
          </a:p>
          <a:p>
            <a:pPr eaLnBrk="1" hangingPunct="1">
              <a:lnSpc>
                <a:spcPct val="80000"/>
              </a:lnSpc>
              <a:spcBef>
                <a:spcPct val="10000"/>
              </a:spcBef>
              <a:defRPr/>
            </a:pPr>
            <a:r>
              <a:rPr lang="en-US" sz="1800" b="1" smtClean="0">
                <a:solidFill>
                  <a:schemeClr val="accent1">
                    <a:lumMod val="50000"/>
                  </a:schemeClr>
                </a:solidFill>
                <a:effectLst/>
              </a:rPr>
              <a:t>N=4,952</a:t>
            </a:r>
            <a:endParaRPr lang="en-US" sz="1800" b="1" dirty="0" smtClean="0">
              <a:solidFill>
                <a:schemeClr val="accent1">
                  <a:lumMod val="50000"/>
                </a:schemeClr>
              </a:solidFill>
              <a:effectLst/>
            </a:endParaRPr>
          </a:p>
        </p:txBody>
      </p:sp>
      <p:sp>
        <p:nvSpPr>
          <p:cNvPr id="45060" name="Text Box 5"/>
          <p:cNvSpPr txBox="1">
            <a:spLocks noChangeArrowheads="1"/>
          </p:cNvSpPr>
          <p:nvPr/>
        </p:nvSpPr>
        <p:spPr bwMode="auto">
          <a:xfrm>
            <a:off x="0" y="6172200"/>
            <a:ext cx="9144000" cy="274638"/>
          </a:xfrm>
          <a:prstGeom prst="rect">
            <a:avLst/>
          </a:prstGeom>
          <a:noFill/>
          <a:ln w="9525">
            <a:noFill/>
            <a:miter lim="800000"/>
            <a:headEnd/>
            <a:tailEnd/>
          </a:ln>
        </p:spPr>
        <p:txBody>
          <a:bodyPr>
            <a:spAutoFit/>
          </a:bodyPr>
          <a:lstStyle/>
          <a:p>
            <a:pPr algn="ctr"/>
            <a:r>
              <a:rPr lang="en-US" sz="1200" i="1" u="none">
                <a:solidFill>
                  <a:schemeClr val="accent1"/>
                </a:solidFill>
              </a:rPr>
              <a:t>Higher Education Research Institute, University of California at Los Angeles</a:t>
            </a:r>
          </a:p>
        </p:txBody>
      </p:sp>
      <p:pic>
        <p:nvPicPr>
          <p:cNvPr id="35845" name="Picture 5" descr="grad-cap.PNG"/>
          <p:cNvPicPr>
            <a:picLocks noChangeAspect="1"/>
          </p:cNvPicPr>
          <p:nvPr/>
        </p:nvPicPr>
        <p:blipFill>
          <a:blip r:embed="rId4" cstate="print"/>
          <a:srcRect/>
          <a:stretch>
            <a:fillRect/>
          </a:stretch>
        </p:blipFill>
        <p:spPr bwMode="auto">
          <a:xfrm>
            <a:off x="3657600" y="469900"/>
            <a:ext cx="1785938" cy="1130300"/>
          </a:xfrm>
          <a:prstGeom prst="rect">
            <a:avLst/>
          </a:prstGeom>
          <a:solidFill>
            <a:srgbClr val="FFFF00"/>
          </a:solidFill>
          <a:ln w="12700">
            <a:solidFill>
              <a:schemeClr val="accent1">
                <a:lumMod val="50000"/>
              </a:schemeClr>
            </a:solidFill>
            <a:miter lim="800000"/>
            <a:headEnd/>
            <a:tailEnd/>
          </a:ln>
        </p:spPr>
      </p:pic>
      <p:sp>
        <p:nvSpPr>
          <p:cNvPr id="6" name="Rectangle 5"/>
          <p:cNvSpPr/>
          <p:nvPr/>
        </p:nvSpPr>
        <p:spPr bwMode="auto">
          <a:xfrm>
            <a:off x="0" y="0"/>
            <a:ext cx="914400" cy="914400"/>
          </a:xfrm>
          <a:prstGeom prst="rect">
            <a:avLst/>
          </a:prstGeom>
          <a:solidFill>
            <a:schemeClr val="accent1">
              <a:lumMod val="20000"/>
              <a:lumOff val="80000"/>
            </a:schemeClr>
          </a:solidFill>
          <a:ln w="9525" cap="flat" cmpd="sng" algn="ctr">
            <a:noFill/>
            <a:prstDash val="solid"/>
            <a:round/>
            <a:headEnd type="none" w="med" len="med"/>
            <a:tailEnd type="none" w="med" len="med"/>
          </a:ln>
          <a:effectLst/>
        </p:spPr>
        <p:txBody>
          <a:bodyPr/>
          <a:lstStyle/>
          <a:p>
            <a:pPr>
              <a:defRPr/>
            </a:pP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sz="quarter"/>
          </p:nvPr>
        </p:nvSpPr>
        <p:spPr>
          <a:xfrm>
            <a:off x="685800" y="2606675"/>
            <a:ext cx="7772400" cy="1584325"/>
          </a:xfrm>
        </p:spPr>
        <p:txBody>
          <a:bodyPr/>
          <a:lstStyle/>
          <a:p>
            <a:pPr eaLnBrk="1" hangingPunct="1">
              <a:defRPr/>
            </a:pPr>
            <a:r>
              <a:rPr lang="en-US" dirty="0" smtClean="0">
                <a:solidFill>
                  <a:schemeClr val="accent1">
                    <a:lumMod val="50000"/>
                  </a:schemeClr>
                </a:solidFill>
              </a:rPr>
              <a:t>Academic Outcomes and Experiences</a:t>
            </a:r>
          </a:p>
        </p:txBody>
      </p:sp>
      <p:sp>
        <p:nvSpPr>
          <p:cNvPr id="49155" name="Subtitle 4"/>
          <p:cNvSpPr>
            <a:spLocks noGrp="1"/>
          </p:cNvSpPr>
          <p:nvPr>
            <p:ph type="subTitle" sz="quarter" idx="1"/>
          </p:nvPr>
        </p:nvSpPr>
        <p:spPr>
          <a:xfrm>
            <a:off x="1447800" y="4572000"/>
            <a:ext cx="6172200" cy="1752600"/>
          </a:xfrm>
        </p:spPr>
        <p:txBody>
          <a:bodyPr/>
          <a:lstStyle/>
          <a:p>
            <a:pPr>
              <a:defRPr/>
            </a:pPr>
            <a:r>
              <a:rPr lang="en-US" sz="2400" b="1" dirty="0" smtClean="0">
                <a:solidFill>
                  <a:schemeClr val="accent5">
                    <a:lumMod val="75000"/>
                  </a:schemeClr>
                </a:solidFill>
                <a:effectLst/>
              </a:rPr>
              <a:t>Students develop skills, knowledge, and abilities through their experiences both in and out of the classroom.</a:t>
            </a:r>
          </a:p>
        </p:txBody>
      </p:sp>
      <p:pic>
        <p:nvPicPr>
          <p:cNvPr id="7" name="Picture 6"/>
          <p:cNvPicPr>
            <a:picLocks noChangeAspect="1" noChangeArrowheads="1"/>
          </p:cNvPicPr>
          <p:nvPr/>
        </p:nvPicPr>
        <p:blipFill>
          <a:blip r:embed="rId3" cstate="print"/>
          <a:srcRect/>
          <a:stretch>
            <a:fillRect/>
          </a:stretch>
        </p:blipFill>
        <p:spPr bwMode="auto">
          <a:xfrm>
            <a:off x="3505200" y="1968500"/>
            <a:ext cx="2286000" cy="1155700"/>
          </a:xfrm>
          <a:prstGeom prst="rect">
            <a:avLst/>
          </a:prstGeom>
          <a:noFill/>
          <a:ln w="12700">
            <a:solidFill>
              <a:schemeClr val="accent1">
                <a:lumMod val="50000"/>
              </a:schemeClr>
            </a:solid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4"/>
          <p:cNvSpPr txBox="1">
            <a:spLocks noGrp="1"/>
          </p:cNvSpPr>
          <p:nvPr/>
        </p:nvSpPr>
        <p:spPr bwMode="auto">
          <a:xfrm>
            <a:off x="8305800" y="6400800"/>
            <a:ext cx="381000" cy="457200"/>
          </a:xfrm>
          <a:prstGeom prst="rect">
            <a:avLst/>
          </a:prstGeom>
          <a:noFill/>
          <a:ln w="9525">
            <a:noFill/>
            <a:miter lim="800000"/>
            <a:headEnd/>
            <a:tailEnd/>
          </a:ln>
        </p:spPr>
        <p:txBody>
          <a:bodyPr anchor="b"/>
          <a:lstStyle/>
          <a:p>
            <a:pPr algn="r" eaLnBrk="1" hangingPunct="1"/>
            <a:fld id="{F76EAFE1-6D0C-4933-BB93-643164A26A40}" type="slidenum">
              <a:rPr lang="en-US" sz="1200" u="none"/>
              <a:pPr algn="r" eaLnBrk="1" hangingPunct="1"/>
              <a:t>11</a:t>
            </a:fld>
            <a:endParaRPr lang="en-US" sz="1200" u="none"/>
          </a:p>
        </p:txBody>
      </p:sp>
      <p:sp>
        <p:nvSpPr>
          <p:cNvPr id="11267" name="Rectangle 2"/>
          <p:cNvSpPr>
            <a:spLocks noGrp="1" noChangeArrowheads="1"/>
          </p:cNvSpPr>
          <p:nvPr>
            <p:ph type="title"/>
          </p:nvPr>
        </p:nvSpPr>
        <p:spPr>
          <a:xfrm>
            <a:off x="914400" y="227013"/>
            <a:ext cx="8077200" cy="1143000"/>
          </a:xfrm>
        </p:spPr>
        <p:txBody>
          <a:bodyPr/>
          <a:lstStyle/>
          <a:p>
            <a:pPr eaLnBrk="1" hangingPunct="1">
              <a:tabLst>
                <a:tab pos="3600450" algn="l"/>
              </a:tabLst>
              <a:defRPr/>
            </a:pPr>
            <a:r>
              <a:rPr lang="en-US" sz="1600" dirty="0" smtClean="0">
                <a:solidFill>
                  <a:schemeClr val="accent1"/>
                </a:solidFill>
              </a:rPr>
              <a:t/>
            </a:r>
            <a:br>
              <a:rPr lang="en-US" sz="1600" dirty="0" smtClean="0">
                <a:solidFill>
                  <a:schemeClr val="accent1"/>
                </a:solidFill>
              </a:rPr>
            </a:br>
            <a:r>
              <a:rPr lang="en-US" dirty="0" smtClean="0">
                <a:solidFill>
                  <a:schemeClr val="accent1">
                    <a:lumMod val="50000"/>
                  </a:schemeClr>
                </a:solidFill>
              </a:rPr>
              <a:t>Habits of Mind</a:t>
            </a:r>
            <a:r>
              <a:rPr lang="en-US" sz="2000" dirty="0" smtClean="0">
                <a:solidFill>
                  <a:schemeClr val="accent1">
                    <a:lumMod val="50000"/>
                  </a:schemeClr>
                </a:solidFill>
              </a:rPr>
              <a:t/>
            </a:r>
            <a:br>
              <a:rPr lang="en-US" sz="2000" dirty="0" smtClean="0">
                <a:solidFill>
                  <a:schemeClr val="accent1">
                    <a:lumMod val="50000"/>
                  </a:schemeClr>
                </a:solidFill>
              </a:rPr>
            </a:br>
            <a:r>
              <a:rPr lang="en-US" sz="2000" dirty="0" smtClean="0"/>
              <a:t/>
            </a:r>
            <a:br>
              <a:rPr lang="en-US" sz="2000" dirty="0" smtClean="0"/>
            </a:br>
            <a:r>
              <a:rPr lang="en-US" sz="1600" i="1" dirty="0" smtClean="0">
                <a:solidFill>
                  <a:schemeClr val="accent1"/>
                </a:solidFill>
              </a:rPr>
              <a:t>Habits of Mind</a:t>
            </a:r>
            <a:r>
              <a:rPr lang="en-US" sz="1600" dirty="0" smtClean="0">
                <a:solidFill>
                  <a:schemeClr val="accent1"/>
                </a:solidFill>
              </a:rPr>
              <a:t> is a unified measure of the behaviors and traits associated with academic success. These learning behaviors are seen as the foundation for lifelong learning. </a:t>
            </a:r>
          </a:p>
        </p:txBody>
      </p:sp>
      <p:sp>
        <p:nvSpPr>
          <p:cNvPr id="6150" name="Slide Number Placeholder 7"/>
          <p:cNvSpPr>
            <a:spLocks noGrp="1"/>
          </p:cNvSpPr>
          <p:nvPr>
            <p:ph type="sldNum" sz="quarter" idx="11"/>
          </p:nvPr>
        </p:nvSpPr>
        <p:spPr>
          <a:noFill/>
        </p:spPr>
        <p:txBody>
          <a:bodyPr/>
          <a:lstStyle/>
          <a:p>
            <a:fld id="{41C5808D-DBA4-413A-8717-4DDDCDA269BC}" type="slidenum">
              <a:rPr lang="en-US" smtClean="0"/>
              <a:pPr/>
              <a:t>11</a:t>
            </a:fld>
            <a:endParaRPr lang="en-US" smtClean="0"/>
          </a:p>
        </p:txBody>
      </p:sp>
      <p:sp>
        <p:nvSpPr>
          <p:cNvPr id="11271" name="TextBox 9"/>
          <p:cNvSpPr txBox="1">
            <a:spLocks noChangeArrowheads="1"/>
          </p:cNvSpPr>
          <p:nvPr/>
        </p:nvSpPr>
        <p:spPr bwMode="auto">
          <a:xfrm>
            <a:off x="5791200" y="1981200"/>
            <a:ext cx="3048000" cy="3970338"/>
          </a:xfrm>
          <a:prstGeom prst="rect">
            <a:avLst/>
          </a:prstGeom>
          <a:noFill/>
          <a:ln w="9525">
            <a:noFill/>
            <a:miter lim="800000"/>
            <a:headEnd/>
            <a:tailEnd/>
          </a:ln>
        </p:spPr>
        <p:txBody>
          <a:bodyPr>
            <a:spAutoFit/>
          </a:bodyPr>
          <a:lstStyle/>
          <a:p>
            <a:pPr>
              <a:defRPr/>
            </a:pPr>
            <a:r>
              <a:rPr lang="en-US" sz="1200" u="none" dirty="0">
                <a:solidFill>
                  <a:schemeClr val="accent1">
                    <a:lumMod val="50000"/>
                  </a:schemeClr>
                </a:solidFill>
              </a:rPr>
              <a:t>	</a:t>
            </a:r>
            <a:r>
              <a:rPr lang="en-US" sz="1200" dirty="0">
                <a:solidFill>
                  <a:schemeClr val="accent1">
                    <a:lumMod val="50000"/>
                  </a:schemeClr>
                </a:solidFill>
              </a:rPr>
              <a:t>Construct Items</a:t>
            </a:r>
          </a:p>
          <a:p>
            <a:pPr>
              <a:defRPr/>
            </a:pPr>
            <a:endParaRPr lang="en-US" sz="1200" dirty="0">
              <a:solidFill>
                <a:schemeClr val="accent1">
                  <a:lumMod val="50000"/>
                </a:schemeClr>
              </a:solidFill>
            </a:endParaRPr>
          </a:p>
          <a:p>
            <a:pPr marL="114300" indent="-114300">
              <a:buFont typeface="Arial" pitchFamily="34" charset="0"/>
              <a:buChar char="•"/>
              <a:defRPr/>
            </a:pPr>
            <a:r>
              <a:rPr lang="en-US" sz="1200" u="none" dirty="0">
                <a:solidFill>
                  <a:schemeClr val="accent1">
                    <a:lumMod val="50000"/>
                  </a:schemeClr>
                </a:solidFill>
              </a:rPr>
              <a:t>Support your opinions with a logical argument</a:t>
            </a:r>
          </a:p>
          <a:p>
            <a:pPr marL="114300" indent="-114300">
              <a:buFont typeface="Arial" pitchFamily="34" charset="0"/>
              <a:buChar char="•"/>
              <a:defRPr/>
            </a:pPr>
            <a:r>
              <a:rPr lang="en-US" sz="1200" u="none" dirty="0">
                <a:solidFill>
                  <a:schemeClr val="accent1">
                    <a:lumMod val="50000"/>
                  </a:schemeClr>
                </a:solidFill>
              </a:rPr>
              <a:t>Seek solutions to problems and explain them to others</a:t>
            </a:r>
          </a:p>
          <a:p>
            <a:pPr marL="114300" indent="-114300">
              <a:buFont typeface="Arial" pitchFamily="34" charset="0"/>
              <a:buChar char="•"/>
              <a:defRPr/>
            </a:pPr>
            <a:r>
              <a:rPr lang="en-US" sz="1200" u="none" dirty="0">
                <a:solidFill>
                  <a:schemeClr val="accent1">
                    <a:lumMod val="50000"/>
                  </a:schemeClr>
                </a:solidFill>
              </a:rPr>
              <a:t>Seek alternative solutions to a problem</a:t>
            </a:r>
          </a:p>
          <a:p>
            <a:pPr marL="114300" indent="-114300">
              <a:buFont typeface="Arial" pitchFamily="34" charset="0"/>
              <a:buChar char="•"/>
              <a:defRPr/>
            </a:pPr>
            <a:r>
              <a:rPr lang="en-US" sz="1200" u="none" dirty="0">
                <a:solidFill>
                  <a:schemeClr val="accent1">
                    <a:lumMod val="50000"/>
                  </a:schemeClr>
                </a:solidFill>
              </a:rPr>
              <a:t>Evaluate the quality or reliability of information you received</a:t>
            </a:r>
          </a:p>
          <a:p>
            <a:pPr marL="114300" indent="-114300">
              <a:buFont typeface="Arial" pitchFamily="34" charset="0"/>
              <a:buChar char="•"/>
              <a:defRPr/>
            </a:pPr>
            <a:r>
              <a:rPr lang="en-US" sz="1200" u="none" dirty="0">
                <a:solidFill>
                  <a:schemeClr val="accent1">
                    <a:lumMod val="50000"/>
                  </a:schemeClr>
                </a:solidFill>
              </a:rPr>
              <a:t>Ask questions in class</a:t>
            </a:r>
          </a:p>
          <a:p>
            <a:pPr marL="114300" indent="-114300">
              <a:buFont typeface="Arial" pitchFamily="34" charset="0"/>
              <a:buChar char="•"/>
              <a:defRPr/>
            </a:pPr>
            <a:r>
              <a:rPr lang="en-US" sz="1200" u="none" dirty="0">
                <a:solidFill>
                  <a:schemeClr val="accent1">
                    <a:lumMod val="50000"/>
                  </a:schemeClr>
                </a:solidFill>
              </a:rPr>
              <a:t>Take a risk because you felt you had more to gain</a:t>
            </a:r>
          </a:p>
          <a:p>
            <a:pPr marL="114300" indent="-114300">
              <a:buFont typeface="Arial" pitchFamily="34" charset="0"/>
              <a:buChar char="•"/>
              <a:defRPr/>
            </a:pPr>
            <a:r>
              <a:rPr lang="en-US" sz="1200" u="none" dirty="0">
                <a:solidFill>
                  <a:schemeClr val="accent1">
                    <a:lumMod val="50000"/>
                  </a:schemeClr>
                </a:solidFill>
              </a:rPr>
              <a:t>Seek feedback on your academic work </a:t>
            </a:r>
          </a:p>
          <a:p>
            <a:pPr marL="114300" indent="-114300">
              <a:buFont typeface="Arial" pitchFamily="34" charset="0"/>
              <a:buChar char="•"/>
              <a:defRPr/>
            </a:pPr>
            <a:r>
              <a:rPr lang="en-US" sz="1200" u="none" dirty="0">
                <a:solidFill>
                  <a:schemeClr val="accent1">
                    <a:lumMod val="50000"/>
                  </a:schemeClr>
                </a:solidFill>
              </a:rPr>
              <a:t>Explore topics on your own, even though it was not required for a class</a:t>
            </a:r>
          </a:p>
          <a:p>
            <a:pPr marL="114300" indent="-114300">
              <a:buFont typeface="Arial" pitchFamily="34" charset="0"/>
              <a:buChar char="•"/>
              <a:defRPr/>
            </a:pPr>
            <a:r>
              <a:rPr lang="en-US" sz="1200" u="none" dirty="0">
                <a:solidFill>
                  <a:schemeClr val="accent1">
                    <a:lumMod val="50000"/>
                  </a:schemeClr>
                </a:solidFill>
              </a:rPr>
              <a:t>Revise your papers to improve your writing</a:t>
            </a:r>
          </a:p>
          <a:p>
            <a:pPr marL="114300" indent="-114300">
              <a:buFont typeface="Arial" pitchFamily="34" charset="0"/>
              <a:buChar char="•"/>
              <a:defRPr/>
            </a:pPr>
            <a:r>
              <a:rPr lang="en-US" sz="1200" u="none" dirty="0">
                <a:solidFill>
                  <a:schemeClr val="accent1">
                    <a:lumMod val="50000"/>
                  </a:schemeClr>
                </a:solidFill>
              </a:rPr>
              <a:t>Look up scientific research articles and resources</a:t>
            </a:r>
          </a:p>
          <a:p>
            <a:pPr marL="114300" indent="-114300">
              <a:buFont typeface="Arial" pitchFamily="34" charset="0"/>
              <a:buChar char="•"/>
              <a:defRPr/>
            </a:pPr>
            <a:r>
              <a:rPr lang="en-US" sz="1200" u="none" dirty="0">
                <a:solidFill>
                  <a:schemeClr val="accent1">
                    <a:lumMod val="50000"/>
                  </a:schemeClr>
                </a:solidFill>
              </a:rPr>
              <a:t>Accept mistakes as part of the learning process</a:t>
            </a:r>
          </a:p>
          <a:p>
            <a:pPr>
              <a:defRPr/>
            </a:pPr>
            <a:endParaRPr lang="en-US" sz="1200" dirty="0">
              <a:solidFill>
                <a:schemeClr val="accent1">
                  <a:lumMod val="50000"/>
                </a:schemeClr>
              </a:solidFill>
            </a:endParaRPr>
          </a:p>
          <a:p>
            <a:pPr>
              <a:defRPr/>
            </a:pPr>
            <a:endParaRPr lang="en-US" sz="1200" dirty="0">
              <a:solidFill>
                <a:schemeClr val="accent1">
                  <a:lumMod val="50000"/>
                </a:schemeClr>
              </a:solidFill>
            </a:endParaRPr>
          </a:p>
        </p:txBody>
      </p:sp>
      <p:graphicFrame>
        <p:nvGraphicFramePr>
          <p:cNvPr id="9" name="Habits of Mind"/>
          <p:cNvGraphicFramePr>
            <a:graphicFrameLocks/>
          </p:cNvGraphicFramePr>
          <p:nvPr>
            <p:extLst>
              <p:ext uri="{D42A27DB-BD31-4B8C-83A1-F6EECF244321}">
                <p14:modId xmlns="" xmlns:p14="http://schemas.microsoft.com/office/powerpoint/2010/main" val="2812369946"/>
              </p:ext>
            </p:extLst>
          </p:nvPr>
        </p:nvGraphicFramePr>
        <p:xfrm>
          <a:off x="457200" y="1524000"/>
          <a:ext cx="5435600" cy="4191000"/>
        </p:xfrm>
        <a:graphic>
          <a:graphicData uri="http://schemas.openxmlformats.org/drawingml/2006/chart">
            <c:chart xmlns:c="http://schemas.openxmlformats.org/drawingml/2006/chart" xmlns:r="http://schemas.openxmlformats.org/officeDocument/2006/relationships" r:id="rId3"/>
          </a:graphicData>
        </a:graphic>
      </p:graphicFrame>
      <p:sp>
        <p:nvSpPr>
          <p:cNvPr id="12" name="Rectangle 15"/>
          <p:cNvSpPr>
            <a:spLocks noChangeArrowheads="1"/>
          </p:cNvSpPr>
          <p:nvPr/>
        </p:nvSpPr>
        <p:spPr bwMode="auto">
          <a:xfrm>
            <a:off x="2667000" y="5943600"/>
            <a:ext cx="2819400" cy="276999"/>
          </a:xfrm>
          <a:prstGeom prst="rect">
            <a:avLst/>
          </a:prstGeom>
          <a:noFill/>
          <a:ln w="9525">
            <a:noFill/>
            <a:miter lim="800000"/>
            <a:headEnd/>
            <a:tailEnd/>
          </a:ln>
        </p:spPr>
        <p:txBody>
          <a:bodyPr wrap="square">
            <a:spAutoFit/>
          </a:bodyPr>
          <a:lstStyle/>
          <a:p>
            <a:pPr>
              <a:defRPr/>
            </a:pPr>
            <a:r>
              <a:rPr lang="en-US" sz="1200" b="1" u="none" dirty="0">
                <a:solidFill>
                  <a:srgbClr val="7680AC"/>
                </a:solidFill>
              </a:rPr>
              <a:t>■ </a:t>
            </a:r>
            <a:r>
              <a:rPr lang="en-US" sz="1200" b="1" u="none" dirty="0">
                <a:solidFill>
                  <a:schemeClr val="accent1">
                    <a:lumMod val="50000"/>
                  </a:schemeClr>
                </a:solidFill>
              </a:rPr>
              <a:t>Your </a:t>
            </a:r>
            <a:r>
              <a:rPr lang="en-US" sz="1200" b="1" u="none" dirty="0" smtClean="0">
                <a:solidFill>
                  <a:schemeClr val="accent1">
                    <a:lumMod val="50000"/>
                  </a:schemeClr>
                </a:solidFill>
              </a:rPr>
              <a:t>Institution  </a:t>
            </a:r>
            <a:r>
              <a:rPr lang="en-US" sz="1200" b="1" u="none" dirty="0" smtClean="0">
                <a:solidFill>
                  <a:srgbClr val="FFCC00"/>
                </a:solidFill>
              </a:rPr>
              <a:t>■</a:t>
            </a:r>
            <a:r>
              <a:rPr lang="en-US" sz="1200" b="1" u="none" dirty="0" smtClean="0">
                <a:solidFill>
                  <a:srgbClr val="7680AC"/>
                </a:solidFill>
              </a:rPr>
              <a:t> </a:t>
            </a:r>
            <a:r>
              <a:rPr lang="en-US" sz="1200" b="1" u="none" dirty="0">
                <a:solidFill>
                  <a:schemeClr val="accent1">
                    <a:lumMod val="50000"/>
                  </a:schemeClr>
                </a:solidFill>
              </a:rPr>
              <a:t>Comparison Group</a:t>
            </a:r>
          </a:p>
        </p:txBody>
      </p:sp>
      <p:sp>
        <p:nvSpPr>
          <p:cNvPr id="10" name="Rectangle 9"/>
          <p:cNvSpPr/>
          <p:nvPr/>
        </p:nvSpPr>
        <p:spPr bwMode="auto">
          <a:xfrm>
            <a:off x="685800" y="5257800"/>
            <a:ext cx="152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sng" strike="noStrike" cap="none" normalizeH="0" baseline="0" smtClean="0">
              <a:ln>
                <a:noFill/>
              </a:ln>
              <a:solidFill>
                <a:schemeClr val="tx1"/>
              </a:solidFill>
              <a:effectLst/>
              <a:latin typeface="Garamond" pitchFamily="18" charset="0"/>
            </a:endParaRPr>
          </a:p>
        </p:txBody>
      </p:sp>
      <p:sp>
        <p:nvSpPr>
          <p:cNvPr id="11" name="Rectangle 10"/>
          <p:cNvSpPr/>
          <p:nvPr/>
        </p:nvSpPr>
        <p:spPr bwMode="auto">
          <a:xfrm flipV="1">
            <a:off x="685800" y="5486400"/>
            <a:ext cx="152400" cy="152400"/>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sng" strike="noStrike" cap="none" normalizeH="0" baseline="0" smtClean="0">
              <a:ln>
                <a:noFill/>
              </a:ln>
              <a:solidFill>
                <a:schemeClr val="tx1"/>
              </a:solidFill>
              <a:effectLst/>
              <a:latin typeface="Garamond" pitchFamily="18" charset="0"/>
            </a:endParaRPr>
          </a:p>
        </p:txBody>
      </p:sp>
      <p:sp>
        <p:nvSpPr>
          <p:cNvPr id="13" name="Footer Placeholder 12"/>
          <p:cNvSpPr>
            <a:spLocks noGrp="1"/>
          </p:cNvSpPr>
          <p:nvPr>
            <p:ph type="ftr" sz="quarter" idx="10"/>
          </p:nvPr>
        </p:nvSpPr>
        <p:spPr/>
        <p:txBody>
          <a:bodyPr/>
          <a:lstStyle/>
          <a:p>
            <a:pPr>
              <a:defRPr/>
            </a:pPr>
            <a:r>
              <a:rPr lang="en-US" smtClean="0"/>
              <a:t>2013 College Senior Survey</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Slide Number Placeholder 4"/>
          <p:cNvSpPr txBox="1">
            <a:spLocks noGrp="1"/>
          </p:cNvSpPr>
          <p:nvPr/>
        </p:nvSpPr>
        <p:spPr bwMode="auto">
          <a:xfrm>
            <a:off x="8305800" y="6400800"/>
            <a:ext cx="381000" cy="457200"/>
          </a:xfrm>
          <a:prstGeom prst="rect">
            <a:avLst/>
          </a:prstGeom>
          <a:noFill/>
          <a:ln w="9525">
            <a:noFill/>
            <a:miter lim="800000"/>
            <a:headEnd/>
            <a:tailEnd/>
          </a:ln>
        </p:spPr>
        <p:txBody>
          <a:bodyPr anchor="b"/>
          <a:lstStyle/>
          <a:p>
            <a:pPr algn="r" eaLnBrk="1" hangingPunct="1"/>
            <a:fld id="{193FBF20-7084-427F-B003-71AFB915FD0B}" type="slidenum">
              <a:rPr lang="en-US" sz="1200" u="none"/>
              <a:pPr algn="r" eaLnBrk="1" hangingPunct="1"/>
              <a:t>12</a:t>
            </a:fld>
            <a:endParaRPr lang="en-US" sz="1200" u="none"/>
          </a:p>
        </p:txBody>
      </p:sp>
      <p:sp>
        <p:nvSpPr>
          <p:cNvPr id="7174" name="Slide Number Placeholder 9"/>
          <p:cNvSpPr>
            <a:spLocks noGrp="1"/>
          </p:cNvSpPr>
          <p:nvPr>
            <p:ph type="sldNum" sz="quarter" idx="11"/>
          </p:nvPr>
        </p:nvSpPr>
        <p:spPr>
          <a:noFill/>
        </p:spPr>
        <p:txBody>
          <a:bodyPr/>
          <a:lstStyle/>
          <a:p>
            <a:fld id="{BE81462C-4D13-4741-88EF-DDC2E2B891D7}" type="slidenum">
              <a:rPr lang="en-US" smtClean="0"/>
              <a:pPr/>
              <a:t>12</a:t>
            </a:fld>
            <a:endParaRPr lang="en-US" smtClean="0"/>
          </a:p>
        </p:txBody>
      </p:sp>
      <p:sp>
        <p:nvSpPr>
          <p:cNvPr id="14341" name="Rectangle 2"/>
          <p:cNvSpPr>
            <a:spLocks noGrp="1" noChangeArrowheads="1"/>
          </p:cNvSpPr>
          <p:nvPr>
            <p:ph type="title" idx="4294967295"/>
          </p:nvPr>
        </p:nvSpPr>
        <p:spPr>
          <a:xfrm>
            <a:off x="914400" y="227013"/>
            <a:ext cx="8229600" cy="1373187"/>
          </a:xfrm>
        </p:spPr>
        <p:txBody>
          <a:bodyPr/>
          <a:lstStyle/>
          <a:p>
            <a:pPr eaLnBrk="1" hangingPunct="1">
              <a:tabLst>
                <a:tab pos="8343900" algn="l"/>
              </a:tabLst>
              <a:defRPr/>
            </a:pPr>
            <a:r>
              <a:rPr lang="en-US" dirty="0" smtClean="0">
                <a:solidFill>
                  <a:schemeClr val="accent1">
                    <a:lumMod val="50000"/>
                  </a:schemeClr>
                </a:solidFill>
              </a:rPr>
              <a:t>Pluralistic Orientation</a:t>
            </a:r>
            <a:r>
              <a:rPr lang="en-US" sz="2000" dirty="0" smtClean="0"/>
              <a:t/>
            </a:r>
            <a:br>
              <a:rPr lang="en-US" sz="2000" dirty="0" smtClean="0"/>
            </a:br>
            <a:r>
              <a:rPr lang="en-US" sz="2000" dirty="0" smtClean="0"/>
              <a:t/>
            </a:r>
            <a:br>
              <a:rPr lang="en-US" sz="2000" dirty="0" smtClean="0"/>
            </a:br>
            <a:r>
              <a:rPr lang="en-US" sz="1600" i="1" dirty="0" smtClean="0">
                <a:solidFill>
                  <a:schemeClr val="accent1"/>
                </a:solidFill>
              </a:rPr>
              <a:t>Pluralistic Orientation </a:t>
            </a:r>
            <a:r>
              <a:rPr lang="en-US" sz="1600" dirty="0" smtClean="0">
                <a:solidFill>
                  <a:schemeClr val="accent1"/>
                </a:solidFill>
              </a:rPr>
              <a:t>is a unified measure of skills and dispositions appropriate </a:t>
            </a:r>
            <a:br>
              <a:rPr lang="en-US" sz="1600" dirty="0" smtClean="0">
                <a:solidFill>
                  <a:schemeClr val="accent1"/>
                </a:solidFill>
              </a:rPr>
            </a:br>
            <a:r>
              <a:rPr lang="en-US" sz="1600" dirty="0" smtClean="0">
                <a:solidFill>
                  <a:schemeClr val="accent1"/>
                </a:solidFill>
              </a:rPr>
              <a:t>for living and working in a diverse society.</a:t>
            </a:r>
          </a:p>
        </p:txBody>
      </p:sp>
      <p:sp>
        <p:nvSpPr>
          <p:cNvPr id="14344" name="TextBox 8"/>
          <p:cNvSpPr txBox="1">
            <a:spLocks noChangeArrowheads="1"/>
          </p:cNvSpPr>
          <p:nvPr/>
        </p:nvSpPr>
        <p:spPr bwMode="auto">
          <a:xfrm>
            <a:off x="5907088" y="2503488"/>
            <a:ext cx="2932112" cy="2216150"/>
          </a:xfrm>
          <a:prstGeom prst="rect">
            <a:avLst/>
          </a:prstGeom>
          <a:noFill/>
          <a:ln w="9525">
            <a:noFill/>
            <a:miter lim="800000"/>
            <a:headEnd/>
            <a:tailEnd/>
          </a:ln>
        </p:spPr>
        <p:txBody>
          <a:bodyPr>
            <a:spAutoFit/>
          </a:bodyPr>
          <a:lstStyle/>
          <a:p>
            <a:pPr>
              <a:defRPr/>
            </a:pPr>
            <a:r>
              <a:rPr lang="en-US" sz="1200" u="none" dirty="0">
                <a:solidFill>
                  <a:schemeClr val="accent1">
                    <a:lumMod val="50000"/>
                  </a:schemeClr>
                </a:solidFill>
              </a:rPr>
              <a:t>	</a:t>
            </a:r>
            <a:r>
              <a:rPr lang="en-US" sz="1200" dirty="0">
                <a:solidFill>
                  <a:schemeClr val="accent1">
                    <a:lumMod val="50000"/>
                  </a:schemeClr>
                </a:solidFill>
              </a:rPr>
              <a:t>Construct Items</a:t>
            </a:r>
          </a:p>
          <a:p>
            <a:pPr>
              <a:defRPr/>
            </a:pPr>
            <a:endParaRPr lang="en-US" sz="1200" dirty="0">
              <a:solidFill>
                <a:schemeClr val="accent1">
                  <a:lumMod val="50000"/>
                </a:schemeClr>
              </a:solidFill>
            </a:endParaRPr>
          </a:p>
          <a:p>
            <a:pPr marL="114300" indent="-114300">
              <a:buFont typeface="Arial" charset="0"/>
              <a:buChar char="•"/>
              <a:defRPr/>
            </a:pPr>
            <a:r>
              <a:rPr lang="en-US" sz="1200" u="none" dirty="0">
                <a:solidFill>
                  <a:schemeClr val="accent1">
                    <a:lumMod val="50000"/>
                  </a:schemeClr>
                </a:solidFill>
              </a:rPr>
              <a:t>Tolerance of others with different beliefs</a:t>
            </a:r>
          </a:p>
          <a:p>
            <a:pPr marL="114300" indent="-114300">
              <a:buFont typeface="Arial" charset="0"/>
              <a:buChar char="•"/>
              <a:defRPr/>
            </a:pPr>
            <a:r>
              <a:rPr lang="en-US" sz="1200" u="none" dirty="0">
                <a:solidFill>
                  <a:schemeClr val="accent1">
                    <a:lumMod val="50000"/>
                  </a:schemeClr>
                </a:solidFill>
              </a:rPr>
              <a:t>Ability to work cooperatively with diverse people</a:t>
            </a:r>
          </a:p>
          <a:p>
            <a:pPr marL="114300" indent="-114300">
              <a:buFont typeface="Arial" charset="0"/>
              <a:buChar char="•"/>
              <a:defRPr/>
            </a:pPr>
            <a:r>
              <a:rPr lang="en-US" sz="1200" u="none" dirty="0">
                <a:solidFill>
                  <a:schemeClr val="accent1">
                    <a:lumMod val="50000"/>
                  </a:schemeClr>
                </a:solidFill>
              </a:rPr>
              <a:t>Openness to having my views challenged</a:t>
            </a:r>
          </a:p>
          <a:p>
            <a:pPr marL="114300" indent="-114300">
              <a:buFont typeface="Arial" charset="0"/>
              <a:buChar char="•"/>
              <a:defRPr/>
            </a:pPr>
            <a:r>
              <a:rPr lang="en-US" sz="1200" u="none" dirty="0">
                <a:solidFill>
                  <a:schemeClr val="accent1">
                    <a:lumMod val="50000"/>
                  </a:schemeClr>
                </a:solidFill>
              </a:rPr>
              <a:t>Ability to see the world from someone else's perspective</a:t>
            </a:r>
          </a:p>
          <a:p>
            <a:pPr marL="114300" indent="-114300">
              <a:buFont typeface="Arial" charset="0"/>
              <a:buChar char="•"/>
              <a:defRPr/>
            </a:pPr>
            <a:r>
              <a:rPr lang="en-US" sz="1200" u="none" dirty="0">
                <a:solidFill>
                  <a:schemeClr val="accent1">
                    <a:lumMod val="50000"/>
                  </a:schemeClr>
                </a:solidFill>
              </a:rPr>
              <a:t>Ability to discuss and negotiate controversial issues</a:t>
            </a:r>
            <a:endParaRPr lang="en-US" sz="1200" dirty="0">
              <a:solidFill>
                <a:schemeClr val="accent1">
                  <a:lumMod val="50000"/>
                </a:schemeClr>
              </a:solidFill>
            </a:endParaRPr>
          </a:p>
          <a:p>
            <a:pPr>
              <a:defRPr/>
            </a:pPr>
            <a:endParaRPr lang="en-US" sz="1800" dirty="0">
              <a:solidFill>
                <a:schemeClr val="accent1">
                  <a:lumMod val="50000"/>
                </a:schemeClr>
              </a:solidFill>
            </a:endParaRPr>
          </a:p>
        </p:txBody>
      </p:sp>
      <p:sp>
        <p:nvSpPr>
          <p:cNvPr id="13" name="Rectangle 15"/>
          <p:cNvSpPr>
            <a:spLocks noChangeArrowheads="1"/>
          </p:cNvSpPr>
          <p:nvPr/>
        </p:nvSpPr>
        <p:spPr bwMode="auto">
          <a:xfrm>
            <a:off x="2514600" y="6091238"/>
            <a:ext cx="3048000" cy="276999"/>
          </a:xfrm>
          <a:prstGeom prst="rect">
            <a:avLst/>
          </a:prstGeom>
          <a:noFill/>
          <a:ln w="9525">
            <a:noFill/>
            <a:miter lim="800000"/>
            <a:headEnd/>
            <a:tailEnd/>
          </a:ln>
        </p:spPr>
        <p:txBody>
          <a:bodyPr wrap="square">
            <a:spAutoFit/>
          </a:bodyPr>
          <a:lstStyle/>
          <a:p>
            <a:pPr>
              <a:defRPr/>
            </a:pPr>
            <a:r>
              <a:rPr lang="en-US" sz="1200" b="1" u="none" dirty="0">
                <a:solidFill>
                  <a:srgbClr val="7680AC"/>
                </a:solidFill>
              </a:rPr>
              <a:t>■ </a:t>
            </a:r>
            <a:r>
              <a:rPr lang="en-US" sz="1200" b="1" u="none" dirty="0">
                <a:solidFill>
                  <a:schemeClr val="accent1">
                    <a:lumMod val="50000"/>
                  </a:schemeClr>
                </a:solidFill>
              </a:rPr>
              <a:t>Your </a:t>
            </a:r>
            <a:r>
              <a:rPr lang="en-US" sz="1200" b="1" u="none" dirty="0" smtClean="0">
                <a:solidFill>
                  <a:schemeClr val="accent1">
                    <a:lumMod val="50000"/>
                  </a:schemeClr>
                </a:solidFill>
              </a:rPr>
              <a:t>Institution  </a:t>
            </a:r>
            <a:r>
              <a:rPr lang="en-US" sz="1200" b="1" u="none" dirty="0" smtClean="0">
                <a:solidFill>
                  <a:srgbClr val="FFCC00"/>
                </a:solidFill>
              </a:rPr>
              <a:t>■</a:t>
            </a:r>
            <a:r>
              <a:rPr lang="en-US" sz="1200" b="1" u="none" dirty="0" smtClean="0">
                <a:solidFill>
                  <a:srgbClr val="7680AC"/>
                </a:solidFill>
              </a:rPr>
              <a:t> </a:t>
            </a:r>
            <a:r>
              <a:rPr lang="en-US" sz="1200" b="1" u="none" dirty="0">
                <a:solidFill>
                  <a:schemeClr val="accent1">
                    <a:lumMod val="50000"/>
                  </a:schemeClr>
                </a:solidFill>
              </a:rPr>
              <a:t>Comparison Group</a:t>
            </a:r>
          </a:p>
        </p:txBody>
      </p:sp>
      <p:graphicFrame>
        <p:nvGraphicFramePr>
          <p:cNvPr id="12" name="Pluralistic Orientation"/>
          <p:cNvGraphicFramePr/>
          <p:nvPr/>
        </p:nvGraphicFramePr>
        <p:xfrm>
          <a:off x="685800" y="1447800"/>
          <a:ext cx="5257800" cy="4038600"/>
        </p:xfrm>
        <a:graphic>
          <a:graphicData uri="http://schemas.openxmlformats.org/drawingml/2006/chart">
            <c:chart xmlns:c="http://schemas.openxmlformats.org/drawingml/2006/chart" xmlns:r="http://schemas.openxmlformats.org/officeDocument/2006/relationships" r:id="rId3"/>
          </a:graphicData>
        </a:graphic>
      </p:graphicFrame>
      <p:sp>
        <p:nvSpPr>
          <p:cNvPr id="8" name="Footer Placeholder 7"/>
          <p:cNvSpPr>
            <a:spLocks noGrp="1"/>
          </p:cNvSpPr>
          <p:nvPr>
            <p:ph type="ftr" sz="quarter" idx="10"/>
          </p:nvPr>
        </p:nvSpPr>
        <p:spPr/>
        <p:txBody>
          <a:bodyPr/>
          <a:lstStyle/>
          <a:p>
            <a:pPr>
              <a:defRPr/>
            </a:pPr>
            <a:r>
              <a:rPr lang="en-US" smtClean="0"/>
              <a:t>2013 College Senior Survey</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8A41F72E-4FC1-4001-A4FA-C5D9E3830136}" type="slidenum">
              <a:rPr lang="en-US" sz="1200" u="none"/>
              <a:pPr algn="r" eaLnBrk="1" hangingPunct="1"/>
              <a:t>13</a:t>
            </a:fld>
            <a:endParaRPr lang="en-US" sz="1200" u="none"/>
          </a:p>
        </p:txBody>
      </p:sp>
      <p:sp>
        <p:nvSpPr>
          <p:cNvPr id="8197" name="Slide Number Placeholder 10"/>
          <p:cNvSpPr>
            <a:spLocks noGrp="1"/>
          </p:cNvSpPr>
          <p:nvPr>
            <p:ph type="sldNum" sz="quarter" idx="11"/>
          </p:nvPr>
        </p:nvSpPr>
        <p:spPr>
          <a:noFill/>
        </p:spPr>
        <p:txBody>
          <a:bodyPr/>
          <a:lstStyle/>
          <a:p>
            <a:fld id="{C4D8E610-60A5-4222-8FBC-A07FBE6D0485}" type="slidenum">
              <a:rPr lang="en-US" smtClean="0"/>
              <a:pPr/>
              <a:t>13</a:t>
            </a:fld>
            <a:endParaRPr lang="en-US" smtClean="0"/>
          </a:p>
        </p:txBody>
      </p:sp>
      <p:sp>
        <p:nvSpPr>
          <p:cNvPr id="12293" name="Rectangle 2"/>
          <p:cNvSpPr>
            <a:spLocks noGrp="1" noChangeArrowheads="1"/>
          </p:cNvSpPr>
          <p:nvPr>
            <p:ph type="title" idx="4294967295"/>
          </p:nvPr>
        </p:nvSpPr>
        <p:spPr>
          <a:xfrm>
            <a:off x="914400" y="228600"/>
            <a:ext cx="8229600" cy="1447800"/>
          </a:xfrm>
        </p:spPr>
        <p:txBody>
          <a:bodyPr/>
          <a:lstStyle/>
          <a:p>
            <a:pPr eaLnBrk="1" hangingPunct="1">
              <a:defRPr/>
            </a:pPr>
            <a:r>
              <a:rPr lang="en-US" dirty="0" smtClean="0">
                <a:solidFill>
                  <a:schemeClr val="accent1">
                    <a:lumMod val="50000"/>
                  </a:schemeClr>
                </a:solidFill>
              </a:rPr>
              <a:t>Academic Self-Concept</a:t>
            </a:r>
            <a:r>
              <a:rPr lang="en-US" dirty="0" smtClean="0"/>
              <a:t/>
            </a:r>
            <a:br>
              <a:rPr lang="en-US" dirty="0" smtClean="0"/>
            </a:br>
            <a:r>
              <a:rPr lang="en-US" sz="1600" dirty="0" smtClean="0"/>
              <a:t/>
            </a:r>
            <a:br>
              <a:rPr lang="en-US" sz="1600" dirty="0" smtClean="0"/>
            </a:br>
            <a:r>
              <a:rPr lang="en-US" sz="1600" dirty="0" smtClean="0">
                <a:solidFill>
                  <a:schemeClr val="accent1"/>
                </a:solidFill>
              </a:rPr>
              <a:t>Self-awareness and confidence in academic environments help students learn by</a:t>
            </a:r>
            <a:br>
              <a:rPr lang="en-US" sz="1600" dirty="0" smtClean="0">
                <a:solidFill>
                  <a:schemeClr val="accent1"/>
                </a:solidFill>
              </a:rPr>
            </a:br>
            <a:r>
              <a:rPr lang="en-US" sz="1600" dirty="0" smtClean="0">
                <a:solidFill>
                  <a:schemeClr val="accent1"/>
                </a:solidFill>
              </a:rPr>
              <a:t> encouraging their intellectual inquiry. </a:t>
            </a:r>
            <a:r>
              <a:rPr lang="en-US" sz="1600" i="1" dirty="0" smtClean="0">
                <a:solidFill>
                  <a:schemeClr val="accent1"/>
                </a:solidFill>
              </a:rPr>
              <a:t>Academic Self-Concept </a:t>
            </a:r>
            <a:r>
              <a:rPr lang="en-US" sz="1600" dirty="0" smtClean="0">
                <a:solidFill>
                  <a:schemeClr val="accent1"/>
                </a:solidFill>
              </a:rPr>
              <a:t>is a unified measure of students’ beliefs about their abilities and confidence in academic environments. </a:t>
            </a:r>
            <a:endParaRPr lang="en-US" sz="1200" dirty="0" smtClean="0">
              <a:solidFill>
                <a:schemeClr val="accent1"/>
              </a:solidFill>
            </a:endParaRPr>
          </a:p>
        </p:txBody>
      </p:sp>
      <p:graphicFrame>
        <p:nvGraphicFramePr>
          <p:cNvPr id="9" name="Academic Self-Concept"/>
          <p:cNvGraphicFramePr>
            <a:graphicFrameLocks/>
          </p:cNvGraphicFramePr>
          <p:nvPr>
            <p:extLst>
              <p:ext uri="{D42A27DB-BD31-4B8C-83A1-F6EECF244321}">
                <p14:modId xmlns="" xmlns:p14="http://schemas.microsoft.com/office/powerpoint/2010/main" val="3063827023"/>
              </p:ext>
            </p:extLst>
          </p:nvPr>
        </p:nvGraphicFramePr>
        <p:xfrm>
          <a:off x="457200" y="1657350"/>
          <a:ext cx="54864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Box 8"/>
          <p:cNvSpPr txBox="1">
            <a:spLocks noChangeArrowheads="1"/>
          </p:cNvSpPr>
          <p:nvPr/>
        </p:nvSpPr>
        <p:spPr bwMode="auto">
          <a:xfrm>
            <a:off x="5943600" y="2514600"/>
            <a:ext cx="3200400" cy="1200150"/>
          </a:xfrm>
          <a:prstGeom prst="rect">
            <a:avLst/>
          </a:prstGeom>
          <a:noFill/>
          <a:ln w="9525">
            <a:noFill/>
            <a:miter lim="800000"/>
            <a:headEnd/>
            <a:tailEnd/>
          </a:ln>
        </p:spPr>
        <p:txBody>
          <a:bodyPr>
            <a:spAutoFit/>
          </a:bodyPr>
          <a:lstStyle/>
          <a:p>
            <a:pPr>
              <a:defRPr/>
            </a:pPr>
            <a:r>
              <a:rPr lang="en-US" sz="1200" u="none" dirty="0">
                <a:solidFill>
                  <a:schemeClr val="accent1">
                    <a:lumMod val="50000"/>
                  </a:schemeClr>
                </a:solidFill>
              </a:rPr>
              <a:t>	</a:t>
            </a:r>
            <a:r>
              <a:rPr lang="en-US" sz="1200" dirty="0">
                <a:solidFill>
                  <a:schemeClr val="accent1">
                    <a:lumMod val="50000"/>
                  </a:schemeClr>
                </a:solidFill>
              </a:rPr>
              <a:t>Construct Items</a:t>
            </a:r>
          </a:p>
          <a:p>
            <a:pPr>
              <a:defRPr/>
            </a:pPr>
            <a:endParaRPr lang="en-US" sz="1200" dirty="0">
              <a:solidFill>
                <a:schemeClr val="accent1">
                  <a:lumMod val="50000"/>
                </a:schemeClr>
              </a:solidFill>
            </a:endParaRPr>
          </a:p>
          <a:p>
            <a:pPr marL="119063" indent="-119063">
              <a:buFont typeface="Arial" pitchFamily="34" charset="0"/>
              <a:buChar char="•"/>
              <a:defRPr/>
            </a:pPr>
            <a:r>
              <a:rPr lang="en-US" sz="1200" u="none" dirty="0">
                <a:solidFill>
                  <a:schemeClr val="accent1">
                    <a:lumMod val="50000"/>
                  </a:schemeClr>
                </a:solidFill>
              </a:rPr>
              <a:t>Self-rated academic ability</a:t>
            </a:r>
          </a:p>
          <a:p>
            <a:pPr marL="119063" indent="-119063">
              <a:buFont typeface="Arial" pitchFamily="34" charset="0"/>
              <a:buChar char="•"/>
              <a:defRPr/>
            </a:pPr>
            <a:r>
              <a:rPr lang="en-US" sz="1200" u="none" dirty="0">
                <a:solidFill>
                  <a:schemeClr val="accent1">
                    <a:lumMod val="50000"/>
                  </a:schemeClr>
                </a:solidFill>
              </a:rPr>
              <a:t>Self-rated self-confidence (intellectual)</a:t>
            </a:r>
          </a:p>
          <a:p>
            <a:pPr marL="119063" indent="-119063">
              <a:buFont typeface="Arial" pitchFamily="34" charset="0"/>
              <a:buChar char="•"/>
              <a:defRPr/>
            </a:pPr>
            <a:r>
              <a:rPr lang="en-US" sz="1200" u="none" dirty="0">
                <a:solidFill>
                  <a:schemeClr val="accent1">
                    <a:lumMod val="50000"/>
                  </a:schemeClr>
                </a:solidFill>
              </a:rPr>
              <a:t>Self-rated drive to achieve</a:t>
            </a:r>
          </a:p>
          <a:p>
            <a:pPr marL="119063" indent="-119063">
              <a:buFont typeface="Arial" pitchFamily="34" charset="0"/>
              <a:buChar char="•"/>
              <a:defRPr/>
            </a:pPr>
            <a:r>
              <a:rPr lang="en-US" sz="1200" u="none" dirty="0">
                <a:solidFill>
                  <a:schemeClr val="accent1">
                    <a:lumMod val="50000"/>
                  </a:schemeClr>
                </a:solidFill>
              </a:rPr>
              <a:t>Self-rated mathematical ability </a:t>
            </a:r>
          </a:p>
        </p:txBody>
      </p:sp>
      <p:sp>
        <p:nvSpPr>
          <p:cNvPr id="15" name="Rectangle 15"/>
          <p:cNvSpPr>
            <a:spLocks noChangeArrowheads="1"/>
          </p:cNvSpPr>
          <p:nvPr/>
        </p:nvSpPr>
        <p:spPr bwMode="auto">
          <a:xfrm>
            <a:off x="1938528" y="6054298"/>
            <a:ext cx="3048000" cy="276999"/>
          </a:xfrm>
          <a:prstGeom prst="rect">
            <a:avLst/>
          </a:prstGeom>
          <a:noFill/>
          <a:ln w="9525">
            <a:noFill/>
            <a:miter lim="800000"/>
            <a:headEnd/>
            <a:tailEnd/>
          </a:ln>
        </p:spPr>
        <p:txBody>
          <a:bodyPr wrap="square">
            <a:spAutoFit/>
          </a:bodyPr>
          <a:lstStyle/>
          <a:p>
            <a:pPr>
              <a:defRPr/>
            </a:pPr>
            <a:r>
              <a:rPr lang="en-US" sz="1200" b="1" u="none" dirty="0">
                <a:solidFill>
                  <a:srgbClr val="7680AC"/>
                </a:solidFill>
              </a:rPr>
              <a:t>■ </a:t>
            </a:r>
            <a:r>
              <a:rPr lang="en-US" sz="1200" b="1" u="none" dirty="0">
                <a:solidFill>
                  <a:schemeClr val="accent1">
                    <a:lumMod val="50000"/>
                  </a:schemeClr>
                </a:solidFill>
              </a:rPr>
              <a:t>Your </a:t>
            </a:r>
            <a:r>
              <a:rPr lang="en-US" sz="1200" b="1" u="none" dirty="0" smtClean="0">
                <a:solidFill>
                  <a:schemeClr val="accent1">
                    <a:lumMod val="50000"/>
                  </a:schemeClr>
                </a:solidFill>
              </a:rPr>
              <a:t>Institution  </a:t>
            </a:r>
            <a:r>
              <a:rPr lang="en-US" sz="1200" b="1" u="none" dirty="0" smtClean="0">
                <a:solidFill>
                  <a:srgbClr val="FFCC00"/>
                </a:solidFill>
              </a:rPr>
              <a:t>■</a:t>
            </a:r>
            <a:r>
              <a:rPr lang="en-US" sz="1200" b="1" u="none" dirty="0" smtClean="0">
                <a:solidFill>
                  <a:srgbClr val="7680AC"/>
                </a:solidFill>
              </a:rPr>
              <a:t> </a:t>
            </a:r>
            <a:r>
              <a:rPr lang="en-US" sz="1200" b="1" u="none" dirty="0">
                <a:solidFill>
                  <a:schemeClr val="accent1">
                    <a:lumMod val="50000"/>
                  </a:schemeClr>
                </a:solidFill>
              </a:rPr>
              <a:t>Comparison Group</a:t>
            </a:r>
          </a:p>
        </p:txBody>
      </p:sp>
      <p:sp>
        <p:nvSpPr>
          <p:cNvPr id="3" name="Rectangle 2"/>
          <p:cNvSpPr/>
          <p:nvPr/>
        </p:nvSpPr>
        <p:spPr bwMode="auto">
          <a:xfrm>
            <a:off x="838200" y="5269992"/>
            <a:ext cx="152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sng" strike="noStrike" cap="none" normalizeH="0" baseline="0" smtClean="0">
              <a:ln>
                <a:noFill/>
              </a:ln>
              <a:solidFill>
                <a:schemeClr val="tx1"/>
              </a:solidFill>
              <a:effectLst/>
              <a:latin typeface="Garamond" pitchFamily="18" charset="0"/>
            </a:endParaRPr>
          </a:p>
        </p:txBody>
      </p:sp>
      <p:sp>
        <p:nvSpPr>
          <p:cNvPr id="4" name="Rectangle 3"/>
          <p:cNvSpPr/>
          <p:nvPr/>
        </p:nvSpPr>
        <p:spPr bwMode="auto">
          <a:xfrm>
            <a:off x="838200" y="5562600"/>
            <a:ext cx="152400" cy="152400"/>
          </a:xfrm>
          <a:prstGeom prst="rect">
            <a:avLst/>
          </a:prstGeom>
          <a:solidFill>
            <a:srgbClr val="FFCC2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sng" strike="noStrike" cap="none" normalizeH="0" baseline="0" smtClean="0">
              <a:ln>
                <a:noFill/>
              </a:ln>
              <a:solidFill>
                <a:schemeClr val="tx1"/>
              </a:solidFill>
              <a:effectLst/>
              <a:latin typeface="Garamond" pitchFamily="18" charset="0"/>
            </a:endParaRPr>
          </a:p>
        </p:txBody>
      </p:sp>
      <p:sp>
        <p:nvSpPr>
          <p:cNvPr id="10" name="Footer Placeholder 9"/>
          <p:cNvSpPr>
            <a:spLocks noGrp="1"/>
          </p:cNvSpPr>
          <p:nvPr>
            <p:ph type="ftr" sz="quarter" idx="10"/>
          </p:nvPr>
        </p:nvSpPr>
        <p:spPr/>
        <p:txBody>
          <a:bodyPr/>
          <a:lstStyle/>
          <a:p>
            <a:pPr>
              <a:defRPr/>
            </a:pPr>
            <a:r>
              <a:rPr lang="en-US" smtClean="0"/>
              <a:t>2013 College Senior Survey</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Slide Number Placeholder 4"/>
          <p:cNvSpPr txBox="1">
            <a:spLocks noGrp="1"/>
          </p:cNvSpPr>
          <p:nvPr/>
        </p:nvSpPr>
        <p:spPr bwMode="auto">
          <a:xfrm>
            <a:off x="8305800" y="6400800"/>
            <a:ext cx="381000" cy="457200"/>
          </a:xfrm>
          <a:prstGeom prst="rect">
            <a:avLst/>
          </a:prstGeom>
          <a:noFill/>
          <a:ln w="9525">
            <a:noFill/>
            <a:miter lim="800000"/>
            <a:headEnd/>
            <a:tailEnd/>
          </a:ln>
        </p:spPr>
        <p:txBody>
          <a:bodyPr anchor="b"/>
          <a:lstStyle/>
          <a:p>
            <a:pPr algn="r" eaLnBrk="1" hangingPunct="1"/>
            <a:fld id="{72290EBD-63E6-4B60-9B7D-0F8F7E3A00E6}" type="slidenum">
              <a:rPr lang="en-US" sz="1200" u="none"/>
              <a:pPr algn="r" eaLnBrk="1" hangingPunct="1"/>
              <a:t>14</a:t>
            </a:fld>
            <a:endParaRPr lang="en-US" sz="1200" u="none"/>
          </a:p>
        </p:txBody>
      </p:sp>
      <p:sp>
        <p:nvSpPr>
          <p:cNvPr id="9221" name="Slide Number Placeholder 7"/>
          <p:cNvSpPr>
            <a:spLocks noGrp="1"/>
          </p:cNvSpPr>
          <p:nvPr>
            <p:ph type="sldNum" sz="quarter" idx="11"/>
          </p:nvPr>
        </p:nvSpPr>
        <p:spPr>
          <a:noFill/>
        </p:spPr>
        <p:txBody>
          <a:bodyPr/>
          <a:lstStyle/>
          <a:p>
            <a:fld id="{CF1C8B1B-B788-407E-84A3-268AB9874CAF}" type="slidenum">
              <a:rPr lang="en-US" smtClean="0"/>
              <a:pPr/>
              <a:t>14</a:t>
            </a:fld>
            <a:endParaRPr lang="en-US" smtClean="0"/>
          </a:p>
        </p:txBody>
      </p:sp>
      <p:sp>
        <p:nvSpPr>
          <p:cNvPr id="15365" name="Rectangle 2"/>
          <p:cNvSpPr>
            <a:spLocks noGrp="1" noChangeArrowheads="1"/>
          </p:cNvSpPr>
          <p:nvPr>
            <p:ph type="title" idx="4294967295"/>
          </p:nvPr>
        </p:nvSpPr>
        <p:spPr>
          <a:xfrm>
            <a:off x="914400" y="152400"/>
            <a:ext cx="8229600" cy="1371600"/>
          </a:xfrm>
        </p:spPr>
        <p:txBody>
          <a:bodyPr/>
          <a:lstStyle/>
          <a:p>
            <a:pPr eaLnBrk="1" hangingPunct="1">
              <a:defRPr/>
            </a:pPr>
            <a:r>
              <a:rPr lang="en-US" dirty="0" smtClean="0">
                <a:solidFill>
                  <a:schemeClr val="accent1">
                    <a:lumMod val="50000"/>
                  </a:schemeClr>
                </a:solidFill>
              </a:rPr>
              <a:t>Faculty Interaction</a:t>
            </a:r>
            <a:r>
              <a:rPr lang="en-US" dirty="0" smtClean="0"/>
              <a:t/>
            </a:r>
            <a:br>
              <a:rPr lang="en-US" dirty="0" smtClean="0"/>
            </a:br>
            <a:r>
              <a:rPr lang="en-US" sz="1600" dirty="0" smtClean="0"/>
              <a:t/>
            </a:r>
            <a:br>
              <a:rPr lang="en-US" sz="1600" dirty="0" smtClean="0"/>
            </a:br>
            <a:r>
              <a:rPr lang="en-US" sz="1600" i="1" dirty="0" smtClean="0">
                <a:solidFill>
                  <a:schemeClr val="accent1"/>
                </a:solidFill>
              </a:rPr>
              <a:t>Faculty Interaction: Mentorship </a:t>
            </a:r>
            <a:r>
              <a:rPr lang="en-US" sz="1600" dirty="0" smtClean="0">
                <a:solidFill>
                  <a:schemeClr val="accent1"/>
                </a:solidFill>
              </a:rPr>
              <a:t>measures the extent to which students and </a:t>
            </a:r>
            <a:br>
              <a:rPr lang="en-US" sz="1600" dirty="0" smtClean="0">
                <a:solidFill>
                  <a:schemeClr val="accent1"/>
                </a:solidFill>
              </a:rPr>
            </a:br>
            <a:r>
              <a:rPr lang="en-US" sz="1600" dirty="0" smtClean="0">
                <a:solidFill>
                  <a:schemeClr val="accent1"/>
                </a:solidFill>
              </a:rPr>
              <a:t>faculty have mentoring relationships that foster both academic and personal </a:t>
            </a:r>
            <a:br>
              <a:rPr lang="en-US" sz="1600" dirty="0" smtClean="0">
                <a:solidFill>
                  <a:schemeClr val="accent1"/>
                </a:solidFill>
              </a:rPr>
            </a:br>
            <a:r>
              <a:rPr lang="en-US" sz="1600" dirty="0" smtClean="0">
                <a:solidFill>
                  <a:schemeClr val="accent1"/>
                </a:solidFill>
              </a:rPr>
              <a:t>support and guidance. </a:t>
            </a:r>
          </a:p>
        </p:txBody>
      </p:sp>
      <p:graphicFrame>
        <p:nvGraphicFramePr>
          <p:cNvPr id="9" name="Faculty Interaction"/>
          <p:cNvGraphicFramePr>
            <a:graphicFrameLocks noChangeAspect="1"/>
          </p:cNvGraphicFramePr>
          <p:nvPr>
            <p:custDataLst>
              <p:tags r:id="rId1"/>
            </p:custDataLst>
          </p:nvPr>
        </p:nvGraphicFramePr>
        <p:xfrm>
          <a:off x="0" y="1600200"/>
          <a:ext cx="5943600" cy="4114800"/>
        </p:xfrm>
        <a:graphic>
          <a:graphicData uri="http://schemas.openxmlformats.org/drawingml/2006/chart">
            <c:chart xmlns:c="http://schemas.openxmlformats.org/drawingml/2006/chart" xmlns:r="http://schemas.openxmlformats.org/officeDocument/2006/relationships" r:id="rId4"/>
          </a:graphicData>
        </a:graphic>
      </p:graphicFrame>
      <p:sp>
        <p:nvSpPr>
          <p:cNvPr id="15368" name="Rectangle 9"/>
          <p:cNvSpPr>
            <a:spLocks noChangeArrowheads="1"/>
          </p:cNvSpPr>
          <p:nvPr/>
        </p:nvSpPr>
        <p:spPr bwMode="auto">
          <a:xfrm>
            <a:off x="1600200" y="5895975"/>
            <a:ext cx="2819400" cy="276225"/>
          </a:xfrm>
          <a:prstGeom prst="rect">
            <a:avLst/>
          </a:prstGeom>
          <a:noFill/>
          <a:ln w="9525">
            <a:noFill/>
            <a:miter lim="800000"/>
            <a:headEnd/>
            <a:tailEnd/>
          </a:ln>
        </p:spPr>
        <p:txBody>
          <a:bodyPr>
            <a:spAutoFit/>
          </a:bodyPr>
          <a:lstStyle/>
          <a:p>
            <a:pPr>
              <a:defRPr/>
            </a:pPr>
            <a:r>
              <a:rPr lang="en-US" sz="1200" b="1" u="none" dirty="0">
                <a:solidFill>
                  <a:srgbClr val="7680AC"/>
                </a:solidFill>
              </a:rPr>
              <a:t>■ </a:t>
            </a:r>
            <a:r>
              <a:rPr lang="en-US" sz="1200" b="1" u="none" dirty="0">
                <a:solidFill>
                  <a:schemeClr val="accent1">
                    <a:lumMod val="50000"/>
                  </a:schemeClr>
                </a:solidFill>
              </a:rPr>
              <a:t>Your Institution </a:t>
            </a:r>
            <a:r>
              <a:rPr lang="en-US" sz="1200" b="1" u="none" dirty="0">
                <a:solidFill>
                  <a:srgbClr val="FFCC00"/>
                </a:solidFill>
              </a:rPr>
              <a:t>■</a:t>
            </a:r>
            <a:r>
              <a:rPr lang="en-US" sz="1200" b="1" u="none" dirty="0">
                <a:solidFill>
                  <a:srgbClr val="7680AC"/>
                </a:solidFill>
              </a:rPr>
              <a:t> </a:t>
            </a:r>
            <a:r>
              <a:rPr lang="en-US" sz="1200" b="1" u="none" dirty="0">
                <a:solidFill>
                  <a:schemeClr val="accent1">
                    <a:lumMod val="50000"/>
                  </a:schemeClr>
                </a:solidFill>
              </a:rPr>
              <a:t>Comparison Group</a:t>
            </a:r>
          </a:p>
        </p:txBody>
      </p:sp>
      <p:sp>
        <p:nvSpPr>
          <p:cNvPr id="11" name="TextBox 1"/>
          <p:cNvSpPr txBox="1"/>
          <p:nvPr/>
        </p:nvSpPr>
        <p:spPr>
          <a:xfrm>
            <a:off x="5715000" y="2438400"/>
            <a:ext cx="3124200" cy="3124200"/>
          </a:xfrm>
          <a:prstGeom prst="rect">
            <a:avLst/>
          </a:prstGeom>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r>
              <a:rPr lang="en-US" sz="1200" u="none" dirty="0" smtClean="0">
                <a:solidFill>
                  <a:schemeClr val="accent1">
                    <a:lumMod val="50000"/>
                  </a:schemeClr>
                </a:solidFill>
              </a:rPr>
              <a:t>	</a:t>
            </a:r>
            <a:r>
              <a:rPr lang="en-US" sz="1200" dirty="0" smtClean="0">
                <a:solidFill>
                  <a:schemeClr val="accent1">
                    <a:lumMod val="50000"/>
                  </a:schemeClr>
                </a:solidFill>
              </a:rPr>
              <a:t>Construct Items</a:t>
            </a:r>
          </a:p>
          <a:p>
            <a:pPr>
              <a:defRPr/>
            </a:pPr>
            <a:endParaRPr lang="en-US" sz="1200" dirty="0" smtClean="0">
              <a:solidFill>
                <a:schemeClr val="accent1">
                  <a:lumMod val="50000"/>
                </a:schemeClr>
              </a:solidFill>
            </a:endParaRPr>
          </a:p>
          <a:p>
            <a:pPr marL="114300" indent="-114300">
              <a:buFont typeface="Arial" pitchFamily="34" charset="0"/>
              <a:buChar char="•"/>
              <a:defRPr/>
            </a:pPr>
            <a:r>
              <a:rPr lang="en-US" sz="1200" u="none" dirty="0" smtClean="0">
                <a:solidFill>
                  <a:schemeClr val="accent1">
                    <a:lumMod val="50000"/>
                  </a:schemeClr>
                </a:solidFill>
              </a:rPr>
              <a:t>Help in achieving your professional goals </a:t>
            </a:r>
            <a:endParaRPr lang="en-US" sz="1200" dirty="0" smtClean="0">
              <a:solidFill>
                <a:schemeClr val="accent1">
                  <a:lumMod val="50000"/>
                </a:schemeClr>
              </a:solidFill>
            </a:endParaRPr>
          </a:p>
          <a:p>
            <a:pPr marL="114300" indent="-114300">
              <a:buFont typeface="Arial" pitchFamily="34" charset="0"/>
              <a:buChar char="•"/>
              <a:defRPr/>
            </a:pPr>
            <a:r>
              <a:rPr lang="en-US" sz="1200" u="none" dirty="0" smtClean="0">
                <a:solidFill>
                  <a:schemeClr val="accent1">
                    <a:lumMod val="50000"/>
                  </a:schemeClr>
                </a:solidFill>
              </a:rPr>
              <a:t>Advice and guidance about your educational program</a:t>
            </a:r>
            <a:endParaRPr lang="en-US" sz="1200" dirty="0" smtClean="0">
              <a:solidFill>
                <a:schemeClr val="accent1">
                  <a:lumMod val="50000"/>
                </a:schemeClr>
              </a:solidFill>
            </a:endParaRPr>
          </a:p>
          <a:p>
            <a:pPr marL="114300" indent="-114300">
              <a:buFont typeface="Arial" pitchFamily="34" charset="0"/>
              <a:buChar char="•"/>
              <a:defRPr/>
            </a:pPr>
            <a:r>
              <a:rPr lang="en-US" sz="1200" u="none" dirty="0" smtClean="0">
                <a:solidFill>
                  <a:schemeClr val="accent1">
                    <a:lumMod val="50000"/>
                  </a:schemeClr>
                </a:solidFill>
              </a:rPr>
              <a:t>Emotional support and encouragement</a:t>
            </a:r>
            <a:endParaRPr lang="en-US" sz="1200" dirty="0" smtClean="0">
              <a:solidFill>
                <a:schemeClr val="accent1">
                  <a:lumMod val="50000"/>
                </a:schemeClr>
              </a:solidFill>
            </a:endParaRPr>
          </a:p>
          <a:p>
            <a:pPr marL="114300" indent="-114300">
              <a:buFont typeface="Arial" pitchFamily="34" charset="0"/>
              <a:buChar char="•"/>
              <a:defRPr/>
            </a:pPr>
            <a:r>
              <a:rPr lang="en-US" sz="1200" u="none" dirty="0" smtClean="0">
                <a:solidFill>
                  <a:schemeClr val="accent1">
                    <a:lumMod val="50000"/>
                  </a:schemeClr>
                </a:solidFill>
              </a:rPr>
              <a:t>Feedback on your academic work (outside of grades)</a:t>
            </a:r>
            <a:endParaRPr lang="en-US" sz="1200" dirty="0" smtClean="0">
              <a:solidFill>
                <a:schemeClr val="accent1">
                  <a:lumMod val="50000"/>
                </a:schemeClr>
              </a:solidFill>
            </a:endParaRPr>
          </a:p>
          <a:p>
            <a:pPr marL="114300" indent="-114300">
              <a:buFont typeface="Arial" pitchFamily="34" charset="0"/>
              <a:buChar char="•"/>
              <a:defRPr/>
            </a:pPr>
            <a:r>
              <a:rPr lang="en-US" sz="1200" u="none" dirty="0" smtClean="0">
                <a:solidFill>
                  <a:schemeClr val="accent1">
                    <a:lumMod val="50000"/>
                  </a:schemeClr>
                </a:solidFill>
              </a:rPr>
              <a:t>An opportunity to discuss coursework outside of class</a:t>
            </a:r>
          </a:p>
          <a:p>
            <a:pPr marL="114300" indent="-114300">
              <a:buFont typeface="Arial" pitchFamily="34" charset="0"/>
              <a:buChar char="•"/>
              <a:defRPr/>
            </a:pPr>
            <a:r>
              <a:rPr lang="en-US" sz="1200" u="none" dirty="0" smtClean="0">
                <a:solidFill>
                  <a:schemeClr val="accent1">
                    <a:lumMod val="50000"/>
                  </a:schemeClr>
                </a:solidFill>
              </a:rPr>
              <a:t>Encouragement to pursue graduate/professional study</a:t>
            </a:r>
          </a:p>
          <a:p>
            <a:pPr marL="114300" indent="-114300">
              <a:buFont typeface="Arial" pitchFamily="34" charset="0"/>
              <a:buChar char="•"/>
              <a:defRPr/>
            </a:pPr>
            <a:r>
              <a:rPr lang="en-US" sz="1200" u="none" dirty="0" smtClean="0">
                <a:solidFill>
                  <a:schemeClr val="accent1">
                    <a:lumMod val="50000"/>
                  </a:schemeClr>
                </a:solidFill>
              </a:rPr>
              <a:t>Help to improve your study skills</a:t>
            </a:r>
          </a:p>
          <a:p>
            <a:pPr marL="114300" indent="-114300">
              <a:buFont typeface="Arial" pitchFamily="34" charset="0"/>
              <a:buChar char="•"/>
              <a:defRPr/>
            </a:pPr>
            <a:r>
              <a:rPr lang="en-US" sz="1200" u="none" dirty="0" smtClean="0">
                <a:solidFill>
                  <a:schemeClr val="accent1">
                    <a:lumMod val="50000"/>
                  </a:schemeClr>
                </a:solidFill>
              </a:rPr>
              <a:t>A letter of recommendation</a:t>
            </a:r>
            <a:endParaRPr lang="en-US" sz="1200" dirty="0">
              <a:solidFill>
                <a:schemeClr val="accent1">
                  <a:lumMod val="50000"/>
                </a:schemeClr>
              </a:solidFill>
            </a:endParaRPr>
          </a:p>
          <a:p>
            <a:pPr marL="114300" indent="-114300">
              <a:buFont typeface="Arial" pitchFamily="34" charset="0"/>
              <a:buChar char="•"/>
              <a:defRPr/>
            </a:pPr>
            <a:r>
              <a:rPr lang="en-US" sz="1200" u="none" dirty="0" smtClean="0">
                <a:solidFill>
                  <a:schemeClr val="accent1">
                    <a:lumMod val="50000"/>
                  </a:schemeClr>
                </a:solidFill>
              </a:rPr>
              <a:t>An opportunity to work on a research project</a:t>
            </a:r>
            <a:endParaRPr lang="en-US" sz="1200" dirty="0" smtClean="0">
              <a:solidFill>
                <a:schemeClr val="accent1">
                  <a:lumMod val="50000"/>
                </a:schemeClr>
              </a:solidFill>
            </a:endParaRPr>
          </a:p>
        </p:txBody>
      </p:sp>
      <p:sp>
        <p:nvSpPr>
          <p:cNvPr id="8" name="Footer Placeholder 7"/>
          <p:cNvSpPr>
            <a:spLocks noGrp="1"/>
          </p:cNvSpPr>
          <p:nvPr>
            <p:ph type="ftr" sz="quarter" idx="10"/>
          </p:nvPr>
        </p:nvSpPr>
        <p:spPr/>
        <p:txBody>
          <a:bodyPr/>
          <a:lstStyle/>
          <a:p>
            <a:pPr>
              <a:defRPr/>
            </a:pPr>
            <a:r>
              <a:rPr lang="en-US" smtClean="0"/>
              <a:t>2013 College Senior Survey</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1D023BE8-C2D5-48C4-A02D-BD8558543976}" type="slidenum">
              <a:rPr lang="en-US" sz="1200" u="none"/>
              <a:pPr algn="r" eaLnBrk="1" hangingPunct="1"/>
              <a:t>15</a:t>
            </a:fld>
            <a:endParaRPr lang="en-US" sz="1200" u="none"/>
          </a:p>
        </p:txBody>
      </p:sp>
      <p:sp>
        <p:nvSpPr>
          <p:cNvPr id="10245" name="Slide Number Placeholder 10"/>
          <p:cNvSpPr>
            <a:spLocks noGrp="1"/>
          </p:cNvSpPr>
          <p:nvPr>
            <p:ph type="sldNum" sz="quarter" idx="11"/>
          </p:nvPr>
        </p:nvSpPr>
        <p:spPr>
          <a:noFill/>
        </p:spPr>
        <p:txBody>
          <a:bodyPr/>
          <a:lstStyle/>
          <a:p>
            <a:fld id="{862687BA-6522-4144-883B-2648C80BDCFD}" type="slidenum">
              <a:rPr lang="en-US" smtClean="0"/>
              <a:pPr/>
              <a:t>15</a:t>
            </a:fld>
            <a:endParaRPr lang="en-US" smtClean="0"/>
          </a:p>
        </p:txBody>
      </p:sp>
      <p:sp>
        <p:nvSpPr>
          <p:cNvPr id="16389" name="Rectangle 2"/>
          <p:cNvSpPr>
            <a:spLocks noGrp="1" noChangeArrowheads="1"/>
          </p:cNvSpPr>
          <p:nvPr>
            <p:ph type="title" idx="4294967295"/>
          </p:nvPr>
        </p:nvSpPr>
        <p:spPr>
          <a:xfrm>
            <a:off x="914400" y="76200"/>
            <a:ext cx="8226425" cy="1143000"/>
          </a:xfrm>
        </p:spPr>
        <p:txBody>
          <a:bodyPr/>
          <a:lstStyle/>
          <a:p>
            <a:pPr eaLnBrk="1" hangingPunct="1">
              <a:defRPr/>
            </a:pPr>
            <a:r>
              <a:rPr lang="en-US" dirty="0" smtClean="0">
                <a:solidFill>
                  <a:schemeClr val="accent1">
                    <a:lumMod val="50000"/>
                  </a:schemeClr>
                </a:solidFill>
              </a:rPr>
              <a:t>Guidance from Faculty</a:t>
            </a:r>
            <a:r>
              <a:rPr lang="en-US" sz="1600" dirty="0" smtClean="0"/>
              <a:t/>
            </a:r>
            <a:br>
              <a:rPr lang="en-US" sz="1600" dirty="0" smtClean="0"/>
            </a:br>
            <a:r>
              <a:rPr lang="en-US" sz="1600" dirty="0" smtClean="0"/>
              <a:t/>
            </a:r>
            <a:br>
              <a:rPr lang="en-US" sz="1600" dirty="0" smtClean="0"/>
            </a:br>
            <a:r>
              <a:rPr lang="en-US" sz="1600" dirty="0" smtClean="0"/>
              <a:t>“How </a:t>
            </a:r>
            <a:r>
              <a:rPr lang="en-US" sz="1600" dirty="0"/>
              <a:t>often have professors at your college provided you with…”</a:t>
            </a:r>
            <a:endParaRPr lang="en-US" sz="1600" dirty="0" smtClean="0">
              <a:solidFill>
                <a:schemeClr val="accent1"/>
              </a:solidFill>
            </a:endParaRPr>
          </a:p>
        </p:txBody>
      </p:sp>
      <p:graphicFrame>
        <p:nvGraphicFramePr>
          <p:cNvPr id="9" name="Guidance"/>
          <p:cNvGraphicFramePr>
            <a:graphicFrameLocks noChangeAspect="1"/>
          </p:cNvGraphicFramePr>
          <p:nvPr>
            <p:custDataLst>
              <p:tags r:id="rId1"/>
            </p:custDataLst>
          </p:nvPr>
        </p:nvGraphicFramePr>
        <p:xfrm>
          <a:off x="50800" y="1600200"/>
          <a:ext cx="8991600" cy="3657600"/>
        </p:xfrm>
        <a:graphic>
          <a:graphicData uri="http://schemas.openxmlformats.org/drawingml/2006/chart">
            <c:chart xmlns:c="http://schemas.openxmlformats.org/drawingml/2006/chart" xmlns:r="http://schemas.openxmlformats.org/officeDocument/2006/relationships" r:id="rId4"/>
          </a:graphicData>
        </a:graphic>
      </p:graphicFrame>
      <p:sp>
        <p:nvSpPr>
          <p:cNvPr id="16391" name="Text Box 7"/>
          <p:cNvSpPr txBox="1">
            <a:spLocks noChangeArrowheads="1"/>
          </p:cNvSpPr>
          <p:nvPr/>
        </p:nvSpPr>
        <p:spPr bwMode="auto">
          <a:xfrm>
            <a:off x="533400" y="5181601"/>
            <a:ext cx="8382000" cy="2139047"/>
          </a:xfrm>
          <a:prstGeom prst="rect">
            <a:avLst/>
          </a:prstGeom>
          <a:noFill/>
          <a:ln w="9525">
            <a:noFill/>
            <a:miter lim="800000"/>
            <a:headEnd/>
            <a:tailEnd/>
          </a:ln>
        </p:spPr>
        <p:txBody>
          <a:bodyPr numCol="4">
            <a:spAutoFit/>
          </a:bodyPr>
          <a:lstStyle/>
          <a:p>
            <a:pPr algn="ctr">
              <a:spcBef>
                <a:spcPct val="50000"/>
              </a:spcBef>
              <a:defRPr/>
            </a:pPr>
            <a:r>
              <a:rPr lang="en-US" sz="1400" u="none" dirty="0">
                <a:solidFill>
                  <a:schemeClr val="accent1">
                    <a:lumMod val="50000"/>
                  </a:schemeClr>
                </a:solidFill>
              </a:rPr>
              <a:t>Advice and guidance about your educational program</a:t>
            </a:r>
          </a:p>
          <a:p>
            <a:pPr algn="ctr">
              <a:spcBef>
                <a:spcPct val="50000"/>
              </a:spcBef>
              <a:defRPr/>
            </a:pPr>
            <a:endParaRPr lang="en-US" sz="1400" u="none" dirty="0">
              <a:solidFill>
                <a:schemeClr val="accent1">
                  <a:lumMod val="50000"/>
                </a:schemeClr>
              </a:solidFill>
            </a:endParaRPr>
          </a:p>
          <a:p>
            <a:pPr algn="ctr">
              <a:spcBef>
                <a:spcPct val="50000"/>
              </a:spcBef>
              <a:defRPr/>
            </a:pPr>
            <a:endParaRPr lang="en-US" sz="1400" u="none" dirty="0">
              <a:solidFill>
                <a:schemeClr val="accent1">
                  <a:lumMod val="50000"/>
                </a:schemeClr>
              </a:solidFill>
            </a:endParaRPr>
          </a:p>
          <a:p>
            <a:pPr algn="ctr">
              <a:spcBef>
                <a:spcPct val="50000"/>
              </a:spcBef>
              <a:defRPr/>
            </a:pPr>
            <a:endParaRPr lang="en-US" sz="1400" u="none" dirty="0">
              <a:solidFill>
                <a:schemeClr val="accent1">
                  <a:lumMod val="50000"/>
                </a:schemeClr>
              </a:solidFill>
            </a:endParaRPr>
          </a:p>
          <a:p>
            <a:pPr algn="ctr">
              <a:spcBef>
                <a:spcPct val="50000"/>
              </a:spcBef>
              <a:defRPr/>
            </a:pPr>
            <a:endParaRPr lang="en-US" sz="1400" u="none" dirty="0">
              <a:solidFill>
                <a:schemeClr val="accent1">
                  <a:lumMod val="50000"/>
                </a:schemeClr>
              </a:solidFill>
            </a:endParaRPr>
          </a:p>
          <a:p>
            <a:pPr algn="ctr">
              <a:spcBef>
                <a:spcPct val="50000"/>
              </a:spcBef>
              <a:defRPr/>
            </a:pPr>
            <a:endParaRPr lang="en-US" sz="1400" u="none" dirty="0">
              <a:solidFill>
                <a:schemeClr val="accent1">
                  <a:lumMod val="50000"/>
                </a:schemeClr>
              </a:solidFill>
            </a:endParaRPr>
          </a:p>
          <a:p>
            <a:pPr algn="ctr">
              <a:spcBef>
                <a:spcPct val="50000"/>
              </a:spcBef>
              <a:defRPr/>
            </a:pPr>
            <a:r>
              <a:rPr lang="en-US" sz="1400" u="none" dirty="0">
                <a:solidFill>
                  <a:schemeClr val="accent1">
                    <a:lumMod val="50000"/>
                  </a:schemeClr>
                </a:solidFill>
              </a:rPr>
              <a:t>Emotional support and encouragement</a:t>
            </a:r>
          </a:p>
          <a:p>
            <a:pPr algn="ctr">
              <a:spcBef>
                <a:spcPct val="50000"/>
              </a:spcBef>
              <a:defRPr/>
            </a:pPr>
            <a:endParaRPr lang="en-US" sz="1400" u="none" dirty="0">
              <a:solidFill>
                <a:schemeClr val="accent1">
                  <a:lumMod val="50000"/>
                </a:schemeClr>
              </a:solidFill>
            </a:endParaRPr>
          </a:p>
          <a:p>
            <a:pPr algn="ctr">
              <a:spcBef>
                <a:spcPct val="50000"/>
              </a:spcBef>
              <a:defRPr/>
            </a:pPr>
            <a:endParaRPr lang="en-US" sz="1400" u="none" dirty="0">
              <a:solidFill>
                <a:schemeClr val="accent1">
                  <a:lumMod val="50000"/>
                </a:schemeClr>
              </a:solidFill>
            </a:endParaRPr>
          </a:p>
          <a:p>
            <a:pPr algn="ctr">
              <a:spcBef>
                <a:spcPct val="50000"/>
              </a:spcBef>
              <a:defRPr/>
            </a:pPr>
            <a:endParaRPr lang="en-US" sz="1400" u="none" dirty="0">
              <a:solidFill>
                <a:schemeClr val="accent1">
                  <a:lumMod val="50000"/>
                </a:schemeClr>
              </a:solidFill>
            </a:endParaRPr>
          </a:p>
          <a:p>
            <a:pPr algn="ctr">
              <a:spcBef>
                <a:spcPct val="50000"/>
              </a:spcBef>
              <a:defRPr/>
            </a:pPr>
            <a:endParaRPr lang="en-US" sz="1400" u="none" dirty="0">
              <a:solidFill>
                <a:schemeClr val="accent1">
                  <a:lumMod val="50000"/>
                </a:schemeClr>
              </a:solidFill>
            </a:endParaRPr>
          </a:p>
          <a:p>
            <a:pPr algn="ctr">
              <a:spcBef>
                <a:spcPct val="50000"/>
              </a:spcBef>
              <a:defRPr/>
            </a:pPr>
            <a:endParaRPr lang="en-US" sz="1400" u="none" dirty="0">
              <a:solidFill>
                <a:schemeClr val="accent1">
                  <a:lumMod val="50000"/>
                </a:schemeClr>
              </a:solidFill>
            </a:endParaRPr>
          </a:p>
          <a:p>
            <a:pPr algn="ctr">
              <a:spcBef>
                <a:spcPct val="50000"/>
              </a:spcBef>
              <a:defRPr/>
            </a:pPr>
            <a:r>
              <a:rPr lang="en-US" sz="1400" u="none" dirty="0">
                <a:solidFill>
                  <a:schemeClr val="accent1">
                    <a:lumMod val="50000"/>
                  </a:schemeClr>
                </a:solidFill>
              </a:rPr>
              <a:t>Honest feedback about your skills and abilities</a:t>
            </a:r>
          </a:p>
          <a:p>
            <a:pPr algn="ctr">
              <a:spcBef>
                <a:spcPct val="50000"/>
              </a:spcBef>
              <a:defRPr/>
            </a:pPr>
            <a:endParaRPr lang="en-US" sz="1400" u="none" dirty="0">
              <a:solidFill>
                <a:schemeClr val="accent1">
                  <a:lumMod val="50000"/>
                </a:schemeClr>
              </a:solidFill>
            </a:endParaRPr>
          </a:p>
          <a:p>
            <a:pPr algn="ctr">
              <a:spcBef>
                <a:spcPct val="50000"/>
              </a:spcBef>
              <a:defRPr/>
            </a:pPr>
            <a:endParaRPr lang="en-US" sz="1400" u="none" dirty="0">
              <a:solidFill>
                <a:schemeClr val="accent1">
                  <a:lumMod val="50000"/>
                </a:schemeClr>
              </a:solidFill>
            </a:endParaRPr>
          </a:p>
          <a:p>
            <a:pPr algn="ctr">
              <a:spcBef>
                <a:spcPct val="50000"/>
              </a:spcBef>
              <a:defRPr/>
            </a:pPr>
            <a:endParaRPr lang="en-US" sz="1400" u="none" dirty="0">
              <a:solidFill>
                <a:schemeClr val="accent1">
                  <a:lumMod val="50000"/>
                </a:schemeClr>
              </a:solidFill>
            </a:endParaRPr>
          </a:p>
          <a:p>
            <a:pPr algn="ctr">
              <a:spcBef>
                <a:spcPct val="50000"/>
              </a:spcBef>
              <a:defRPr/>
            </a:pPr>
            <a:endParaRPr lang="en-US" sz="1400" u="none" dirty="0">
              <a:solidFill>
                <a:schemeClr val="accent1">
                  <a:lumMod val="50000"/>
                </a:schemeClr>
              </a:solidFill>
            </a:endParaRPr>
          </a:p>
          <a:p>
            <a:pPr algn="ctr">
              <a:spcBef>
                <a:spcPct val="50000"/>
              </a:spcBef>
              <a:defRPr/>
            </a:pPr>
            <a:endParaRPr lang="en-US" sz="1400" u="none" dirty="0">
              <a:solidFill>
                <a:schemeClr val="accent1">
                  <a:lumMod val="50000"/>
                </a:schemeClr>
              </a:solidFill>
            </a:endParaRPr>
          </a:p>
          <a:p>
            <a:pPr algn="ctr">
              <a:spcBef>
                <a:spcPct val="50000"/>
              </a:spcBef>
              <a:defRPr/>
            </a:pPr>
            <a:r>
              <a:rPr lang="en-US" sz="1400" u="none" dirty="0">
                <a:solidFill>
                  <a:schemeClr val="accent1">
                    <a:lumMod val="50000"/>
                  </a:schemeClr>
                </a:solidFill>
              </a:rPr>
              <a:t>Intellectual challenge and stimulation</a:t>
            </a:r>
          </a:p>
          <a:p>
            <a:pPr algn="ctr">
              <a:spcBef>
                <a:spcPct val="50000"/>
              </a:spcBef>
              <a:defRPr/>
            </a:pPr>
            <a:endParaRPr lang="en-US" sz="1400" u="none" dirty="0">
              <a:solidFill>
                <a:schemeClr val="accent1">
                  <a:lumMod val="50000"/>
                </a:schemeClr>
              </a:solidFill>
            </a:endParaRPr>
          </a:p>
          <a:p>
            <a:pPr algn="ctr">
              <a:spcBef>
                <a:spcPct val="50000"/>
              </a:spcBef>
              <a:defRPr/>
            </a:pPr>
            <a:endParaRPr lang="en-US" sz="1400" u="none" dirty="0">
              <a:solidFill>
                <a:schemeClr val="accent1">
                  <a:lumMod val="50000"/>
                </a:schemeClr>
              </a:solidFill>
            </a:endParaRPr>
          </a:p>
          <a:p>
            <a:pPr algn="ctr">
              <a:spcBef>
                <a:spcPct val="50000"/>
              </a:spcBef>
              <a:defRPr/>
            </a:pPr>
            <a:endParaRPr lang="en-US" sz="1400" u="none" dirty="0">
              <a:solidFill>
                <a:schemeClr val="accent1">
                  <a:lumMod val="50000"/>
                </a:schemeClr>
              </a:solidFill>
            </a:endParaRPr>
          </a:p>
        </p:txBody>
      </p:sp>
      <p:sp>
        <p:nvSpPr>
          <p:cNvPr id="16" name="Rectangle 6"/>
          <p:cNvSpPr>
            <a:spLocks noChangeArrowheads="1"/>
          </p:cNvSpPr>
          <p:nvPr/>
        </p:nvSpPr>
        <p:spPr bwMode="auto">
          <a:xfrm>
            <a:off x="3200400" y="5934670"/>
            <a:ext cx="2819400" cy="892552"/>
          </a:xfrm>
          <a:prstGeom prst="rect">
            <a:avLst/>
          </a:prstGeom>
          <a:noFill/>
          <a:ln w="9525">
            <a:noFill/>
            <a:miter lim="800000"/>
            <a:headEnd/>
            <a:tailEnd/>
          </a:ln>
        </p:spPr>
        <p:txBody>
          <a:bodyPr numCol="2">
            <a:spAutoFit/>
          </a:bodyPr>
          <a:lstStyle/>
          <a:p>
            <a:pPr>
              <a:defRPr/>
            </a:pPr>
            <a:r>
              <a:rPr lang="en-US" sz="1200" b="1" u="none" dirty="0">
                <a:solidFill>
                  <a:schemeClr val="accent1">
                    <a:lumMod val="50000"/>
                  </a:schemeClr>
                </a:solidFill>
              </a:rPr>
              <a:t>Your Institution         </a:t>
            </a:r>
          </a:p>
          <a:p>
            <a:pPr>
              <a:defRPr/>
            </a:pPr>
            <a:r>
              <a:rPr lang="en-US" sz="1400" b="1" u="none" dirty="0">
                <a:solidFill>
                  <a:srgbClr val="CCFFFF"/>
                </a:solidFill>
              </a:rPr>
              <a:t>■ </a:t>
            </a:r>
            <a:r>
              <a:rPr lang="en-US" sz="1200" u="none" dirty="0">
                <a:solidFill>
                  <a:schemeClr val="accent1">
                    <a:lumMod val="50000"/>
                  </a:schemeClr>
                </a:solidFill>
              </a:rPr>
              <a:t>Frequently</a:t>
            </a:r>
          </a:p>
          <a:p>
            <a:pPr>
              <a:defRPr/>
            </a:pPr>
            <a:r>
              <a:rPr lang="en-US" sz="1400" u="none" dirty="0">
                <a:solidFill>
                  <a:srgbClr val="7680AC"/>
                </a:solidFill>
              </a:rPr>
              <a:t>■</a:t>
            </a:r>
            <a:r>
              <a:rPr lang="en-US" sz="1400" u="none" dirty="0">
                <a:solidFill>
                  <a:srgbClr val="CCFFFF"/>
                </a:solidFill>
              </a:rPr>
              <a:t> </a:t>
            </a:r>
            <a:r>
              <a:rPr lang="en-US" sz="1200" u="none" dirty="0">
                <a:solidFill>
                  <a:schemeClr val="accent1">
                    <a:lumMod val="50000"/>
                  </a:schemeClr>
                </a:solidFill>
              </a:rPr>
              <a:t>Occasionally</a:t>
            </a:r>
            <a:endParaRPr lang="en-US" sz="1400" u="none" dirty="0">
              <a:solidFill>
                <a:schemeClr val="accent1">
                  <a:lumMod val="50000"/>
                </a:schemeClr>
              </a:solidFill>
            </a:endParaRPr>
          </a:p>
          <a:p>
            <a:pPr>
              <a:defRPr/>
            </a:pPr>
            <a:endParaRPr lang="en-US" sz="1200" b="1" u="none" dirty="0"/>
          </a:p>
          <a:p>
            <a:pPr>
              <a:defRPr/>
            </a:pPr>
            <a:r>
              <a:rPr lang="en-US" sz="1200" b="1" u="none" dirty="0">
                <a:solidFill>
                  <a:schemeClr val="accent1">
                    <a:lumMod val="50000"/>
                  </a:schemeClr>
                </a:solidFill>
              </a:rPr>
              <a:t>Comparison Group</a:t>
            </a:r>
          </a:p>
          <a:p>
            <a:pPr>
              <a:defRPr/>
            </a:pPr>
            <a:r>
              <a:rPr lang="en-US" sz="1400" b="1" u="none" dirty="0">
                <a:solidFill>
                  <a:schemeClr val="accent2"/>
                </a:solidFill>
              </a:rPr>
              <a:t>■</a:t>
            </a:r>
            <a:r>
              <a:rPr lang="en-US" sz="1400" u="none" dirty="0">
                <a:solidFill>
                  <a:schemeClr val="accent2"/>
                </a:solidFill>
              </a:rPr>
              <a:t> </a:t>
            </a:r>
            <a:r>
              <a:rPr lang="en-US" sz="1200" u="none" dirty="0">
                <a:solidFill>
                  <a:schemeClr val="accent1">
                    <a:lumMod val="50000"/>
                  </a:schemeClr>
                </a:solidFill>
              </a:rPr>
              <a:t>Frequently</a:t>
            </a:r>
            <a:endParaRPr lang="en-US" sz="1400" u="none" dirty="0">
              <a:solidFill>
                <a:schemeClr val="accent1">
                  <a:lumMod val="50000"/>
                </a:schemeClr>
              </a:solidFill>
            </a:endParaRPr>
          </a:p>
          <a:p>
            <a:pPr>
              <a:defRPr/>
            </a:pPr>
            <a:r>
              <a:rPr lang="en-US" sz="1400" u="none" dirty="0">
                <a:solidFill>
                  <a:srgbClr val="FFCC00"/>
                </a:solidFill>
              </a:rPr>
              <a:t>■</a:t>
            </a:r>
            <a:r>
              <a:rPr lang="en-US" sz="1200" u="none" dirty="0">
                <a:solidFill>
                  <a:srgbClr val="FFCC00"/>
                </a:solidFill>
              </a:rPr>
              <a:t> </a:t>
            </a:r>
            <a:r>
              <a:rPr lang="en-US" sz="1200" u="none" dirty="0">
                <a:solidFill>
                  <a:schemeClr val="accent1">
                    <a:lumMod val="50000"/>
                  </a:schemeClr>
                </a:solidFill>
              </a:rPr>
              <a:t>Occasionally</a:t>
            </a:r>
          </a:p>
          <a:p>
            <a:pPr>
              <a:defRPr/>
            </a:pPr>
            <a:endParaRPr lang="en-US" sz="1200" b="1" u="none" dirty="0"/>
          </a:p>
        </p:txBody>
      </p:sp>
      <p:sp>
        <p:nvSpPr>
          <p:cNvPr id="8" name="Footer Placeholder 7"/>
          <p:cNvSpPr>
            <a:spLocks noGrp="1"/>
          </p:cNvSpPr>
          <p:nvPr>
            <p:ph type="ftr" sz="quarter" idx="10"/>
          </p:nvPr>
        </p:nvSpPr>
        <p:spPr/>
        <p:txBody>
          <a:bodyPr/>
          <a:lstStyle/>
          <a:p>
            <a:pPr>
              <a:defRPr/>
            </a:pPr>
            <a:r>
              <a:rPr lang="en-US" smtClean="0"/>
              <a:t>2013 College Senior Survey</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397F801C-58BE-462B-B68D-423A3EDF21B6}" type="slidenum">
              <a:rPr lang="en-US" sz="1200" u="none"/>
              <a:pPr algn="r" eaLnBrk="1" hangingPunct="1"/>
              <a:t>16</a:t>
            </a:fld>
            <a:endParaRPr lang="en-US" sz="1200" u="none"/>
          </a:p>
        </p:txBody>
      </p:sp>
      <p:sp>
        <p:nvSpPr>
          <p:cNvPr id="11269" name="Slide Number Placeholder 10"/>
          <p:cNvSpPr>
            <a:spLocks noGrp="1"/>
          </p:cNvSpPr>
          <p:nvPr>
            <p:ph type="sldNum" sz="quarter" idx="11"/>
          </p:nvPr>
        </p:nvSpPr>
        <p:spPr>
          <a:noFill/>
        </p:spPr>
        <p:txBody>
          <a:bodyPr/>
          <a:lstStyle/>
          <a:p>
            <a:fld id="{CD565973-B30F-42F1-A430-59E7B51CD2FC}" type="slidenum">
              <a:rPr lang="en-US" smtClean="0"/>
              <a:pPr/>
              <a:t>16</a:t>
            </a:fld>
            <a:endParaRPr lang="en-US" smtClean="0"/>
          </a:p>
        </p:txBody>
      </p:sp>
      <p:sp>
        <p:nvSpPr>
          <p:cNvPr id="16389" name="Rectangle 2"/>
          <p:cNvSpPr>
            <a:spLocks noGrp="1" noChangeArrowheads="1"/>
          </p:cNvSpPr>
          <p:nvPr>
            <p:ph type="title" idx="4294967295"/>
          </p:nvPr>
        </p:nvSpPr>
        <p:spPr>
          <a:xfrm>
            <a:off x="914400" y="152400"/>
            <a:ext cx="8226425" cy="1295400"/>
          </a:xfrm>
        </p:spPr>
        <p:txBody>
          <a:bodyPr/>
          <a:lstStyle/>
          <a:p>
            <a:pPr eaLnBrk="1" hangingPunct="1">
              <a:defRPr/>
            </a:pPr>
            <a:r>
              <a:rPr lang="en-US" sz="1600" dirty="0" smtClean="0">
                <a:solidFill>
                  <a:schemeClr val="accent1">
                    <a:lumMod val="50000"/>
                  </a:schemeClr>
                </a:solidFill>
              </a:rPr>
              <a:t/>
            </a:r>
            <a:br>
              <a:rPr lang="en-US" sz="1600" dirty="0" smtClean="0">
                <a:solidFill>
                  <a:schemeClr val="accent1">
                    <a:lumMod val="50000"/>
                  </a:schemeClr>
                </a:solidFill>
              </a:rPr>
            </a:br>
            <a:r>
              <a:rPr lang="en-US" dirty="0" smtClean="0">
                <a:solidFill>
                  <a:schemeClr val="accent1">
                    <a:lumMod val="50000"/>
                  </a:schemeClr>
                </a:solidFill>
              </a:rPr>
              <a:t>Academic Validation</a:t>
            </a:r>
            <a:r>
              <a:rPr lang="en-US" sz="1600" dirty="0" smtClean="0"/>
              <a:t/>
            </a:r>
            <a:br>
              <a:rPr lang="en-US" sz="1600" dirty="0" smtClean="0"/>
            </a:br>
            <a:r>
              <a:rPr lang="en-US" sz="1600" dirty="0" smtClean="0"/>
              <a:t/>
            </a:r>
            <a:br>
              <a:rPr lang="en-US" sz="1600" dirty="0" smtClean="0"/>
            </a:br>
            <a:r>
              <a:rPr lang="en-US" sz="1600" dirty="0" smtClean="0"/>
              <a:t>Faculty interactions in the classroom can foster students’ academic development. </a:t>
            </a:r>
            <a:br>
              <a:rPr lang="en-US" sz="1600" dirty="0" smtClean="0"/>
            </a:br>
            <a:r>
              <a:rPr lang="en-US" sz="1600" dirty="0" smtClean="0">
                <a:solidFill>
                  <a:schemeClr val="accent1"/>
                </a:solidFill>
              </a:rPr>
              <a:t>These items measure the extent to which students’ view of faculty actions in class</a:t>
            </a:r>
            <a:br>
              <a:rPr lang="en-US" sz="1600" dirty="0" smtClean="0">
                <a:solidFill>
                  <a:schemeClr val="accent1"/>
                </a:solidFill>
              </a:rPr>
            </a:br>
            <a:r>
              <a:rPr lang="en-US" sz="1600" dirty="0" smtClean="0">
                <a:solidFill>
                  <a:schemeClr val="accent1"/>
                </a:solidFill>
              </a:rPr>
              <a:t>reflects concern for their academic success.</a:t>
            </a:r>
            <a:br>
              <a:rPr lang="en-US" sz="1600" dirty="0" smtClean="0">
                <a:solidFill>
                  <a:schemeClr val="accent1"/>
                </a:solidFill>
              </a:rPr>
            </a:br>
            <a:endParaRPr lang="en-US" sz="1600" dirty="0" smtClean="0">
              <a:solidFill>
                <a:schemeClr val="accent1"/>
              </a:solidFill>
            </a:endParaRPr>
          </a:p>
        </p:txBody>
      </p:sp>
      <p:graphicFrame>
        <p:nvGraphicFramePr>
          <p:cNvPr id="9" name="Academic Validation"/>
          <p:cNvGraphicFramePr>
            <a:graphicFrameLocks noChangeAspect="1"/>
          </p:cNvGraphicFramePr>
          <p:nvPr>
            <p:custDataLst>
              <p:tags r:id="rId1"/>
            </p:custDataLst>
          </p:nvPr>
        </p:nvGraphicFramePr>
        <p:xfrm>
          <a:off x="50800" y="1600200"/>
          <a:ext cx="8991600" cy="3657600"/>
        </p:xfrm>
        <a:graphic>
          <a:graphicData uri="http://schemas.openxmlformats.org/drawingml/2006/chart">
            <c:chart xmlns:c="http://schemas.openxmlformats.org/drawingml/2006/chart" xmlns:r="http://schemas.openxmlformats.org/officeDocument/2006/relationships" r:id="rId4"/>
          </a:graphicData>
        </a:graphic>
      </p:graphicFrame>
      <p:sp>
        <p:nvSpPr>
          <p:cNvPr id="16" name="Rectangle 6"/>
          <p:cNvSpPr>
            <a:spLocks noChangeArrowheads="1"/>
          </p:cNvSpPr>
          <p:nvPr/>
        </p:nvSpPr>
        <p:spPr bwMode="auto">
          <a:xfrm>
            <a:off x="3200400" y="5934670"/>
            <a:ext cx="2819400" cy="892552"/>
          </a:xfrm>
          <a:prstGeom prst="rect">
            <a:avLst/>
          </a:prstGeom>
          <a:noFill/>
          <a:ln w="9525">
            <a:noFill/>
            <a:miter lim="800000"/>
            <a:headEnd/>
            <a:tailEnd/>
          </a:ln>
        </p:spPr>
        <p:txBody>
          <a:bodyPr numCol="2">
            <a:spAutoFit/>
          </a:bodyPr>
          <a:lstStyle/>
          <a:p>
            <a:pPr>
              <a:defRPr/>
            </a:pPr>
            <a:r>
              <a:rPr lang="en-US" sz="1200" b="1" u="none" dirty="0">
                <a:solidFill>
                  <a:schemeClr val="accent1">
                    <a:lumMod val="50000"/>
                  </a:schemeClr>
                </a:solidFill>
              </a:rPr>
              <a:t>Your Institution         </a:t>
            </a:r>
          </a:p>
          <a:p>
            <a:pPr>
              <a:defRPr/>
            </a:pPr>
            <a:r>
              <a:rPr lang="en-US" sz="1400" b="1" u="none" dirty="0">
                <a:solidFill>
                  <a:srgbClr val="CCFFFF"/>
                </a:solidFill>
              </a:rPr>
              <a:t>■ </a:t>
            </a:r>
            <a:r>
              <a:rPr lang="en-US" sz="1200" u="none" dirty="0">
                <a:solidFill>
                  <a:schemeClr val="accent1">
                    <a:lumMod val="50000"/>
                  </a:schemeClr>
                </a:solidFill>
              </a:rPr>
              <a:t>Frequently</a:t>
            </a:r>
          </a:p>
          <a:p>
            <a:pPr>
              <a:defRPr/>
            </a:pPr>
            <a:r>
              <a:rPr lang="en-US" sz="1400" u="none" dirty="0">
                <a:solidFill>
                  <a:srgbClr val="7680AC"/>
                </a:solidFill>
              </a:rPr>
              <a:t>■</a:t>
            </a:r>
            <a:r>
              <a:rPr lang="en-US" sz="1400" u="none" dirty="0">
                <a:solidFill>
                  <a:srgbClr val="CCFFFF"/>
                </a:solidFill>
              </a:rPr>
              <a:t> </a:t>
            </a:r>
            <a:r>
              <a:rPr lang="en-US" sz="1200" u="none" dirty="0">
                <a:solidFill>
                  <a:schemeClr val="accent1">
                    <a:lumMod val="50000"/>
                  </a:schemeClr>
                </a:solidFill>
              </a:rPr>
              <a:t>Occasionally</a:t>
            </a:r>
            <a:endParaRPr lang="en-US" sz="1400" u="none" dirty="0">
              <a:solidFill>
                <a:schemeClr val="accent1">
                  <a:lumMod val="50000"/>
                </a:schemeClr>
              </a:solidFill>
            </a:endParaRPr>
          </a:p>
          <a:p>
            <a:pPr>
              <a:defRPr/>
            </a:pPr>
            <a:endParaRPr lang="en-US" sz="1200" b="1" u="none" dirty="0"/>
          </a:p>
          <a:p>
            <a:pPr>
              <a:defRPr/>
            </a:pPr>
            <a:r>
              <a:rPr lang="en-US" sz="1200" b="1" u="none" dirty="0">
                <a:solidFill>
                  <a:schemeClr val="accent1">
                    <a:lumMod val="50000"/>
                  </a:schemeClr>
                </a:solidFill>
              </a:rPr>
              <a:t>Comparison Group</a:t>
            </a:r>
          </a:p>
          <a:p>
            <a:pPr>
              <a:defRPr/>
            </a:pPr>
            <a:r>
              <a:rPr lang="en-US" sz="1400" b="1" u="none" dirty="0">
                <a:solidFill>
                  <a:schemeClr val="accent2"/>
                </a:solidFill>
              </a:rPr>
              <a:t>■</a:t>
            </a:r>
            <a:r>
              <a:rPr lang="en-US" sz="1400" u="none" dirty="0">
                <a:solidFill>
                  <a:schemeClr val="accent2"/>
                </a:solidFill>
              </a:rPr>
              <a:t> </a:t>
            </a:r>
            <a:r>
              <a:rPr lang="en-US" sz="1200" u="none" dirty="0">
                <a:solidFill>
                  <a:schemeClr val="accent1">
                    <a:lumMod val="50000"/>
                  </a:schemeClr>
                </a:solidFill>
              </a:rPr>
              <a:t>Frequently</a:t>
            </a:r>
            <a:endParaRPr lang="en-US" sz="1400" u="none" dirty="0">
              <a:solidFill>
                <a:schemeClr val="accent1">
                  <a:lumMod val="50000"/>
                </a:schemeClr>
              </a:solidFill>
            </a:endParaRPr>
          </a:p>
          <a:p>
            <a:pPr>
              <a:defRPr/>
            </a:pPr>
            <a:r>
              <a:rPr lang="en-US" sz="1400" u="none" dirty="0">
                <a:solidFill>
                  <a:srgbClr val="FFCC00"/>
                </a:solidFill>
              </a:rPr>
              <a:t>■</a:t>
            </a:r>
            <a:r>
              <a:rPr lang="en-US" sz="1200" u="none" dirty="0">
                <a:solidFill>
                  <a:srgbClr val="FFCC00"/>
                </a:solidFill>
              </a:rPr>
              <a:t> </a:t>
            </a:r>
            <a:r>
              <a:rPr lang="en-US" sz="1200" u="none" dirty="0">
                <a:solidFill>
                  <a:schemeClr val="accent1">
                    <a:lumMod val="50000"/>
                  </a:schemeClr>
                </a:solidFill>
              </a:rPr>
              <a:t>Occasionally</a:t>
            </a:r>
          </a:p>
          <a:p>
            <a:pPr>
              <a:defRPr/>
            </a:pPr>
            <a:endParaRPr lang="en-US" sz="1200" b="1" u="none" dirty="0"/>
          </a:p>
        </p:txBody>
      </p:sp>
      <p:sp>
        <p:nvSpPr>
          <p:cNvPr id="10" name="TextBox 9"/>
          <p:cNvSpPr txBox="1">
            <a:spLocks noChangeArrowheads="1"/>
          </p:cNvSpPr>
          <p:nvPr/>
        </p:nvSpPr>
        <p:spPr bwMode="auto">
          <a:xfrm>
            <a:off x="457200" y="5181600"/>
            <a:ext cx="8686800" cy="1169551"/>
          </a:xfrm>
          <a:prstGeom prst="rect">
            <a:avLst/>
          </a:prstGeom>
          <a:noFill/>
          <a:ln w="9525">
            <a:noFill/>
            <a:miter lim="800000"/>
            <a:headEnd/>
            <a:tailEnd/>
          </a:ln>
        </p:spPr>
        <p:txBody>
          <a:bodyPr numCol="3">
            <a:spAutoFit/>
          </a:bodyPr>
          <a:lstStyle/>
          <a:p>
            <a:pPr algn="ctr">
              <a:defRPr/>
            </a:pPr>
            <a:r>
              <a:rPr lang="en-US" sz="1400" u="none" dirty="0">
                <a:solidFill>
                  <a:schemeClr val="accent1">
                    <a:lumMod val="50000"/>
                  </a:schemeClr>
                </a:solidFill>
              </a:rPr>
              <a:t>Felt that faculty provided me with feedback that helped me assess my progress in class</a:t>
            </a:r>
          </a:p>
          <a:p>
            <a:pPr algn="ctr">
              <a:defRPr/>
            </a:pPr>
            <a:endParaRPr lang="en-US" sz="1400" u="none" dirty="0">
              <a:solidFill>
                <a:schemeClr val="accent1">
                  <a:lumMod val="50000"/>
                </a:schemeClr>
              </a:solidFill>
            </a:endParaRPr>
          </a:p>
          <a:p>
            <a:pPr algn="ctr">
              <a:defRPr/>
            </a:pPr>
            <a:endParaRPr lang="en-US" sz="1400" u="none" dirty="0">
              <a:solidFill>
                <a:schemeClr val="accent1">
                  <a:lumMod val="50000"/>
                </a:schemeClr>
              </a:solidFill>
            </a:endParaRPr>
          </a:p>
          <a:p>
            <a:pPr algn="ctr">
              <a:defRPr/>
            </a:pPr>
            <a:r>
              <a:rPr lang="en-US" sz="1400" u="none" dirty="0">
                <a:solidFill>
                  <a:schemeClr val="accent1">
                    <a:lumMod val="50000"/>
                  </a:schemeClr>
                </a:solidFill>
              </a:rPr>
              <a:t>Felt that my contributions </a:t>
            </a:r>
          </a:p>
          <a:p>
            <a:pPr algn="ctr">
              <a:defRPr/>
            </a:pPr>
            <a:r>
              <a:rPr lang="en-US" sz="1400" u="none" dirty="0">
                <a:solidFill>
                  <a:schemeClr val="accent1">
                    <a:lumMod val="50000"/>
                  </a:schemeClr>
                </a:solidFill>
              </a:rPr>
              <a:t>were valued in class</a:t>
            </a:r>
          </a:p>
          <a:p>
            <a:pPr algn="ctr">
              <a:defRPr/>
            </a:pPr>
            <a:endParaRPr lang="en-US" sz="1400" u="none" dirty="0">
              <a:solidFill>
                <a:schemeClr val="accent1">
                  <a:lumMod val="50000"/>
                </a:schemeClr>
              </a:solidFill>
            </a:endParaRPr>
          </a:p>
          <a:p>
            <a:pPr algn="ctr">
              <a:defRPr/>
            </a:pPr>
            <a:endParaRPr lang="en-US" sz="1400" u="none" dirty="0">
              <a:solidFill>
                <a:schemeClr val="accent1">
                  <a:lumMod val="50000"/>
                </a:schemeClr>
              </a:solidFill>
            </a:endParaRPr>
          </a:p>
          <a:p>
            <a:pPr algn="ctr">
              <a:defRPr/>
            </a:pPr>
            <a:endParaRPr lang="en-US" sz="1400" u="none" dirty="0">
              <a:solidFill>
                <a:schemeClr val="accent1">
                  <a:lumMod val="50000"/>
                </a:schemeClr>
              </a:solidFill>
            </a:endParaRPr>
          </a:p>
          <a:p>
            <a:pPr algn="ctr">
              <a:defRPr/>
            </a:pPr>
            <a:r>
              <a:rPr lang="en-US" sz="1400" u="none" dirty="0">
                <a:solidFill>
                  <a:schemeClr val="accent1">
                    <a:lumMod val="50000"/>
                  </a:schemeClr>
                </a:solidFill>
              </a:rPr>
              <a:t>Felt that faculty encouraged me to ask </a:t>
            </a:r>
          </a:p>
          <a:p>
            <a:pPr algn="ctr">
              <a:defRPr/>
            </a:pPr>
            <a:r>
              <a:rPr lang="en-US" sz="1400" u="none" dirty="0">
                <a:solidFill>
                  <a:schemeClr val="accent1">
                    <a:lumMod val="50000"/>
                  </a:schemeClr>
                </a:solidFill>
              </a:rPr>
              <a:t>questions and participate in discussions</a:t>
            </a:r>
          </a:p>
          <a:p>
            <a:pPr algn="ctr">
              <a:defRPr/>
            </a:pPr>
            <a:endParaRPr lang="en-US" sz="1400" u="none" dirty="0">
              <a:solidFill>
                <a:schemeClr val="accent1">
                  <a:lumMod val="50000"/>
                </a:schemeClr>
              </a:solidFill>
            </a:endParaRPr>
          </a:p>
        </p:txBody>
      </p:sp>
      <p:sp>
        <p:nvSpPr>
          <p:cNvPr id="8" name="Footer Placeholder 7"/>
          <p:cNvSpPr>
            <a:spLocks noGrp="1"/>
          </p:cNvSpPr>
          <p:nvPr>
            <p:ph type="ftr" sz="quarter" idx="10"/>
          </p:nvPr>
        </p:nvSpPr>
        <p:spPr/>
        <p:txBody>
          <a:bodyPr/>
          <a:lstStyle/>
          <a:p>
            <a:pPr>
              <a:defRPr/>
            </a:pPr>
            <a:r>
              <a:rPr lang="en-US" smtClean="0"/>
              <a:t>2013 College Senior Survey</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420077C4-99D4-410B-A6B0-00E23972A0F6}" type="slidenum">
              <a:rPr lang="en-US" sz="1200" u="none"/>
              <a:pPr algn="r" eaLnBrk="1" hangingPunct="1"/>
              <a:t>17</a:t>
            </a:fld>
            <a:endParaRPr lang="en-US" sz="1200" u="none"/>
          </a:p>
        </p:txBody>
      </p:sp>
      <p:sp>
        <p:nvSpPr>
          <p:cNvPr id="12293" name="Slide Number Placeholder 9"/>
          <p:cNvSpPr>
            <a:spLocks noGrp="1"/>
          </p:cNvSpPr>
          <p:nvPr>
            <p:ph type="sldNum" sz="quarter" idx="11"/>
          </p:nvPr>
        </p:nvSpPr>
        <p:spPr>
          <a:noFill/>
        </p:spPr>
        <p:txBody>
          <a:bodyPr/>
          <a:lstStyle/>
          <a:p>
            <a:fld id="{D7F66E0F-EE64-4787-99B2-BEDAAD925C0A}" type="slidenum">
              <a:rPr lang="en-US" smtClean="0"/>
              <a:pPr/>
              <a:t>17</a:t>
            </a:fld>
            <a:endParaRPr lang="en-US" smtClean="0"/>
          </a:p>
        </p:txBody>
      </p:sp>
      <p:graphicFrame>
        <p:nvGraphicFramePr>
          <p:cNvPr id="9" name="Interpersonal Validation"/>
          <p:cNvGraphicFramePr>
            <a:graphicFrameLocks noChangeAspect="1"/>
          </p:cNvGraphicFramePr>
          <p:nvPr>
            <p:custDataLst>
              <p:tags r:id="rId1"/>
            </p:custDataLst>
          </p:nvPr>
        </p:nvGraphicFramePr>
        <p:xfrm>
          <a:off x="50800" y="1600200"/>
          <a:ext cx="9042400" cy="3657600"/>
        </p:xfrm>
        <a:graphic>
          <a:graphicData uri="http://schemas.openxmlformats.org/drawingml/2006/chart">
            <c:chart xmlns:c="http://schemas.openxmlformats.org/drawingml/2006/chart" xmlns:r="http://schemas.openxmlformats.org/officeDocument/2006/relationships" r:id="rId4"/>
          </a:graphicData>
        </a:graphic>
      </p:graphicFrame>
      <p:sp>
        <p:nvSpPr>
          <p:cNvPr id="17415" name="TextBox 9"/>
          <p:cNvSpPr txBox="1">
            <a:spLocks noChangeArrowheads="1"/>
          </p:cNvSpPr>
          <p:nvPr/>
        </p:nvSpPr>
        <p:spPr bwMode="auto">
          <a:xfrm>
            <a:off x="457200" y="5181601"/>
            <a:ext cx="8686800" cy="830997"/>
          </a:xfrm>
          <a:prstGeom prst="rect">
            <a:avLst/>
          </a:prstGeom>
          <a:noFill/>
          <a:ln w="9525">
            <a:noFill/>
            <a:miter lim="800000"/>
            <a:headEnd/>
            <a:tailEnd/>
          </a:ln>
        </p:spPr>
        <p:txBody>
          <a:bodyPr numCol="6">
            <a:spAutoFit/>
          </a:bodyPr>
          <a:lstStyle/>
          <a:p>
            <a:pPr algn="ctr">
              <a:defRPr/>
            </a:pPr>
            <a:r>
              <a:rPr lang="en-US" sz="1200" u="none" dirty="0">
                <a:solidFill>
                  <a:schemeClr val="accent1">
                    <a:lumMod val="50000"/>
                  </a:schemeClr>
                </a:solidFill>
              </a:rPr>
              <a:t>At least one faculty member has taken </a:t>
            </a:r>
          </a:p>
          <a:p>
            <a:pPr algn="ctr">
              <a:defRPr/>
            </a:pPr>
            <a:r>
              <a:rPr lang="en-US" sz="1200" u="none" dirty="0">
                <a:solidFill>
                  <a:schemeClr val="accent1">
                    <a:lumMod val="50000"/>
                  </a:schemeClr>
                </a:solidFill>
              </a:rPr>
              <a:t>an interest in my development</a:t>
            </a:r>
          </a:p>
          <a:p>
            <a:pPr algn="ctr">
              <a:defRPr/>
            </a:pPr>
            <a:r>
              <a:rPr lang="en-US" sz="1200" u="none" dirty="0">
                <a:solidFill>
                  <a:schemeClr val="accent1">
                    <a:lumMod val="50000"/>
                  </a:schemeClr>
                </a:solidFill>
              </a:rPr>
              <a:t>At least one staff member has taken </a:t>
            </a:r>
          </a:p>
          <a:p>
            <a:pPr algn="ctr">
              <a:defRPr/>
            </a:pPr>
            <a:r>
              <a:rPr lang="en-US" sz="1200" u="none" dirty="0">
                <a:solidFill>
                  <a:schemeClr val="accent1">
                    <a:lumMod val="50000"/>
                  </a:schemeClr>
                </a:solidFill>
              </a:rPr>
              <a:t>an interest in my development</a:t>
            </a:r>
          </a:p>
          <a:p>
            <a:pPr algn="ctr">
              <a:defRPr/>
            </a:pPr>
            <a:r>
              <a:rPr lang="en-US" sz="1200" u="none" dirty="0">
                <a:solidFill>
                  <a:schemeClr val="accent1">
                    <a:lumMod val="50000"/>
                  </a:schemeClr>
                </a:solidFill>
              </a:rPr>
              <a:t>Faculty believe in my potential to succeed academically</a:t>
            </a:r>
          </a:p>
          <a:p>
            <a:pPr algn="ctr">
              <a:defRPr/>
            </a:pPr>
            <a:endParaRPr lang="en-US" sz="1200" u="none" dirty="0">
              <a:solidFill>
                <a:schemeClr val="accent1">
                  <a:lumMod val="50000"/>
                </a:schemeClr>
              </a:solidFill>
            </a:endParaRPr>
          </a:p>
          <a:p>
            <a:pPr algn="ctr">
              <a:defRPr/>
            </a:pPr>
            <a:r>
              <a:rPr lang="en-US" sz="1200" u="none" dirty="0">
                <a:solidFill>
                  <a:schemeClr val="accent1">
                    <a:lumMod val="50000"/>
                  </a:schemeClr>
                </a:solidFill>
              </a:rPr>
              <a:t>Staff recognize </a:t>
            </a:r>
          </a:p>
          <a:p>
            <a:pPr algn="ctr">
              <a:defRPr/>
            </a:pPr>
            <a:r>
              <a:rPr lang="en-US" sz="1200" u="none" dirty="0">
                <a:solidFill>
                  <a:schemeClr val="accent1">
                    <a:lumMod val="50000"/>
                  </a:schemeClr>
                </a:solidFill>
              </a:rPr>
              <a:t>my achievements</a:t>
            </a:r>
          </a:p>
          <a:p>
            <a:pPr algn="ctr">
              <a:defRPr/>
            </a:pPr>
            <a:endParaRPr lang="en-US" sz="1200" u="none" dirty="0">
              <a:solidFill>
                <a:schemeClr val="accent1">
                  <a:lumMod val="50000"/>
                </a:schemeClr>
              </a:solidFill>
            </a:endParaRPr>
          </a:p>
          <a:p>
            <a:pPr algn="ctr">
              <a:defRPr/>
            </a:pPr>
            <a:endParaRPr lang="en-US" sz="1200" u="none" dirty="0">
              <a:solidFill>
                <a:schemeClr val="accent1">
                  <a:lumMod val="50000"/>
                </a:schemeClr>
              </a:solidFill>
            </a:endParaRPr>
          </a:p>
          <a:p>
            <a:pPr algn="ctr">
              <a:defRPr/>
            </a:pPr>
            <a:r>
              <a:rPr lang="en-US" sz="1200" u="none" dirty="0">
                <a:solidFill>
                  <a:schemeClr val="accent1">
                    <a:lumMod val="50000"/>
                  </a:schemeClr>
                </a:solidFill>
              </a:rPr>
              <a:t>Faculty empower </a:t>
            </a:r>
          </a:p>
          <a:p>
            <a:pPr algn="ctr">
              <a:defRPr/>
            </a:pPr>
            <a:r>
              <a:rPr lang="en-US" sz="1200" u="none" dirty="0">
                <a:solidFill>
                  <a:schemeClr val="accent1">
                    <a:lumMod val="50000"/>
                  </a:schemeClr>
                </a:solidFill>
              </a:rPr>
              <a:t>me to learn here</a:t>
            </a:r>
          </a:p>
          <a:p>
            <a:pPr algn="ctr">
              <a:defRPr/>
            </a:pPr>
            <a:endParaRPr lang="en-US" sz="1200" u="none" dirty="0">
              <a:solidFill>
                <a:schemeClr val="accent1">
                  <a:lumMod val="50000"/>
                </a:schemeClr>
              </a:solidFill>
            </a:endParaRPr>
          </a:p>
          <a:p>
            <a:pPr algn="ctr">
              <a:defRPr/>
            </a:pPr>
            <a:endParaRPr lang="en-US" sz="1200" u="none" dirty="0">
              <a:solidFill>
                <a:schemeClr val="accent1">
                  <a:lumMod val="50000"/>
                </a:schemeClr>
              </a:solidFill>
            </a:endParaRPr>
          </a:p>
          <a:p>
            <a:pPr algn="ctr">
              <a:defRPr/>
            </a:pPr>
            <a:r>
              <a:rPr lang="en-US" sz="1200" u="none" dirty="0">
                <a:solidFill>
                  <a:schemeClr val="accent1">
                    <a:lumMod val="50000"/>
                  </a:schemeClr>
                </a:solidFill>
              </a:rPr>
              <a:t>Staff encouraged me to get involved in campus activities</a:t>
            </a:r>
          </a:p>
        </p:txBody>
      </p:sp>
      <p:sp>
        <p:nvSpPr>
          <p:cNvPr id="11" name="Rectangle 2"/>
          <p:cNvSpPr txBox="1">
            <a:spLocks noChangeArrowheads="1"/>
          </p:cNvSpPr>
          <p:nvPr/>
        </p:nvSpPr>
        <p:spPr bwMode="auto">
          <a:xfrm>
            <a:off x="914400" y="152400"/>
            <a:ext cx="8226425" cy="1143000"/>
          </a:xfrm>
          <a:prstGeom prst="rect">
            <a:avLst/>
          </a:prstGeom>
          <a:noFill/>
          <a:ln w="9525">
            <a:noFill/>
            <a:miter lim="800000"/>
            <a:headEnd/>
            <a:tailEnd/>
          </a:ln>
        </p:spPr>
        <p:txBody>
          <a:bodyPr anchor="ctr" anchorCtr="1"/>
          <a:lstStyle/>
          <a:p>
            <a:pPr algn="ctr" eaLnBrk="1" hangingPunct="1">
              <a:defRPr/>
            </a:pPr>
            <a:r>
              <a:rPr lang="en-US" sz="2800" b="1" u="none" kern="0" dirty="0">
                <a:solidFill>
                  <a:schemeClr val="accent1">
                    <a:lumMod val="50000"/>
                  </a:schemeClr>
                </a:solidFill>
                <a:latin typeface="+mj-lt"/>
                <a:ea typeface="+mj-ea"/>
                <a:cs typeface="+mj-cs"/>
              </a:rPr>
              <a:t>General Interpersonal Validation </a:t>
            </a:r>
            <a:r>
              <a:rPr lang="en-US" sz="1600" b="1" u="none" kern="0" dirty="0">
                <a:solidFill>
                  <a:srgbClr val="7680AC"/>
                </a:solidFill>
                <a:latin typeface="+mj-lt"/>
                <a:ea typeface="+mj-ea"/>
                <a:cs typeface="+mj-cs"/>
              </a:rPr>
              <a:t/>
            </a:r>
            <a:br>
              <a:rPr lang="en-US" sz="1600" b="1" u="none" kern="0" dirty="0">
                <a:solidFill>
                  <a:srgbClr val="7680AC"/>
                </a:solidFill>
                <a:latin typeface="+mj-lt"/>
                <a:ea typeface="+mj-ea"/>
                <a:cs typeface="+mj-cs"/>
              </a:rPr>
            </a:br>
            <a:endParaRPr lang="en-US" sz="1600" b="1" u="none" kern="0" dirty="0">
              <a:solidFill>
                <a:srgbClr val="7680AC"/>
              </a:solidFill>
              <a:latin typeface="+mj-lt"/>
              <a:ea typeface="+mj-ea"/>
              <a:cs typeface="+mj-cs"/>
            </a:endParaRPr>
          </a:p>
          <a:p>
            <a:pPr algn="ctr" eaLnBrk="1" hangingPunct="1">
              <a:defRPr/>
            </a:pPr>
            <a:r>
              <a:rPr lang="en-US" sz="1600" b="1" u="none" kern="0" dirty="0">
                <a:solidFill>
                  <a:schemeClr val="accent1"/>
                </a:solidFill>
                <a:latin typeface="+mj-lt"/>
                <a:ea typeface="+mj-ea"/>
                <a:cs typeface="+mj-cs"/>
              </a:rPr>
              <a:t>These items measure the extent to which students believe faculty and staff provide</a:t>
            </a:r>
          </a:p>
          <a:p>
            <a:pPr algn="ctr" eaLnBrk="1" hangingPunct="1">
              <a:defRPr/>
            </a:pPr>
            <a:r>
              <a:rPr lang="en-US" sz="1600" b="1" u="none" kern="0" dirty="0">
                <a:solidFill>
                  <a:schemeClr val="accent1"/>
                </a:solidFill>
                <a:latin typeface="+mj-lt"/>
                <a:ea typeface="+mj-ea"/>
                <a:cs typeface="+mj-cs"/>
              </a:rPr>
              <a:t> attention to their development.</a:t>
            </a:r>
          </a:p>
        </p:txBody>
      </p:sp>
      <p:sp>
        <p:nvSpPr>
          <p:cNvPr id="12" name="Rectangle 6"/>
          <p:cNvSpPr>
            <a:spLocks noChangeArrowheads="1"/>
          </p:cNvSpPr>
          <p:nvPr/>
        </p:nvSpPr>
        <p:spPr bwMode="auto">
          <a:xfrm>
            <a:off x="3200400" y="5934670"/>
            <a:ext cx="2819400" cy="892552"/>
          </a:xfrm>
          <a:prstGeom prst="rect">
            <a:avLst/>
          </a:prstGeom>
          <a:noFill/>
          <a:ln w="9525">
            <a:noFill/>
            <a:miter lim="800000"/>
            <a:headEnd/>
            <a:tailEnd/>
          </a:ln>
        </p:spPr>
        <p:txBody>
          <a:bodyPr numCol="2">
            <a:spAutoFit/>
          </a:bodyPr>
          <a:lstStyle/>
          <a:p>
            <a:pPr>
              <a:defRPr/>
            </a:pPr>
            <a:r>
              <a:rPr lang="en-US" sz="1200" b="1" u="none" dirty="0">
                <a:solidFill>
                  <a:schemeClr val="accent1">
                    <a:lumMod val="50000"/>
                  </a:schemeClr>
                </a:solidFill>
              </a:rPr>
              <a:t>Your Institution         </a:t>
            </a:r>
          </a:p>
          <a:p>
            <a:pPr>
              <a:defRPr/>
            </a:pPr>
            <a:r>
              <a:rPr lang="en-US" sz="1400" b="1" u="none" dirty="0">
                <a:solidFill>
                  <a:srgbClr val="CCFFFF"/>
                </a:solidFill>
              </a:rPr>
              <a:t>■ </a:t>
            </a:r>
            <a:r>
              <a:rPr lang="en-US" sz="1200" u="none" dirty="0">
                <a:solidFill>
                  <a:schemeClr val="accent1">
                    <a:lumMod val="50000"/>
                  </a:schemeClr>
                </a:solidFill>
              </a:rPr>
              <a:t>Strongly Agree</a:t>
            </a:r>
          </a:p>
          <a:p>
            <a:pPr>
              <a:defRPr/>
            </a:pPr>
            <a:r>
              <a:rPr lang="en-US" sz="1400" u="none" dirty="0">
                <a:solidFill>
                  <a:srgbClr val="7680AC"/>
                </a:solidFill>
              </a:rPr>
              <a:t>■</a:t>
            </a:r>
            <a:r>
              <a:rPr lang="en-US" sz="1400" u="none" dirty="0">
                <a:solidFill>
                  <a:srgbClr val="CCFFFF"/>
                </a:solidFill>
              </a:rPr>
              <a:t> </a:t>
            </a:r>
            <a:r>
              <a:rPr lang="en-US" sz="1200" u="none" dirty="0">
                <a:solidFill>
                  <a:schemeClr val="accent1">
                    <a:lumMod val="50000"/>
                  </a:schemeClr>
                </a:solidFill>
              </a:rPr>
              <a:t>Agree</a:t>
            </a:r>
            <a:endParaRPr lang="en-US" sz="1400" u="none" dirty="0">
              <a:solidFill>
                <a:schemeClr val="accent1">
                  <a:lumMod val="50000"/>
                </a:schemeClr>
              </a:solidFill>
            </a:endParaRPr>
          </a:p>
          <a:p>
            <a:pPr>
              <a:defRPr/>
            </a:pPr>
            <a:endParaRPr lang="en-US" sz="1200" b="1" u="none" dirty="0"/>
          </a:p>
          <a:p>
            <a:pPr>
              <a:defRPr/>
            </a:pPr>
            <a:r>
              <a:rPr lang="en-US" sz="1200" b="1" u="none" dirty="0">
                <a:solidFill>
                  <a:schemeClr val="accent1">
                    <a:lumMod val="50000"/>
                  </a:schemeClr>
                </a:solidFill>
              </a:rPr>
              <a:t>Comparison Group</a:t>
            </a:r>
          </a:p>
          <a:p>
            <a:pPr>
              <a:defRPr/>
            </a:pPr>
            <a:r>
              <a:rPr lang="en-US" sz="1400" b="1" u="none" dirty="0">
                <a:solidFill>
                  <a:schemeClr val="accent2"/>
                </a:solidFill>
              </a:rPr>
              <a:t>■ </a:t>
            </a:r>
            <a:r>
              <a:rPr lang="en-US" sz="1200" u="none" dirty="0">
                <a:solidFill>
                  <a:schemeClr val="accent1">
                    <a:lumMod val="50000"/>
                  </a:schemeClr>
                </a:solidFill>
              </a:rPr>
              <a:t>Strongly Agree</a:t>
            </a:r>
            <a:endParaRPr lang="en-US" sz="1400" u="none" dirty="0">
              <a:solidFill>
                <a:schemeClr val="accent1">
                  <a:lumMod val="50000"/>
                </a:schemeClr>
              </a:solidFill>
            </a:endParaRPr>
          </a:p>
          <a:p>
            <a:pPr>
              <a:defRPr/>
            </a:pPr>
            <a:r>
              <a:rPr lang="en-US" sz="1400" u="none" dirty="0">
                <a:solidFill>
                  <a:srgbClr val="FFCC00"/>
                </a:solidFill>
              </a:rPr>
              <a:t>■</a:t>
            </a:r>
            <a:r>
              <a:rPr lang="en-US" sz="1200" u="none" dirty="0">
                <a:solidFill>
                  <a:srgbClr val="FFCC00"/>
                </a:solidFill>
              </a:rPr>
              <a:t> </a:t>
            </a:r>
            <a:r>
              <a:rPr lang="en-US" sz="1200" u="none" dirty="0">
                <a:solidFill>
                  <a:schemeClr val="accent1">
                    <a:lumMod val="50000"/>
                  </a:schemeClr>
                </a:solidFill>
              </a:rPr>
              <a:t>Agree</a:t>
            </a:r>
          </a:p>
          <a:p>
            <a:pPr>
              <a:defRPr/>
            </a:pPr>
            <a:endParaRPr lang="en-US" sz="1200" b="1" u="none" dirty="0"/>
          </a:p>
        </p:txBody>
      </p:sp>
      <p:sp>
        <p:nvSpPr>
          <p:cNvPr id="8" name="Footer Placeholder 7"/>
          <p:cNvSpPr>
            <a:spLocks noGrp="1"/>
          </p:cNvSpPr>
          <p:nvPr>
            <p:ph type="ftr" sz="quarter" idx="10"/>
          </p:nvPr>
        </p:nvSpPr>
        <p:spPr/>
        <p:txBody>
          <a:bodyPr/>
          <a:lstStyle/>
          <a:p>
            <a:pPr>
              <a:defRPr/>
            </a:pPr>
            <a:r>
              <a:rPr lang="en-US" smtClean="0"/>
              <a:t>2013 College Senior Survey</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5A22F990-AC76-462A-AAD4-8A6F22C73C43}" type="slidenum">
              <a:rPr lang="en-US" sz="1200" u="none"/>
              <a:pPr algn="r" eaLnBrk="1" hangingPunct="1"/>
              <a:t>18</a:t>
            </a:fld>
            <a:endParaRPr lang="en-US" sz="1200" u="none"/>
          </a:p>
        </p:txBody>
      </p:sp>
      <p:sp>
        <p:nvSpPr>
          <p:cNvPr id="13317" name="Slide Number Placeholder 10"/>
          <p:cNvSpPr>
            <a:spLocks noGrp="1"/>
          </p:cNvSpPr>
          <p:nvPr>
            <p:ph type="sldNum" sz="quarter" idx="11"/>
          </p:nvPr>
        </p:nvSpPr>
        <p:spPr>
          <a:noFill/>
        </p:spPr>
        <p:txBody>
          <a:bodyPr/>
          <a:lstStyle/>
          <a:p>
            <a:fld id="{C0BB00A5-A5F0-4B05-AD3B-3DE690DA90C1}" type="slidenum">
              <a:rPr lang="en-US" smtClean="0"/>
              <a:pPr/>
              <a:t>18</a:t>
            </a:fld>
            <a:endParaRPr lang="en-US" smtClean="0"/>
          </a:p>
        </p:txBody>
      </p:sp>
      <p:sp>
        <p:nvSpPr>
          <p:cNvPr id="3" name="Rectangle 2"/>
          <p:cNvSpPr>
            <a:spLocks noGrp="1" noChangeArrowheads="1"/>
          </p:cNvSpPr>
          <p:nvPr>
            <p:ph type="title" idx="4294967295"/>
          </p:nvPr>
        </p:nvSpPr>
        <p:spPr>
          <a:xfrm>
            <a:off x="914400" y="152400"/>
            <a:ext cx="8229600" cy="1295400"/>
          </a:xfrm>
        </p:spPr>
        <p:txBody>
          <a:bodyPr/>
          <a:lstStyle/>
          <a:p>
            <a:pPr eaLnBrk="1" hangingPunct="1">
              <a:defRPr/>
            </a:pPr>
            <a:r>
              <a:rPr lang="en-US" dirty="0" smtClean="0">
                <a:solidFill>
                  <a:schemeClr val="accent1">
                    <a:lumMod val="50000"/>
                  </a:schemeClr>
                </a:solidFill>
              </a:rPr>
              <a:t>Academic Outcomes</a:t>
            </a:r>
            <a:r>
              <a:rPr lang="en-US" sz="1600" dirty="0" smtClean="0"/>
              <a:t/>
            </a:r>
            <a:br>
              <a:rPr lang="en-US" sz="1600" dirty="0" smtClean="0"/>
            </a:br>
            <a:r>
              <a:rPr lang="en-US" sz="1600" dirty="0" smtClean="0"/>
              <a:t/>
            </a:r>
            <a:br>
              <a:rPr lang="en-US" sz="1600" dirty="0" smtClean="0"/>
            </a:br>
            <a:r>
              <a:rPr lang="en-US" sz="1600" dirty="0" smtClean="0">
                <a:solidFill>
                  <a:schemeClr val="accent1"/>
                </a:solidFill>
              </a:rPr>
              <a:t>These items illustrate important academic skills and abilities and how </a:t>
            </a:r>
            <a:br>
              <a:rPr lang="en-US" sz="1600" dirty="0" smtClean="0">
                <a:solidFill>
                  <a:schemeClr val="accent1"/>
                </a:solidFill>
              </a:rPr>
            </a:br>
            <a:r>
              <a:rPr lang="en-US" sz="1600" dirty="0" smtClean="0">
                <a:solidFill>
                  <a:schemeClr val="accent1"/>
                </a:solidFill>
              </a:rPr>
              <a:t>these skills compare to your comp group.</a:t>
            </a:r>
            <a:r>
              <a:rPr lang="en-US" sz="1600" dirty="0" smtClean="0">
                <a:solidFill>
                  <a:schemeClr val="tx1"/>
                </a:solidFill>
              </a:rPr>
              <a:t/>
            </a:r>
            <a:br>
              <a:rPr lang="en-US" sz="1600" dirty="0" smtClean="0">
                <a:solidFill>
                  <a:schemeClr val="tx1"/>
                </a:solidFill>
              </a:rPr>
            </a:br>
            <a:endParaRPr lang="en-US" sz="1200" dirty="0" smtClean="0">
              <a:solidFill>
                <a:schemeClr val="accent1">
                  <a:lumMod val="50000"/>
                </a:schemeClr>
              </a:solidFill>
            </a:endParaRPr>
          </a:p>
        </p:txBody>
      </p:sp>
      <p:graphicFrame>
        <p:nvGraphicFramePr>
          <p:cNvPr id="12" name="Academic Outcomes"/>
          <p:cNvGraphicFramePr>
            <a:graphicFrameLocks noChangeAspect="1"/>
          </p:cNvGraphicFramePr>
          <p:nvPr>
            <p:custDataLst>
              <p:tags r:id="rId1"/>
            </p:custDataLst>
          </p:nvPr>
        </p:nvGraphicFramePr>
        <p:xfrm>
          <a:off x="50800" y="1600200"/>
          <a:ext cx="9042400" cy="36576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2912" name="Group 32"/>
          <p:cNvGraphicFramePr>
            <a:graphicFrameLocks noGrp="1"/>
          </p:cNvGraphicFramePr>
          <p:nvPr/>
        </p:nvGraphicFramePr>
        <p:xfrm>
          <a:off x="685800" y="5105400"/>
          <a:ext cx="1752600" cy="457200"/>
        </p:xfrm>
        <a:graphic>
          <a:graphicData uri="http://schemas.openxmlformats.org/drawingml/2006/table">
            <a:tbl>
              <a:tblPr/>
              <a:tblGrid>
                <a:gridCol w="1752600"/>
              </a:tblGrid>
              <a:tr h="457200">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accent1">
                              <a:lumMod val="50000"/>
                            </a:schemeClr>
                          </a:solidFill>
                          <a:effectLst/>
                          <a:latin typeface="Garamond" pitchFamily="18" charset="0"/>
                        </a:rPr>
                        <a:t>General knowledge</a:t>
                      </a:r>
                    </a:p>
                  </a:txBody>
                  <a:tcPr anchor="ctr" horzOverflow="overflow">
                    <a:lnL>
                      <a:noFill/>
                    </a:lnL>
                    <a:lnR>
                      <a:noFill/>
                    </a:lnR>
                    <a:lnT>
                      <a:noFill/>
                    </a:lnT>
                    <a:lnB>
                      <a:noFill/>
                    </a:lnB>
                    <a:lnTlToBr>
                      <a:noFill/>
                    </a:lnTlToBr>
                    <a:lnBlToTr>
                      <a:noFill/>
                    </a:lnBlToTr>
                    <a:noFill/>
                  </a:tcPr>
                </a:tc>
              </a:tr>
            </a:tbl>
          </a:graphicData>
        </a:graphic>
      </p:graphicFrame>
      <p:graphicFrame>
        <p:nvGraphicFramePr>
          <p:cNvPr id="122917" name="Group 37"/>
          <p:cNvGraphicFramePr>
            <a:graphicFrameLocks noGrp="1"/>
          </p:cNvGraphicFramePr>
          <p:nvPr/>
        </p:nvGraphicFramePr>
        <p:xfrm>
          <a:off x="2743200" y="5181600"/>
          <a:ext cx="2133600" cy="609600"/>
        </p:xfrm>
        <a:graphic>
          <a:graphicData uri="http://schemas.openxmlformats.org/drawingml/2006/table">
            <a:tbl>
              <a:tblPr/>
              <a:tblGrid>
                <a:gridCol w="2133600"/>
              </a:tblGrid>
              <a:tr h="609600">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accent1">
                              <a:lumMod val="50000"/>
                            </a:schemeClr>
                          </a:solidFill>
                          <a:effectLst/>
                          <a:latin typeface="Garamond" pitchFamily="18" charset="0"/>
                        </a:rPr>
                        <a:t>Knowledge of a particular field or discipline</a:t>
                      </a:r>
                    </a:p>
                  </a:txBody>
                  <a:tcPr horzOverflow="overflow">
                    <a:lnL>
                      <a:noFill/>
                    </a:lnL>
                    <a:lnR>
                      <a:noFill/>
                    </a:lnR>
                    <a:lnT>
                      <a:noFill/>
                    </a:lnT>
                    <a:lnB>
                      <a:noFill/>
                    </a:lnB>
                    <a:lnTlToBr>
                      <a:noFill/>
                    </a:lnTlToBr>
                    <a:lnBlToTr>
                      <a:noFill/>
                    </a:lnBlToTr>
                    <a:noFill/>
                  </a:tcPr>
                </a:tc>
              </a:tr>
            </a:tbl>
          </a:graphicData>
        </a:graphic>
      </p:graphicFrame>
      <p:graphicFrame>
        <p:nvGraphicFramePr>
          <p:cNvPr id="122919" name="Group 39"/>
          <p:cNvGraphicFramePr>
            <a:graphicFrameLocks noGrp="1"/>
          </p:cNvGraphicFramePr>
          <p:nvPr/>
        </p:nvGraphicFramePr>
        <p:xfrm>
          <a:off x="4953000" y="5105400"/>
          <a:ext cx="1752600" cy="457200"/>
        </p:xfrm>
        <a:graphic>
          <a:graphicData uri="http://schemas.openxmlformats.org/drawingml/2006/table">
            <a:tbl>
              <a:tblPr/>
              <a:tblGrid>
                <a:gridCol w="1752600"/>
              </a:tblGrid>
              <a:tr h="457200">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accent1">
                              <a:lumMod val="50000"/>
                            </a:schemeClr>
                          </a:solidFill>
                          <a:effectLst/>
                          <a:latin typeface="Garamond" pitchFamily="18" charset="0"/>
                        </a:rPr>
                        <a:t>Critical thinking skills</a:t>
                      </a:r>
                      <a:endParaRPr kumimoji="0" lang="en-US" sz="1400" b="0" i="0" u="sng" strike="noStrike" cap="none" normalizeH="0" baseline="0" dirty="0" smtClean="0">
                        <a:ln>
                          <a:noFill/>
                        </a:ln>
                        <a:solidFill>
                          <a:schemeClr val="accent1">
                            <a:lumMod val="50000"/>
                          </a:schemeClr>
                        </a:solidFill>
                        <a:effectLst/>
                        <a:latin typeface="Garamond" pitchFamily="18" charset="0"/>
                      </a:endParaRPr>
                    </a:p>
                  </a:txBody>
                  <a:tcPr anchor="ctr" horzOverflow="overflow">
                    <a:lnL>
                      <a:noFill/>
                    </a:lnL>
                    <a:lnR>
                      <a:noFill/>
                    </a:lnR>
                    <a:lnT>
                      <a:noFill/>
                    </a:lnT>
                    <a:lnB>
                      <a:noFill/>
                    </a:lnB>
                    <a:lnTlToBr>
                      <a:noFill/>
                    </a:lnTlToBr>
                    <a:lnBlToTr>
                      <a:noFill/>
                    </a:lnBlToTr>
                    <a:noFill/>
                  </a:tcPr>
                </a:tc>
              </a:tr>
            </a:tbl>
          </a:graphicData>
        </a:graphic>
      </p:graphicFrame>
      <p:graphicFrame>
        <p:nvGraphicFramePr>
          <p:cNvPr id="122921" name="Group 41"/>
          <p:cNvGraphicFramePr>
            <a:graphicFrameLocks noGrp="1"/>
          </p:cNvGraphicFramePr>
          <p:nvPr/>
        </p:nvGraphicFramePr>
        <p:xfrm>
          <a:off x="7162800" y="5105400"/>
          <a:ext cx="1752600" cy="457200"/>
        </p:xfrm>
        <a:graphic>
          <a:graphicData uri="http://schemas.openxmlformats.org/drawingml/2006/table">
            <a:tbl>
              <a:tblPr/>
              <a:tblGrid>
                <a:gridCol w="1752600"/>
              </a:tblGrid>
              <a:tr h="457200">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accent1">
                              <a:lumMod val="50000"/>
                            </a:schemeClr>
                          </a:solidFill>
                          <a:effectLst/>
                          <a:latin typeface="Garamond" pitchFamily="18" charset="0"/>
                        </a:rPr>
                        <a:t>Problem-solving skills</a:t>
                      </a:r>
                      <a:endParaRPr kumimoji="0" lang="en-US" sz="1400" b="0" i="0" u="sng" strike="noStrike" cap="none" normalizeH="0" baseline="0" dirty="0" smtClean="0">
                        <a:ln>
                          <a:noFill/>
                        </a:ln>
                        <a:solidFill>
                          <a:schemeClr val="accent1">
                            <a:lumMod val="50000"/>
                          </a:schemeClr>
                        </a:solidFill>
                        <a:effectLst/>
                        <a:latin typeface="Garamond" pitchFamily="18" charset="0"/>
                      </a:endParaRPr>
                    </a:p>
                  </a:txBody>
                  <a:tcPr anchor="ctr" horzOverflow="overflow">
                    <a:lnL>
                      <a:noFill/>
                    </a:lnL>
                    <a:lnR>
                      <a:noFill/>
                    </a:lnR>
                    <a:lnT>
                      <a:noFill/>
                    </a:lnT>
                    <a:lnB>
                      <a:noFill/>
                    </a:lnB>
                    <a:lnTlToBr>
                      <a:noFill/>
                    </a:lnTlToBr>
                    <a:lnBlToTr>
                      <a:noFill/>
                    </a:lnBlToTr>
                    <a:noFill/>
                  </a:tcPr>
                </a:tc>
              </a:tr>
            </a:tbl>
          </a:graphicData>
        </a:graphic>
      </p:graphicFrame>
      <p:sp>
        <p:nvSpPr>
          <p:cNvPr id="13" name="Rectangle 6"/>
          <p:cNvSpPr>
            <a:spLocks noChangeArrowheads="1"/>
          </p:cNvSpPr>
          <p:nvPr/>
        </p:nvSpPr>
        <p:spPr bwMode="auto">
          <a:xfrm>
            <a:off x="3124200" y="5934670"/>
            <a:ext cx="2971800" cy="892552"/>
          </a:xfrm>
          <a:prstGeom prst="rect">
            <a:avLst/>
          </a:prstGeom>
          <a:noFill/>
          <a:ln w="9525">
            <a:noFill/>
            <a:miter lim="800000"/>
            <a:headEnd/>
            <a:tailEnd/>
          </a:ln>
        </p:spPr>
        <p:txBody>
          <a:bodyPr numCol="2">
            <a:spAutoFit/>
          </a:bodyPr>
          <a:lstStyle/>
          <a:p>
            <a:pPr>
              <a:defRPr/>
            </a:pPr>
            <a:r>
              <a:rPr lang="en-US" sz="1200" b="1" u="none" dirty="0">
                <a:solidFill>
                  <a:schemeClr val="accent1">
                    <a:lumMod val="50000"/>
                  </a:schemeClr>
                </a:solidFill>
              </a:rPr>
              <a:t>Your Institution         </a:t>
            </a:r>
          </a:p>
          <a:p>
            <a:pPr>
              <a:defRPr/>
            </a:pPr>
            <a:r>
              <a:rPr lang="en-US" sz="1400" b="1" u="none" dirty="0">
                <a:solidFill>
                  <a:srgbClr val="CCFFFF"/>
                </a:solidFill>
              </a:rPr>
              <a:t>■ </a:t>
            </a:r>
            <a:r>
              <a:rPr lang="en-US" sz="1200" u="none" dirty="0">
                <a:solidFill>
                  <a:schemeClr val="accent1">
                    <a:lumMod val="50000"/>
                  </a:schemeClr>
                </a:solidFill>
              </a:rPr>
              <a:t>A Major Strength</a:t>
            </a:r>
          </a:p>
          <a:p>
            <a:pPr>
              <a:defRPr/>
            </a:pPr>
            <a:r>
              <a:rPr lang="en-US" sz="1400" u="none" dirty="0">
                <a:solidFill>
                  <a:srgbClr val="7680AC"/>
                </a:solidFill>
              </a:rPr>
              <a:t>■</a:t>
            </a:r>
            <a:r>
              <a:rPr lang="en-US" sz="1400" u="none" dirty="0">
                <a:solidFill>
                  <a:srgbClr val="CCFFFF"/>
                </a:solidFill>
              </a:rPr>
              <a:t> </a:t>
            </a:r>
            <a:r>
              <a:rPr lang="en-US" sz="1200" u="none" dirty="0">
                <a:solidFill>
                  <a:schemeClr val="accent1">
                    <a:lumMod val="50000"/>
                  </a:schemeClr>
                </a:solidFill>
              </a:rPr>
              <a:t>Somewhat Strong</a:t>
            </a:r>
            <a:endParaRPr lang="en-US" sz="1400" u="none" dirty="0">
              <a:solidFill>
                <a:schemeClr val="accent1">
                  <a:lumMod val="50000"/>
                </a:schemeClr>
              </a:solidFill>
            </a:endParaRPr>
          </a:p>
          <a:p>
            <a:pPr>
              <a:defRPr/>
            </a:pPr>
            <a:endParaRPr lang="en-US" sz="1200" b="1" u="none" dirty="0"/>
          </a:p>
          <a:p>
            <a:pPr>
              <a:defRPr/>
            </a:pPr>
            <a:r>
              <a:rPr lang="en-US" sz="1200" b="1" u="none" dirty="0">
                <a:solidFill>
                  <a:schemeClr val="accent1">
                    <a:lumMod val="50000"/>
                  </a:schemeClr>
                </a:solidFill>
              </a:rPr>
              <a:t>Comparison Group</a:t>
            </a:r>
          </a:p>
          <a:p>
            <a:pPr>
              <a:defRPr/>
            </a:pPr>
            <a:r>
              <a:rPr lang="en-US" sz="1400" u="none" dirty="0">
                <a:solidFill>
                  <a:schemeClr val="accent2"/>
                </a:solidFill>
              </a:rPr>
              <a:t>■ </a:t>
            </a:r>
            <a:r>
              <a:rPr lang="en-US" sz="1200" u="none" dirty="0">
                <a:solidFill>
                  <a:schemeClr val="accent1">
                    <a:lumMod val="50000"/>
                  </a:schemeClr>
                </a:solidFill>
              </a:rPr>
              <a:t>A Major Strength</a:t>
            </a:r>
            <a:endParaRPr lang="en-US" sz="1400" u="none" dirty="0">
              <a:solidFill>
                <a:schemeClr val="accent1">
                  <a:lumMod val="50000"/>
                </a:schemeClr>
              </a:solidFill>
            </a:endParaRPr>
          </a:p>
          <a:p>
            <a:pPr>
              <a:defRPr/>
            </a:pPr>
            <a:r>
              <a:rPr lang="en-US" sz="1400" u="none" dirty="0">
                <a:solidFill>
                  <a:srgbClr val="FFCC00"/>
                </a:solidFill>
              </a:rPr>
              <a:t>■</a:t>
            </a:r>
            <a:r>
              <a:rPr lang="en-US" sz="1200" u="none" dirty="0">
                <a:solidFill>
                  <a:srgbClr val="FFCC00"/>
                </a:solidFill>
              </a:rPr>
              <a:t> </a:t>
            </a:r>
            <a:r>
              <a:rPr lang="en-US" sz="1200" u="none" dirty="0">
                <a:solidFill>
                  <a:schemeClr val="accent1">
                    <a:lumMod val="50000"/>
                  </a:schemeClr>
                </a:solidFill>
              </a:rPr>
              <a:t>Somewhat Strong</a:t>
            </a:r>
          </a:p>
          <a:p>
            <a:pPr>
              <a:defRPr/>
            </a:pPr>
            <a:endParaRPr lang="en-US" sz="1200" b="1" u="none" dirty="0"/>
          </a:p>
        </p:txBody>
      </p:sp>
      <p:sp>
        <p:nvSpPr>
          <p:cNvPr id="11" name="Footer Placeholder 10"/>
          <p:cNvSpPr>
            <a:spLocks noGrp="1"/>
          </p:cNvSpPr>
          <p:nvPr>
            <p:ph type="ftr" sz="quarter" idx="10"/>
          </p:nvPr>
        </p:nvSpPr>
        <p:spPr/>
        <p:txBody>
          <a:bodyPr/>
          <a:lstStyle/>
          <a:p>
            <a:pPr>
              <a:defRPr/>
            </a:pPr>
            <a:r>
              <a:rPr lang="en-US" smtClean="0"/>
              <a:t>2013 College Senior Survey</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98CEBE32-51E4-484D-9854-4909253A03C2}" type="slidenum">
              <a:rPr lang="en-US" sz="1200" u="none"/>
              <a:pPr algn="r" eaLnBrk="1" hangingPunct="1"/>
              <a:t>19</a:t>
            </a:fld>
            <a:endParaRPr lang="en-US" sz="1200" u="none"/>
          </a:p>
        </p:txBody>
      </p:sp>
      <p:sp>
        <p:nvSpPr>
          <p:cNvPr id="14341" name="Slide Number Placeholder 11"/>
          <p:cNvSpPr>
            <a:spLocks noGrp="1"/>
          </p:cNvSpPr>
          <p:nvPr>
            <p:ph type="sldNum" sz="quarter" idx="11"/>
          </p:nvPr>
        </p:nvSpPr>
        <p:spPr>
          <a:noFill/>
        </p:spPr>
        <p:txBody>
          <a:bodyPr/>
          <a:lstStyle/>
          <a:p>
            <a:fld id="{56153C21-F9BB-499D-BF50-B5D5D7287D4F}" type="slidenum">
              <a:rPr lang="en-US" smtClean="0"/>
              <a:pPr/>
              <a:t>19</a:t>
            </a:fld>
            <a:endParaRPr lang="en-US" smtClean="0"/>
          </a:p>
        </p:txBody>
      </p:sp>
      <p:sp>
        <p:nvSpPr>
          <p:cNvPr id="22533" name="Rectangle 2"/>
          <p:cNvSpPr>
            <a:spLocks noGrp="1" noChangeArrowheads="1"/>
          </p:cNvSpPr>
          <p:nvPr>
            <p:ph type="title" idx="4294967295"/>
          </p:nvPr>
        </p:nvSpPr>
        <p:spPr>
          <a:xfrm>
            <a:off x="914400" y="152400"/>
            <a:ext cx="8226425" cy="1371600"/>
          </a:xfrm>
        </p:spPr>
        <p:txBody>
          <a:bodyPr/>
          <a:lstStyle/>
          <a:p>
            <a:pPr eaLnBrk="1" hangingPunct="1">
              <a:defRPr/>
            </a:pPr>
            <a:r>
              <a:rPr lang="en-US" dirty="0" smtClean="0">
                <a:solidFill>
                  <a:schemeClr val="accent1">
                    <a:lumMod val="50000"/>
                  </a:schemeClr>
                </a:solidFill>
              </a:rPr>
              <a:t>Academic Enhancement Experiences</a:t>
            </a:r>
            <a:r>
              <a:rPr lang="en-US" sz="1600" dirty="0" smtClean="0">
                <a:solidFill>
                  <a:schemeClr val="accent1"/>
                </a:solidFill>
              </a:rPr>
              <a:t/>
            </a:r>
            <a:br>
              <a:rPr lang="en-US" sz="1600" dirty="0" smtClean="0">
                <a:solidFill>
                  <a:schemeClr val="accent1"/>
                </a:solidFill>
              </a:rPr>
            </a:br>
            <a:r>
              <a:rPr lang="en-US" sz="1600" dirty="0" smtClean="0">
                <a:solidFill>
                  <a:schemeClr val="accent1"/>
                </a:solidFill>
              </a:rPr>
              <a:t/>
            </a:r>
            <a:br>
              <a:rPr lang="en-US" sz="1600" dirty="0" smtClean="0">
                <a:solidFill>
                  <a:schemeClr val="accent1"/>
                </a:solidFill>
              </a:rPr>
            </a:br>
            <a:r>
              <a:rPr lang="en-US" sz="1600" dirty="0" smtClean="0">
                <a:solidFill>
                  <a:schemeClr val="accent1"/>
                </a:solidFill>
              </a:rPr>
              <a:t>Opportunities to apply learning inside and outside the classroom augment </a:t>
            </a:r>
            <a:br>
              <a:rPr lang="en-US" sz="1600" dirty="0" smtClean="0">
                <a:solidFill>
                  <a:schemeClr val="accent1"/>
                </a:solidFill>
              </a:rPr>
            </a:br>
            <a:r>
              <a:rPr lang="en-US" sz="1600" dirty="0" smtClean="0">
                <a:solidFill>
                  <a:schemeClr val="accent1"/>
                </a:solidFill>
              </a:rPr>
              <a:t>students’ academic involvement, allowing them to make meaningful intellectual </a:t>
            </a:r>
            <a:br>
              <a:rPr lang="en-US" sz="1600" dirty="0" smtClean="0">
                <a:solidFill>
                  <a:schemeClr val="accent1"/>
                </a:solidFill>
              </a:rPr>
            </a:br>
            <a:r>
              <a:rPr lang="en-US" sz="1600" dirty="0" smtClean="0">
                <a:solidFill>
                  <a:schemeClr val="accent1"/>
                </a:solidFill>
              </a:rPr>
              <a:t>connections and communicate their knowledge to others.</a:t>
            </a:r>
          </a:p>
        </p:txBody>
      </p:sp>
      <p:graphicFrame>
        <p:nvGraphicFramePr>
          <p:cNvPr id="9" name="Academic Enhancement"/>
          <p:cNvGraphicFramePr>
            <a:graphicFrameLocks noChangeAspect="1"/>
          </p:cNvGraphicFramePr>
          <p:nvPr>
            <p:custDataLst>
              <p:tags r:id="rId1"/>
            </p:custDataLst>
          </p:nvPr>
        </p:nvGraphicFramePr>
        <p:xfrm>
          <a:off x="50800" y="1524000"/>
          <a:ext cx="8940800" cy="3733800"/>
        </p:xfrm>
        <a:graphic>
          <a:graphicData uri="http://schemas.openxmlformats.org/drawingml/2006/chart">
            <c:chart xmlns:c="http://schemas.openxmlformats.org/drawingml/2006/chart" xmlns:r="http://schemas.openxmlformats.org/officeDocument/2006/relationships" r:id="rId4"/>
          </a:graphicData>
        </a:graphic>
      </p:graphicFrame>
      <p:sp>
        <p:nvSpPr>
          <p:cNvPr id="22535" name="Rectangle 15"/>
          <p:cNvSpPr>
            <a:spLocks noChangeArrowheads="1"/>
          </p:cNvSpPr>
          <p:nvPr/>
        </p:nvSpPr>
        <p:spPr bwMode="auto">
          <a:xfrm>
            <a:off x="3352800" y="6124575"/>
            <a:ext cx="2895600" cy="276225"/>
          </a:xfrm>
          <a:prstGeom prst="rect">
            <a:avLst/>
          </a:prstGeom>
          <a:noFill/>
          <a:ln w="9525">
            <a:noFill/>
            <a:miter lim="800000"/>
            <a:headEnd/>
            <a:tailEnd/>
          </a:ln>
        </p:spPr>
        <p:txBody>
          <a:bodyPr>
            <a:spAutoFit/>
          </a:bodyPr>
          <a:lstStyle/>
          <a:p>
            <a:pPr>
              <a:defRPr/>
            </a:pPr>
            <a:r>
              <a:rPr lang="en-US" sz="1200" b="1" u="none" dirty="0">
                <a:solidFill>
                  <a:srgbClr val="7680AC"/>
                </a:solidFill>
              </a:rPr>
              <a:t>■ </a:t>
            </a:r>
            <a:r>
              <a:rPr lang="en-US" sz="1200" b="1" u="none" dirty="0">
                <a:solidFill>
                  <a:schemeClr val="accent1">
                    <a:lumMod val="50000"/>
                  </a:schemeClr>
                </a:solidFill>
              </a:rPr>
              <a:t>Your Institution   </a:t>
            </a:r>
            <a:r>
              <a:rPr lang="en-US" sz="1200" b="1" u="none" dirty="0">
                <a:solidFill>
                  <a:srgbClr val="FFCC00"/>
                </a:solidFill>
              </a:rPr>
              <a:t>■</a:t>
            </a:r>
            <a:r>
              <a:rPr lang="en-US" sz="1200" b="1" u="none" dirty="0">
                <a:solidFill>
                  <a:srgbClr val="7680AC"/>
                </a:solidFill>
              </a:rPr>
              <a:t> </a:t>
            </a:r>
            <a:r>
              <a:rPr lang="en-US" sz="1200" b="1" u="none" dirty="0">
                <a:solidFill>
                  <a:schemeClr val="accent1">
                    <a:lumMod val="50000"/>
                  </a:schemeClr>
                </a:solidFill>
              </a:rPr>
              <a:t>Comparison Group</a:t>
            </a:r>
          </a:p>
        </p:txBody>
      </p:sp>
      <p:sp>
        <p:nvSpPr>
          <p:cNvPr id="10" name="TextBox 11"/>
          <p:cNvSpPr txBox="1">
            <a:spLocks noChangeArrowheads="1"/>
          </p:cNvSpPr>
          <p:nvPr/>
        </p:nvSpPr>
        <p:spPr bwMode="auto">
          <a:xfrm>
            <a:off x="533400" y="5105400"/>
            <a:ext cx="8458200" cy="954107"/>
          </a:xfrm>
          <a:prstGeom prst="rect">
            <a:avLst/>
          </a:prstGeom>
          <a:noFill/>
          <a:ln w="9525">
            <a:noFill/>
            <a:miter lim="800000"/>
            <a:headEnd/>
            <a:tailEnd/>
          </a:ln>
        </p:spPr>
        <p:txBody>
          <a:bodyPr numCol="3">
            <a:spAutoFit/>
          </a:bodyPr>
          <a:lstStyle/>
          <a:p>
            <a:pPr algn="ctr">
              <a:defRPr/>
            </a:pPr>
            <a:r>
              <a:rPr lang="en-US" sz="1400" u="none" dirty="0">
                <a:solidFill>
                  <a:schemeClr val="accent1">
                    <a:lumMod val="50000"/>
                  </a:schemeClr>
                </a:solidFill>
              </a:rPr>
              <a:t>Completed a culminating experience for your degree (e.g., capstone course/project, thesis, comp exam)</a:t>
            </a:r>
          </a:p>
          <a:p>
            <a:pPr algn="ctr">
              <a:defRPr/>
            </a:pPr>
            <a:endParaRPr lang="en-US" sz="1400" u="none" dirty="0">
              <a:solidFill>
                <a:schemeClr val="accent1">
                  <a:lumMod val="50000"/>
                </a:schemeClr>
              </a:solidFill>
            </a:endParaRPr>
          </a:p>
          <a:p>
            <a:pPr algn="ctr">
              <a:defRPr/>
            </a:pPr>
            <a:r>
              <a:rPr lang="en-US" sz="1400" u="none" dirty="0">
                <a:solidFill>
                  <a:schemeClr val="accent1">
                    <a:lumMod val="50000"/>
                  </a:schemeClr>
                </a:solidFill>
              </a:rPr>
              <a:t>Participated in an undergraduate </a:t>
            </a:r>
          </a:p>
          <a:p>
            <a:pPr algn="ctr">
              <a:defRPr/>
            </a:pPr>
            <a:r>
              <a:rPr lang="en-US" sz="1400" u="none" dirty="0">
                <a:solidFill>
                  <a:schemeClr val="accent1">
                    <a:lumMod val="50000"/>
                  </a:schemeClr>
                </a:solidFill>
              </a:rPr>
              <a:t>research program</a:t>
            </a:r>
          </a:p>
          <a:p>
            <a:pPr algn="ctr">
              <a:defRPr/>
            </a:pPr>
            <a:r>
              <a:rPr lang="en-US" sz="1400" u="none" dirty="0">
                <a:solidFill>
                  <a:schemeClr val="accent1">
                    <a:lumMod val="50000"/>
                  </a:schemeClr>
                </a:solidFill>
              </a:rPr>
              <a:t> </a:t>
            </a:r>
          </a:p>
          <a:p>
            <a:pPr algn="ctr">
              <a:defRPr/>
            </a:pPr>
            <a:endParaRPr lang="en-US" sz="1400" u="none" dirty="0">
              <a:solidFill>
                <a:schemeClr val="accent1">
                  <a:lumMod val="50000"/>
                </a:schemeClr>
              </a:solidFill>
            </a:endParaRPr>
          </a:p>
          <a:p>
            <a:pPr algn="ctr">
              <a:defRPr/>
            </a:pPr>
            <a:r>
              <a:rPr lang="en-US" sz="1400" u="none" dirty="0">
                <a:solidFill>
                  <a:schemeClr val="accent1">
                    <a:lumMod val="50000"/>
                  </a:schemeClr>
                </a:solidFill>
              </a:rPr>
              <a:t>Participated in an internship </a:t>
            </a:r>
          </a:p>
          <a:p>
            <a:pPr algn="ctr">
              <a:defRPr/>
            </a:pPr>
            <a:r>
              <a:rPr lang="en-US" sz="1400" u="none" dirty="0">
                <a:solidFill>
                  <a:schemeClr val="accent1">
                    <a:lumMod val="50000"/>
                  </a:schemeClr>
                </a:solidFill>
              </a:rPr>
              <a:t>program</a:t>
            </a:r>
          </a:p>
        </p:txBody>
      </p:sp>
      <p:sp>
        <p:nvSpPr>
          <p:cNvPr id="8" name="Footer Placeholder 7"/>
          <p:cNvSpPr>
            <a:spLocks noGrp="1"/>
          </p:cNvSpPr>
          <p:nvPr>
            <p:ph type="ftr" sz="quarter" idx="10"/>
          </p:nvPr>
        </p:nvSpPr>
        <p:spPr/>
        <p:txBody>
          <a:bodyPr/>
          <a:lstStyle/>
          <a:p>
            <a:pPr>
              <a:defRPr/>
            </a:pPr>
            <a:r>
              <a:rPr lang="en-US" smtClean="0"/>
              <a:t>2013 College Senior Survey</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sz="quarter"/>
          </p:nvPr>
        </p:nvSpPr>
        <p:spPr>
          <a:xfrm>
            <a:off x="0" y="152400"/>
            <a:ext cx="9144000" cy="762000"/>
          </a:xfrm>
        </p:spPr>
        <p:txBody>
          <a:bodyPr/>
          <a:lstStyle/>
          <a:p>
            <a:pPr eaLnBrk="1" hangingPunct="1">
              <a:defRPr/>
            </a:pPr>
            <a:r>
              <a:rPr lang="en-US" dirty="0" smtClean="0">
                <a:solidFill>
                  <a:schemeClr val="accent1">
                    <a:lumMod val="50000"/>
                  </a:schemeClr>
                </a:solidFill>
              </a:rPr>
              <a:t>College Senior Survey</a:t>
            </a:r>
            <a:endParaRPr lang="en-US" sz="3200" dirty="0" smtClean="0">
              <a:solidFill>
                <a:schemeClr val="accent1">
                  <a:lumMod val="50000"/>
                </a:schemeClr>
              </a:solidFill>
            </a:endParaRPr>
          </a:p>
        </p:txBody>
      </p:sp>
      <p:sp>
        <p:nvSpPr>
          <p:cNvPr id="2051" name="Rectangle 3"/>
          <p:cNvSpPr>
            <a:spLocks noGrp="1" noChangeArrowheads="1"/>
          </p:cNvSpPr>
          <p:nvPr>
            <p:ph type="subTitle" sz="quarter" idx="1"/>
            <p:custDataLst>
              <p:tags r:id="rId1"/>
            </p:custDataLst>
          </p:nvPr>
        </p:nvSpPr>
        <p:spPr>
          <a:xfrm>
            <a:off x="914400" y="1828800"/>
            <a:ext cx="7315200" cy="4419600"/>
          </a:xfrm>
        </p:spPr>
        <p:txBody>
          <a:bodyPr/>
          <a:lstStyle/>
          <a:p>
            <a:pPr algn="l" eaLnBrk="1" hangingPunct="1">
              <a:lnSpc>
                <a:spcPct val="90000"/>
              </a:lnSpc>
              <a:spcBef>
                <a:spcPct val="10000"/>
              </a:spcBef>
              <a:buClr>
                <a:schemeClr val="accent1">
                  <a:lumMod val="50000"/>
                </a:schemeClr>
              </a:buClr>
              <a:defRPr/>
            </a:pPr>
            <a:r>
              <a:rPr lang="en-US" sz="2800" b="1" dirty="0" smtClean="0">
                <a:solidFill>
                  <a:schemeClr val="accent1">
                    <a:lumMod val="50000"/>
                  </a:schemeClr>
                </a:solidFill>
                <a:effectLst/>
              </a:rPr>
              <a:t>Results from the College Senior Survey (CSS) connect academic, civic, and diversity outcomes with college experiences to examine the institutional impact of:</a:t>
            </a:r>
          </a:p>
          <a:p>
            <a:pPr marL="628650" lvl="1" indent="-228600" eaLnBrk="1" hangingPunct="1">
              <a:lnSpc>
                <a:spcPct val="90000"/>
              </a:lnSpc>
              <a:spcBef>
                <a:spcPct val="10000"/>
              </a:spcBef>
              <a:buClr>
                <a:schemeClr val="accent1">
                  <a:lumMod val="50000"/>
                </a:schemeClr>
              </a:buClr>
              <a:defRPr/>
            </a:pPr>
            <a:endParaRPr lang="en-US" sz="2400" b="1" dirty="0" smtClean="0">
              <a:solidFill>
                <a:schemeClr val="accent1">
                  <a:lumMod val="50000"/>
                </a:schemeClr>
              </a:solidFill>
              <a:effectLst/>
            </a:endParaRPr>
          </a:p>
          <a:p>
            <a:pPr marL="628650" lvl="1" indent="-228600" eaLnBrk="1" hangingPunct="1">
              <a:lnSpc>
                <a:spcPct val="90000"/>
              </a:lnSpc>
              <a:spcBef>
                <a:spcPct val="10000"/>
              </a:spcBef>
              <a:buClr>
                <a:schemeClr val="accent1">
                  <a:lumMod val="50000"/>
                </a:schemeClr>
              </a:buClr>
              <a:defRPr/>
            </a:pPr>
            <a:r>
              <a:rPr lang="en-US" sz="2400" b="1" dirty="0" smtClean="0">
                <a:solidFill>
                  <a:schemeClr val="accent1">
                    <a:lumMod val="75000"/>
                  </a:schemeClr>
                </a:solidFill>
                <a:effectLst/>
              </a:rPr>
              <a:t>Academic outcomes and experiences</a:t>
            </a:r>
          </a:p>
          <a:p>
            <a:pPr marL="628650" lvl="1" indent="-228600" eaLnBrk="1" hangingPunct="1">
              <a:lnSpc>
                <a:spcPct val="90000"/>
              </a:lnSpc>
              <a:spcBef>
                <a:spcPct val="10000"/>
              </a:spcBef>
              <a:buClr>
                <a:schemeClr val="accent1">
                  <a:lumMod val="50000"/>
                </a:schemeClr>
              </a:buClr>
              <a:defRPr/>
            </a:pPr>
            <a:r>
              <a:rPr lang="en-US" sz="2400" b="1" dirty="0" smtClean="0">
                <a:solidFill>
                  <a:schemeClr val="accent1">
                    <a:lumMod val="75000"/>
                  </a:schemeClr>
                </a:solidFill>
                <a:effectLst/>
              </a:rPr>
              <a:t>Co-curricular outcomes and experiences</a:t>
            </a:r>
          </a:p>
          <a:p>
            <a:pPr marL="628650" lvl="1" indent="-228600" eaLnBrk="1" hangingPunct="1">
              <a:lnSpc>
                <a:spcPct val="90000"/>
              </a:lnSpc>
              <a:spcBef>
                <a:spcPct val="10000"/>
              </a:spcBef>
              <a:buClr>
                <a:schemeClr val="accent1">
                  <a:lumMod val="50000"/>
                </a:schemeClr>
              </a:buClr>
              <a:defRPr/>
            </a:pPr>
            <a:r>
              <a:rPr lang="en-US" sz="2400" b="1" dirty="0" smtClean="0">
                <a:solidFill>
                  <a:schemeClr val="accent1">
                    <a:lumMod val="75000"/>
                  </a:schemeClr>
                </a:solidFill>
                <a:effectLst/>
              </a:rPr>
              <a:t>Diversity</a:t>
            </a:r>
          </a:p>
          <a:p>
            <a:pPr marL="628650" lvl="1" indent="-228600" eaLnBrk="1" hangingPunct="1">
              <a:lnSpc>
                <a:spcPct val="90000"/>
              </a:lnSpc>
              <a:spcBef>
                <a:spcPct val="10000"/>
              </a:spcBef>
              <a:buClr>
                <a:schemeClr val="accent1">
                  <a:lumMod val="50000"/>
                </a:schemeClr>
              </a:buClr>
              <a:defRPr/>
            </a:pPr>
            <a:r>
              <a:rPr lang="en-US" sz="2400" b="1" dirty="0" smtClean="0">
                <a:solidFill>
                  <a:schemeClr val="accent1">
                    <a:lumMod val="75000"/>
                  </a:schemeClr>
                </a:solidFill>
                <a:effectLst/>
              </a:rPr>
              <a:t>Future plans</a:t>
            </a:r>
          </a:p>
          <a:p>
            <a:pPr marL="628650" lvl="1" indent="-228600" eaLnBrk="1" hangingPunct="1">
              <a:lnSpc>
                <a:spcPct val="90000"/>
              </a:lnSpc>
              <a:spcBef>
                <a:spcPct val="10000"/>
              </a:spcBef>
              <a:buClr>
                <a:schemeClr val="accent1">
                  <a:lumMod val="50000"/>
                </a:schemeClr>
              </a:buClr>
              <a:defRPr/>
            </a:pPr>
            <a:r>
              <a:rPr lang="en-US" sz="2400" b="1" dirty="0" smtClean="0">
                <a:solidFill>
                  <a:schemeClr val="accent1">
                    <a:lumMod val="75000"/>
                  </a:schemeClr>
                </a:solidFill>
                <a:effectLst/>
              </a:rPr>
              <a:t>Satisfaction</a:t>
            </a:r>
          </a:p>
          <a:p>
            <a:pPr marL="628650" lvl="1" indent="-228600" eaLnBrk="1" hangingPunct="1">
              <a:lnSpc>
                <a:spcPct val="90000"/>
              </a:lnSpc>
              <a:spcBef>
                <a:spcPct val="10000"/>
              </a:spcBef>
              <a:buClr>
                <a:schemeClr val="accent1">
                  <a:lumMod val="50000"/>
                </a:schemeClr>
              </a:buClr>
              <a:defRPr/>
            </a:pPr>
            <a:endParaRPr lang="en-US" sz="2000" b="1" dirty="0" smtClean="0">
              <a:solidFill>
                <a:schemeClr val="accent1">
                  <a:lumMod val="50000"/>
                </a:schemeClr>
              </a:solidFill>
              <a:effectLst/>
            </a:endParaRPr>
          </a:p>
          <a:p>
            <a:pPr marL="228600" indent="-228600" eaLnBrk="1" hangingPunct="1">
              <a:lnSpc>
                <a:spcPct val="90000"/>
              </a:lnSpc>
              <a:spcBef>
                <a:spcPct val="10000"/>
              </a:spcBef>
              <a:defRPr/>
            </a:pPr>
            <a:endParaRPr lang="en-US" sz="2400" b="1" dirty="0" smtClean="0">
              <a:solidFill>
                <a:schemeClr val="accent1">
                  <a:lumMod val="50000"/>
                </a:schemeClr>
              </a:solidFill>
              <a:effectLst/>
            </a:endParaRPr>
          </a:p>
        </p:txBody>
      </p:sp>
      <p:sp>
        <p:nvSpPr>
          <p:cNvPr id="6" name="TextBox 5"/>
          <p:cNvSpPr txBox="1"/>
          <p:nvPr/>
        </p:nvSpPr>
        <p:spPr>
          <a:xfrm>
            <a:off x="0" y="0"/>
            <a:ext cx="9144000" cy="1046163"/>
          </a:xfrm>
          <a:prstGeom prst="rect">
            <a:avLst/>
          </a:prstGeom>
          <a:solidFill>
            <a:schemeClr val="accent1">
              <a:lumMod val="50000"/>
            </a:schemeClr>
          </a:solidFill>
        </p:spPr>
        <p:txBody>
          <a:bodyPr>
            <a:spAutoFit/>
          </a:bodyPr>
          <a:lstStyle/>
          <a:p>
            <a:pPr>
              <a:defRPr/>
            </a:pPr>
            <a:endParaRPr lang="en-US" sz="1000" dirty="0">
              <a:solidFill>
                <a:schemeClr val="bg2"/>
              </a:solidFill>
              <a:latin typeface="+mj-lt"/>
            </a:endParaRPr>
          </a:p>
          <a:p>
            <a:pPr>
              <a:defRPr/>
            </a:pPr>
            <a:r>
              <a:rPr lang="en-US" sz="3600" u="none" dirty="0">
                <a:solidFill>
                  <a:srgbClr val="FFFFFF"/>
                </a:solidFill>
                <a:latin typeface="+mj-lt"/>
              </a:rPr>
              <a:t> THE COLLEGE EXPERIENCE</a:t>
            </a:r>
          </a:p>
          <a:p>
            <a:pPr>
              <a:defRPr/>
            </a:pPr>
            <a:endParaRPr lang="en-US" sz="1600" dirty="0">
              <a:solidFill>
                <a:schemeClr val="bg2"/>
              </a:solidFill>
            </a:endParaRPr>
          </a:p>
        </p:txBody>
      </p:sp>
      <p:cxnSp>
        <p:nvCxnSpPr>
          <p:cNvPr id="46087" name="Straight Connector 7"/>
          <p:cNvCxnSpPr>
            <a:cxnSpLocks noChangeShapeType="1"/>
          </p:cNvCxnSpPr>
          <p:nvPr/>
        </p:nvCxnSpPr>
        <p:spPr bwMode="auto">
          <a:xfrm>
            <a:off x="152400" y="762000"/>
            <a:ext cx="8839200" cy="0"/>
          </a:xfrm>
          <a:prstGeom prst="line">
            <a:avLst/>
          </a:prstGeom>
          <a:noFill/>
          <a:ln w="19050" algn="ctr">
            <a:solidFill>
              <a:srgbClr val="FFFFFF"/>
            </a:solidFill>
            <a:round/>
            <a:headEnd/>
            <a:tailEnd/>
          </a:ln>
        </p:spPr>
      </p:cxn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EB2818F1-947C-4A21-9CB4-C14DE6519003}" type="slidenum">
              <a:rPr lang="en-US" sz="1200" u="none"/>
              <a:pPr algn="r" eaLnBrk="1" hangingPunct="1"/>
              <a:t>20</a:t>
            </a:fld>
            <a:endParaRPr lang="en-US" sz="1200" u="none"/>
          </a:p>
        </p:txBody>
      </p:sp>
      <p:sp>
        <p:nvSpPr>
          <p:cNvPr id="15365" name="Slide Number Placeholder 11"/>
          <p:cNvSpPr>
            <a:spLocks noGrp="1"/>
          </p:cNvSpPr>
          <p:nvPr>
            <p:ph type="sldNum" sz="quarter" idx="11"/>
          </p:nvPr>
        </p:nvSpPr>
        <p:spPr>
          <a:noFill/>
        </p:spPr>
        <p:txBody>
          <a:bodyPr/>
          <a:lstStyle/>
          <a:p>
            <a:fld id="{2C8216D4-F905-4962-91A8-92CD98FFF724}" type="slidenum">
              <a:rPr lang="en-US" smtClean="0"/>
              <a:pPr/>
              <a:t>20</a:t>
            </a:fld>
            <a:endParaRPr lang="en-US" smtClean="0"/>
          </a:p>
        </p:txBody>
      </p:sp>
      <p:sp>
        <p:nvSpPr>
          <p:cNvPr id="22533" name="Rectangle 2"/>
          <p:cNvSpPr>
            <a:spLocks noGrp="1" noChangeArrowheads="1"/>
          </p:cNvSpPr>
          <p:nvPr>
            <p:ph type="title" idx="4294967295"/>
          </p:nvPr>
        </p:nvSpPr>
        <p:spPr>
          <a:xfrm>
            <a:off x="914400" y="152400"/>
            <a:ext cx="8226425" cy="1295400"/>
          </a:xfrm>
        </p:spPr>
        <p:txBody>
          <a:bodyPr/>
          <a:lstStyle/>
          <a:p>
            <a:pPr eaLnBrk="1" hangingPunct="1">
              <a:defRPr/>
            </a:pPr>
            <a:r>
              <a:rPr lang="en-US" dirty="0" smtClean="0">
                <a:solidFill>
                  <a:schemeClr val="accent1">
                    <a:lumMod val="50000"/>
                  </a:schemeClr>
                </a:solidFill>
              </a:rPr>
              <a:t>Additional Enhancement Experiences</a:t>
            </a:r>
            <a:r>
              <a:rPr lang="en-US" sz="1600" dirty="0" smtClean="0">
                <a:solidFill>
                  <a:schemeClr val="accent1"/>
                </a:solidFill>
              </a:rPr>
              <a:t/>
            </a:r>
            <a:br>
              <a:rPr lang="en-US" sz="1600" dirty="0" smtClean="0">
                <a:solidFill>
                  <a:schemeClr val="accent1"/>
                </a:solidFill>
              </a:rPr>
            </a:br>
            <a:r>
              <a:rPr lang="en-US" sz="1600" dirty="0" smtClean="0">
                <a:solidFill>
                  <a:schemeClr val="accent1"/>
                </a:solidFill>
              </a:rPr>
              <a:t/>
            </a:r>
            <a:br>
              <a:rPr lang="en-US" sz="1600" dirty="0" smtClean="0">
                <a:solidFill>
                  <a:schemeClr val="accent1"/>
                </a:solidFill>
              </a:rPr>
            </a:br>
            <a:r>
              <a:rPr lang="en-US" sz="1600" dirty="0" smtClean="0">
                <a:solidFill>
                  <a:schemeClr val="accent1"/>
                </a:solidFill>
              </a:rPr>
              <a:t>These items reflect your senior cohort’s expectations for participation in academic </a:t>
            </a:r>
            <a:br>
              <a:rPr lang="en-US" sz="1600" dirty="0" smtClean="0">
                <a:solidFill>
                  <a:schemeClr val="accent1"/>
                </a:solidFill>
              </a:rPr>
            </a:br>
            <a:r>
              <a:rPr lang="en-US" sz="1600" dirty="0" smtClean="0">
                <a:solidFill>
                  <a:schemeClr val="accent1"/>
                </a:solidFill>
              </a:rPr>
              <a:t>enhancement experiences, as measured by their responses to the CIRP Freshman Survey, as well as their actual participation, as measured by the CIRP Senior Survey.</a:t>
            </a:r>
          </a:p>
        </p:txBody>
      </p:sp>
      <p:sp>
        <p:nvSpPr>
          <p:cNvPr id="9" name="Rectangle 6"/>
          <p:cNvSpPr>
            <a:spLocks noChangeArrowheads="1"/>
          </p:cNvSpPr>
          <p:nvPr/>
        </p:nvSpPr>
        <p:spPr bwMode="auto">
          <a:xfrm>
            <a:off x="2743200" y="5934670"/>
            <a:ext cx="4114800" cy="1077218"/>
          </a:xfrm>
          <a:prstGeom prst="rect">
            <a:avLst/>
          </a:prstGeom>
          <a:noFill/>
          <a:ln w="9525">
            <a:noFill/>
            <a:miter lim="800000"/>
            <a:headEnd/>
            <a:tailEnd/>
          </a:ln>
        </p:spPr>
        <p:txBody>
          <a:bodyPr numCol="2">
            <a:spAutoFit/>
          </a:bodyPr>
          <a:lstStyle/>
          <a:p>
            <a:pPr>
              <a:defRPr/>
            </a:pPr>
            <a:r>
              <a:rPr lang="en-US" sz="1200" b="1" u="none" dirty="0">
                <a:solidFill>
                  <a:schemeClr val="accent1">
                    <a:lumMod val="50000"/>
                  </a:schemeClr>
                </a:solidFill>
              </a:rPr>
              <a:t>Your Institution         </a:t>
            </a:r>
          </a:p>
          <a:p>
            <a:pPr>
              <a:defRPr/>
            </a:pPr>
            <a:r>
              <a:rPr lang="en-US" sz="1400" b="1" u="none" dirty="0">
                <a:solidFill>
                  <a:schemeClr val="accent3">
                    <a:lumMod val="60000"/>
                    <a:lumOff val="40000"/>
                  </a:schemeClr>
                </a:solidFill>
              </a:rPr>
              <a:t>■</a:t>
            </a:r>
            <a:r>
              <a:rPr lang="en-US" sz="1200" b="1" u="none" dirty="0">
                <a:solidFill>
                  <a:schemeClr val="accent1">
                    <a:lumMod val="60000"/>
                    <a:lumOff val="40000"/>
                  </a:schemeClr>
                </a:solidFill>
              </a:rPr>
              <a:t> </a:t>
            </a:r>
            <a:r>
              <a:rPr lang="en-US" sz="1200" u="none" dirty="0">
                <a:solidFill>
                  <a:schemeClr val="accent1">
                    <a:lumMod val="50000"/>
                  </a:schemeClr>
                </a:solidFill>
              </a:rPr>
              <a:t>TFS—Very Good Chance</a:t>
            </a:r>
          </a:p>
          <a:p>
            <a:pPr>
              <a:defRPr/>
            </a:pPr>
            <a:r>
              <a:rPr lang="en-US" sz="1400" u="none" dirty="0">
                <a:solidFill>
                  <a:schemeClr val="accent1">
                    <a:lumMod val="60000"/>
                    <a:lumOff val="40000"/>
                  </a:schemeClr>
                </a:solidFill>
              </a:rPr>
              <a:t>■</a:t>
            </a:r>
            <a:r>
              <a:rPr lang="en-US" sz="1400" u="none" dirty="0">
                <a:solidFill>
                  <a:srgbClr val="CCFFFF"/>
                </a:solidFill>
              </a:rPr>
              <a:t> </a:t>
            </a:r>
            <a:r>
              <a:rPr lang="en-US" sz="1200" u="none" dirty="0">
                <a:solidFill>
                  <a:schemeClr val="accent5">
                    <a:lumMod val="50000"/>
                  </a:schemeClr>
                </a:solidFill>
              </a:rPr>
              <a:t>TFS—Some Chance</a:t>
            </a:r>
          </a:p>
          <a:p>
            <a:pPr>
              <a:defRPr/>
            </a:pPr>
            <a:r>
              <a:rPr lang="en-US" sz="1200" u="none" dirty="0">
                <a:solidFill>
                  <a:srgbClr val="596491"/>
                </a:solidFill>
              </a:rPr>
              <a:t>■</a:t>
            </a:r>
            <a:r>
              <a:rPr lang="en-US" sz="1200" u="none" dirty="0">
                <a:solidFill>
                  <a:schemeClr val="accent5">
                    <a:lumMod val="50000"/>
                  </a:schemeClr>
                </a:solidFill>
              </a:rPr>
              <a:t> CSS—Participated </a:t>
            </a:r>
          </a:p>
          <a:p>
            <a:pPr>
              <a:defRPr/>
            </a:pPr>
            <a:endParaRPr lang="en-US" sz="1200" b="1" u="none" dirty="0"/>
          </a:p>
          <a:p>
            <a:pPr>
              <a:defRPr/>
            </a:pPr>
            <a:r>
              <a:rPr lang="en-US" sz="1200" b="1" u="none" dirty="0">
                <a:solidFill>
                  <a:schemeClr val="accent1">
                    <a:lumMod val="50000"/>
                  </a:schemeClr>
                </a:solidFill>
              </a:rPr>
              <a:t>Comparison Group</a:t>
            </a:r>
          </a:p>
          <a:p>
            <a:pPr>
              <a:defRPr/>
            </a:pPr>
            <a:r>
              <a:rPr lang="en-US" sz="1400" b="1" u="none" dirty="0">
                <a:solidFill>
                  <a:schemeClr val="accent2">
                    <a:lumMod val="40000"/>
                    <a:lumOff val="60000"/>
                  </a:schemeClr>
                </a:solidFill>
              </a:rPr>
              <a:t>■</a:t>
            </a:r>
            <a:r>
              <a:rPr lang="en-US" sz="1400" b="1" u="none" dirty="0">
                <a:solidFill>
                  <a:srgbClr val="FFE885"/>
                </a:solidFill>
              </a:rPr>
              <a:t> </a:t>
            </a:r>
            <a:r>
              <a:rPr lang="en-US" sz="1200" u="none" dirty="0">
                <a:solidFill>
                  <a:schemeClr val="accent5">
                    <a:lumMod val="50000"/>
                  </a:schemeClr>
                </a:solidFill>
              </a:rPr>
              <a:t>TFS—Very Good Chance</a:t>
            </a:r>
          </a:p>
          <a:p>
            <a:pPr>
              <a:defRPr/>
            </a:pPr>
            <a:r>
              <a:rPr lang="en-US" sz="1400" u="none" dirty="0">
                <a:solidFill>
                  <a:schemeClr val="accent6"/>
                </a:solidFill>
              </a:rPr>
              <a:t>■</a:t>
            </a:r>
            <a:r>
              <a:rPr lang="en-US" sz="1200" u="none" dirty="0">
                <a:solidFill>
                  <a:schemeClr val="accent6">
                    <a:lumMod val="75000"/>
                  </a:schemeClr>
                </a:solidFill>
              </a:rPr>
              <a:t> </a:t>
            </a:r>
            <a:r>
              <a:rPr lang="en-US" sz="1200" u="none" dirty="0">
                <a:solidFill>
                  <a:schemeClr val="accent5">
                    <a:lumMod val="50000"/>
                  </a:schemeClr>
                </a:solidFill>
              </a:rPr>
              <a:t>TFS—Some Chance</a:t>
            </a:r>
          </a:p>
          <a:p>
            <a:pPr>
              <a:defRPr/>
            </a:pPr>
            <a:r>
              <a:rPr lang="en-US" sz="1200" u="none" dirty="0">
                <a:solidFill>
                  <a:srgbClr val="FFC000"/>
                </a:solidFill>
              </a:rPr>
              <a:t>■</a:t>
            </a:r>
            <a:r>
              <a:rPr lang="en-US" sz="1200" u="none" dirty="0">
                <a:solidFill>
                  <a:schemeClr val="accent5">
                    <a:lumMod val="50000"/>
                  </a:schemeClr>
                </a:solidFill>
              </a:rPr>
              <a:t> CSS—Participated </a:t>
            </a:r>
          </a:p>
        </p:txBody>
      </p:sp>
      <p:sp>
        <p:nvSpPr>
          <p:cNvPr id="8" name="TextBox 7"/>
          <p:cNvSpPr txBox="1"/>
          <p:nvPr/>
        </p:nvSpPr>
        <p:spPr>
          <a:xfrm>
            <a:off x="533400" y="5334000"/>
            <a:ext cx="3048000" cy="523220"/>
          </a:xfrm>
          <a:prstGeom prst="rect">
            <a:avLst/>
          </a:prstGeom>
          <a:noFill/>
        </p:spPr>
        <p:txBody>
          <a:bodyPr wrap="square" rtlCol="0">
            <a:spAutoFit/>
          </a:bodyPr>
          <a:lstStyle/>
          <a:p>
            <a:pPr algn="ctr"/>
            <a:r>
              <a:rPr lang="en-US" sz="1400" b="1" u="none" dirty="0" smtClean="0">
                <a:solidFill>
                  <a:schemeClr val="accent5">
                    <a:lumMod val="75000"/>
                  </a:schemeClr>
                </a:solidFill>
              </a:rPr>
              <a:t>Participated in </a:t>
            </a:r>
          </a:p>
          <a:p>
            <a:pPr algn="ctr"/>
            <a:r>
              <a:rPr lang="en-US" sz="1400" b="1" u="none" dirty="0" smtClean="0">
                <a:solidFill>
                  <a:schemeClr val="accent5">
                    <a:lumMod val="75000"/>
                  </a:schemeClr>
                </a:solidFill>
              </a:rPr>
              <a:t>student clubs/groups</a:t>
            </a:r>
            <a:endParaRPr lang="en-US" sz="1400" b="1" u="none" dirty="0">
              <a:solidFill>
                <a:schemeClr val="accent5">
                  <a:lumMod val="75000"/>
                </a:schemeClr>
              </a:solidFill>
            </a:endParaRPr>
          </a:p>
        </p:txBody>
      </p:sp>
      <p:sp>
        <p:nvSpPr>
          <p:cNvPr id="11" name="TextBox 10"/>
          <p:cNvSpPr txBox="1"/>
          <p:nvPr/>
        </p:nvSpPr>
        <p:spPr>
          <a:xfrm>
            <a:off x="3505200" y="5334000"/>
            <a:ext cx="3276600" cy="523220"/>
          </a:xfrm>
          <a:prstGeom prst="rect">
            <a:avLst/>
          </a:prstGeom>
          <a:noFill/>
        </p:spPr>
        <p:txBody>
          <a:bodyPr wrap="square" rtlCol="0">
            <a:spAutoFit/>
          </a:bodyPr>
          <a:lstStyle/>
          <a:p>
            <a:pPr algn="ctr"/>
            <a:r>
              <a:rPr lang="en-US" sz="1400" b="1" u="none" dirty="0" smtClean="0">
                <a:solidFill>
                  <a:schemeClr val="accent5">
                    <a:lumMod val="75000"/>
                  </a:schemeClr>
                </a:solidFill>
              </a:rPr>
              <a:t>Participated in a </a:t>
            </a:r>
          </a:p>
          <a:p>
            <a:pPr algn="ctr"/>
            <a:r>
              <a:rPr lang="en-US" sz="1400" b="1" u="none" dirty="0" smtClean="0">
                <a:solidFill>
                  <a:schemeClr val="accent5">
                    <a:lumMod val="75000"/>
                  </a:schemeClr>
                </a:solidFill>
              </a:rPr>
              <a:t>study-abroad program</a:t>
            </a:r>
            <a:endParaRPr lang="en-US" sz="1400" b="1" u="none" dirty="0">
              <a:solidFill>
                <a:schemeClr val="accent5">
                  <a:lumMod val="75000"/>
                </a:schemeClr>
              </a:solidFill>
            </a:endParaRPr>
          </a:p>
        </p:txBody>
      </p:sp>
      <p:sp>
        <p:nvSpPr>
          <p:cNvPr id="12" name="TextBox 11"/>
          <p:cNvSpPr txBox="1"/>
          <p:nvPr/>
        </p:nvSpPr>
        <p:spPr>
          <a:xfrm>
            <a:off x="6553201" y="5334000"/>
            <a:ext cx="2590800" cy="523220"/>
          </a:xfrm>
          <a:prstGeom prst="rect">
            <a:avLst/>
          </a:prstGeom>
          <a:noFill/>
        </p:spPr>
        <p:txBody>
          <a:bodyPr wrap="square" rtlCol="0">
            <a:spAutoFit/>
          </a:bodyPr>
          <a:lstStyle/>
          <a:p>
            <a:pPr algn="ctr"/>
            <a:r>
              <a:rPr lang="en-US" sz="1400" b="1" u="none" dirty="0" smtClean="0">
                <a:solidFill>
                  <a:schemeClr val="accent5">
                    <a:lumMod val="75000"/>
                  </a:schemeClr>
                </a:solidFill>
              </a:rPr>
              <a:t>Performed volunteer or community service work</a:t>
            </a:r>
            <a:endParaRPr lang="en-US" sz="1400" b="1" u="none" dirty="0">
              <a:solidFill>
                <a:schemeClr val="accent5">
                  <a:lumMod val="75000"/>
                </a:schemeClr>
              </a:solidFill>
            </a:endParaRPr>
          </a:p>
        </p:txBody>
      </p:sp>
      <p:graphicFrame>
        <p:nvGraphicFramePr>
          <p:cNvPr id="13" name="Enhancement Exp"/>
          <p:cNvGraphicFramePr/>
          <p:nvPr/>
        </p:nvGraphicFramePr>
        <p:xfrm>
          <a:off x="228600" y="1397000"/>
          <a:ext cx="8915400" cy="4064000"/>
        </p:xfrm>
        <a:graphic>
          <a:graphicData uri="http://schemas.openxmlformats.org/drawingml/2006/chart">
            <c:chart xmlns:c="http://schemas.openxmlformats.org/drawingml/2006/chart" xmlns:r="http://schemas.openxmlformats.org/officeDocument/2006/relationships" r:id="rId3"/>
          </a:graphicData>
        </a:graphic>
      </p:graphicFrame>
      <p:cxnSp>
        <p:nvCxnSpPr>
          <p:cNvPr id="15" name="Straight Connector 14"/>
          <p:cNvCxnSpPr/>
          <p:nvPr/>
        </p:nvCxnSpPr>
        <p:spPr bwMode="auto">
          <a:xfrm>
            <a:off x="3581400" y="1524000"/>
            <a:ext cx="0" cy="3733800"/>
          </a:xfrm>
          <a:prstGeom prst="line">
            <a:avLst/>
          </a:prstGeom>
          <a:ln>
            <a:solidFill>
              <a:schemeClr val="tx1">
                <a:alpha val="50000"/>
              </a:schemeClr>
            </a:solidFill>
            <a:headEnd type="none" w="med" len="med"/>
            <a:tailEnd type="none" w="med" len="med"/>
          </a:ln>
        </p:spPr>
        <p:style>
          <a:lnRef idx="1">
            <a:schemeClr val="accent5"/>
          </a:lnRef>
          <a:fillRef idx="0">
            <a:schemeClr val="accent5"/>
          </a:fillRef>
          <a:effectRef idx="0">
            <a:schemeClr val="accent5"/>
          </a:effectRef>
          <a:fontRef idx="minor">
            <a:schemeClr val="tx1"/>
          </a:fontRef>
        </p:style>
      </p:cxnSp>
      <p:cxnSp>
        <p:nvCxnSpPr>
          <p:cNvPr id="17" name="Straight Connector 16"/>
          <p:cNvCxnSpPr/>
          <p:nvPr/>
        </p:nvCxnSpPr>
        <p:spPr bwMode="auto">
          <a:xfrm>
            <a:off x="6248400" y="1524000"/>
            <a:ext cx="0" cy="3733800"/>
          </a:xfrm>
          <a:prstGeom prst="line">
            <a:avLst/>
          </a:prstGeom>
          <a:solidFill>
            <a:schemeClr val="accent1"/>
          </a:solidFill>
          <a:ln w="9525" cap="flat" cmpd="sng" algn="ctr">
            <a:solidFill>
              <a:schemeClr val="tx1">
                <a:alpha val="49000"/>
              </a:schemeClr>
            </a:solidFill>
            <a:prstDash val="solid"/>
            <a:round/>
            <a:headEnd type="none" w="med" len="med"/>
            <a:tailEnd type="none" w="med" len="med"/>
          </a:ln>
          <a:effectLst/>
        </p:spPr>
      </p:cxnSp>
      <p:sp>
        <p:nvSpPr>
          <p:cNvPr id="14" name="Footer Placeholder 13"/>
          <p:cNvSpPr>
            <a:spLocks noGrp="1"/>
          </p:cNvSpPr>
          <p:nvPr>
            <p:ph type="ftr" sz="quarter" idx="10"/>
          </p:nvPr>
        </p:nvSpPr>
        <p:spPr/>
        <p:txBody>
          <a:bodyPr/>
          <a:lstStyle/>
          <a:p>
            <a:pPr>
              <a:defRPr/>
            </a:pPr>
            <a:r>
              <a:rPr lang="en-US" smtClean="0"/>
              <a:t>2013 College Senior Survey</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0F92D8FE-AF55-44BA-B979-8AFF8F3641F0}" type="slidenum">
              <a:rPr lang="en-US" sz="1200" u="none"/>
              <a:pPr algn="r" eaLnBrk="1" hangingPunct="1"/>
              <a:t>21</a:t>
            </a:fld>
            <a:endParaRPr lang="en-US" sz="1200" u="none"/>
          </a:p>
        </p:txBody>
      </p:sp>
      <p:sp>
        <p:nvSpPr>
          <p:cNvPr id="16389" name="Slide Number Placeholder 10"/>
          <p:cNvSpPr>
            <a:spLocks noGrp="1"/>
          </p:cNvSpPr>
          <p:nvPr>
            <p:ph type="sldNum" sz="quarter" idx="11"/>
          </p:nvPr>
        </p:nvSpPr>
        <p:spPr>
          <a:noFill/>
        </p:spPr>
        <p:txBody>
          <a:bodyPr/>
          <a:lstStyle/>
          <a:p>
            <a:fld id="{6E17F83E-64A8-4C29-95FE-FCC8A425C41F}" type="slidenum">
              <a:rPr lang="en-US" smtClean="0"/>
              <a:pPr/>
              <a:t>21</a:t>
            </a:fld>
            <a:endParaRPr lang="en-US" smtClean="0"/>
          </a:p>
        </p:txBody>
      </p:sp>
      <p:sp>
        <p:nvSpPr>
          <p:cNvPr id="3" name="Rectangle 2"/>
          <p:cNvSpPr>
            <a:spLocks noGrp="1" noChangeArrowheads="1"/>
          </p:cNvSpPr>
          <p:nvPr>
            <p:ph type="title" idx="4294967295"/>
          </p:nvPr>
        </p:nvSpPr>
        <p:spPr>
          <a:xfrm>
            <a:off x="914400" y="152400"/>
            <a:ext cx="8229600" cy="1143000"/>
          </a:xfrm>
        </p:spPr>
        <p:txBody>
          <a:bodyPr/>
          <a:lstStyle/>
          <a:p>
            <a:pPr eaLnBrk="1" hangingPunct="1">
              <a:defRPr/>
            </a:pPr>
            <a:r>
              <a:rPr lang="en-US" dirty="0" smtClean="0">
                <a:solidFill>
                  <a:schemeClr val="accent1">
                    <a:lumMod val="50000"/>
                  </a:schemeClr>
                </a:solidFill>
              </a:rPr>
              <a:t>Active and Collaborative Learning</a:t>
            </a:r>
            <a:r>
              <a:rPr lang="en-US" sz="1600" dirty="0" smtClean="0"/>
              <a:t/>
            </a:r>
            <a:br>
              <a:rPr lang="en-US" sz="1600" dirty="0" smtClean="0"/>
            </a:br>
            <a:r>
              <a:rPr lang="en-US" sz="1600" dirty="0" smtClean="0"/>
              <a:t/>
            </a:r>
            <a:br>
              <a:rPr lang="en-US" sz="1600" dirty="0" smtClean="0"/>
            </a:br>
            <a:r>
              <a:rPr lang="en-US" sz="1600" dirty="0" smtClean="0">
                <a:solidFill>
                  <a:schemeClr val="accent1"/>
                </a:solidFill>
              </a:rPr>
              <a:t>These items illustrate the extent to which students have deepened their </a:t>
            </a:r>
            <a:br>
              <a:rPr lang="en-US" sz="1600" dirty="0" smtClean="0">
                <a:solidFill>
                  <a:schemeClr val="accent1"/>
                </a:solidFill>
              </a:rPr>
            </a:br>
            <a:r>
              <a:rPr lang="en-US" sz="1600" dirty="0" smtClean="0">
                <a:solidFill>
                  <a:schemeClr val="accent1"/>
                </a:solidFill>
              </a:rPr>
              <a:t>knowledge of course material through interaction with faculty and other students.</a:t>
            </a:r>
            <a:endParaRPr lang="en-US" sz="1200" dirty="0" smtClean="0">
              <a:solidFill>
                <a:schemeClr val="accent1"/>
              </a:solidFill>
            </a:endParaRPr>
          </a:p>
        </p:txBody>
      </p:sp>
      <p:graphicFrame>
        <p:nvGraphicFramePr>
          <p:cNvPr id="12" name="Active and Collaborative"/>
          <p:cNvGraphicFramePr>
            <a:graphicFrameLocks noChangeAspect="1"/>
          </p:cNvGraphicFramePr>
          <p:nvPr/>
        </p:nvGraphicFramePr>
        <p:xfrm>
          <a:off x="50800" y="1498600"/>
          <a:ext cx="9042400" cy="3708400"/>
        </p:xfrm>
        <a:graphic>
          <a:graphicData uri="http://schemas.openxmlformats.org/drawingml/2006/chart">
            <c:chart xmlns:c="http://schemas.openxmlformats.org/drawingml/2006/chart" xmlns:r="http://schemas.openxmlformats.org/officeDocument/2006/relationships" r:id="rId3"/>
          </a:graphicData>
        </a:graphic>
      </p:graphicFrame>
      <p:sp>
        <p:nvSpPr>
          <p:cNvPr id="18439" name="TextBox 9"/>
          <p:cNvSpPr txBox="1">
            <a:spLocks noChangeArrowheads="1"/>
          </p:cNvSpPr>
          <p:nvPr/>
        </p:nvSpPr>
        <p:spPr bwMode="auto">
          <a:xfrm>
            <a:off x="609600" y="5105400"/>
            <a:ext cx="2819400" cy="523875"/>
          </a:xfrm>
          <a:prstGeom prst="rect">
            <a:avLst/>
          </a:prstGeom>
          <a:noFill/>
          <a:ln w="9525">
            <a:noFill/>
            <a:miter lim="800000"/>
            <a:headEnd/>
            <a:tailEnd/>
          </a:ln>
        </p:spPr>
        <p:txBody>
          <a:bodyPr>
            <a:spAutoFit/>
          </a:bodyPr>
          <a:lstStyle/>
          <a:p>
            <a:pPr algn="ctr">
              <a:defRPr/>
            </a:pPr>
            <a:r>
              <a:rPr lang="en-US" sz="1400" u="none" dirty="0">
                <a:solidFill>
                  <a:schemeClr val="accent1">
                    <a:lumMod val="50000"/>
                  </a:schemeClr>
                </a:solidFill>
              </a:rPr>
              <a:t>Integrate skills and knowledge from different sources and experiences</a:t>
            </a:r>
          </a:p>
        </p:txBody>
      </p:sp>
      <p:sp>
        <p:nvSpPr>
          <p:cNvPr id="18442" name="TextBox 10"/>
          <p:cNvSpPr txBox="1">
            <a:spLocks noChangeArrowheads="1"/>
          </p:cNvSpPr>
          <p:nvPr/>
        </p:nvSpPr>
        <p:spPr bwMode="auto">
          <a:xfrm>
            <a:off x="3886200" y="5105400"/>
            <a:ext cx="1905000" cy="523875"/>
          </a:xfrm>
          <a:prstGeom prst="rect">
            <a:avLst/>
          </a:prstGeom>
          <a:noFill/>
          <a:ln w="9525">
            <a:noFill/>
            <a:miter lim="800000"/>
            <a:headEnd/>
            <a:tailEnd/>
          </a:ln>
        </p:spPr>
        <p:txBody>
          <a:bodyPr>
            <a:spAutoFit/>
          </a:bodyPr>
          <a:lstStyle/>
          <a:p>
            <a:pPr algn="ctr">
              <a:defRPr/>
            </a:pPr>
            <a:r>
              <a:rPr lang="en-US" sz="1400" u="none" dirty="0">
                <a:solidFill>
                  <a:schemeClr val="accent1">
                    <a:lumMod val="50000"/>
                  </a:schemeClr>
                </a:solidFill>
              </a:rPr>
              <a:t>Tutored another college student</a:t>
            </a:r>
          </a:p>
        </p:txBody>
      </p:sp>
      <p:sp>
        <p:nvSpPr>
          <p:cNvPr id="11" name="TextBox 11"/>
          <p:cNvSpPr txBox="1">
            <a:spLocks noChangeArrowheads="1"/>
          </p:cNvSpPr>
          <p:nvPr/>
        </p:nvSpPr>
        <p:spPr bwMode="auto">
          <a:xfrm>
            <a:off x="6629400" y="5138738"/>
            <a:ext cx="1905000" cy="523875"/>
          </a:xfrm>
          <a:prstGeom prst="rect">
            <a:avLst/>
          </a:prstGeom>
          <a:noFill/>
          <a:ln w="9525">
            <a:noFill/>
            <a:miter lim="800000"/>
            <a:headEnd/>
            <a:tailEnd/>
          </a:ln>
        </p:spPr>
        <p:txBody>
          <a:bodyPr>
            <a:spAutoFit/>
          </a:bodyPr>
          <a:lstStyle/>
          <a:p>
            <a:pPr algn="ctr">
              <a:defRPr/>
            </a:pPr>
            <a:r>
              <a:rPr lang="en-US" sz="1400" u="none" dirty="0">
                <a:solidFill>
                  <a:schemeClr val="accent1">
                    <a:lumMod val="50000"/>
                  </a:schemeClr>
                </a:solidFill>
              </a:rPr>
              <a:t>Performed community service as part of a class</a:t>
            </a:r>
          </a:p>
        </p:txBody>
      </p:sp>
      <p:sp>
        <p:nvSpPr>
          <p:cNvPr id="14" name="Rectangle 6"/>
          <p:cNvSpPr>
            <a:spLocks noChangeArrowheads="1"/>
          </p:cNvSpPr>
          <p:nvPr/>
        </p:nvSpPr>
        <p:spPr bwMode="auto">
          <a:xfrm>
            <a:off x="3200400" y="5934670"/>
            <a:ext cx="2819400" cy="892552"/>
          </a:xfrm>
          <a:prstGeom prst="rect">
            <a:avLst/>
          </a:prstGeom>
          <a:noFill/>
          <a:ln w="9525">
            <a:noFill/>
            <a:miter lim="800000"/>
            <a:headEnd/>
            <a:tailEnd/>
          </a:ln>
        </p:spPr>
        <p:txBody>
          <a:bodyPr numCol="2">
            <a:spAutoFit/>
          </a:bodyPr>
          <a:lstStyle/>
          <a:p>
            <a:pPr>
              <a:defRPr/>
            </a:pPr>
            <a:r>
              <a:rPr lang="en-US" sz="1200" b="1" u="none" dirty="0">
                <a:solidFill>
                  <a:schemeClr val="accent1">
                    <a:lumMod val="50000"/>
                  </a:schemeClr>
                </a:solidFill>
              </a:rPr>
              <a:t>Your Institution         </a:t>
            </a:r>
          </a:p>
          <a:p>
            <a:pPr>
              <a:defRPr/>
            </a:pPr>
            <a:r>
              <a:rPr lang="en-US" sz="1400" b="1" u="none" dirty="0">
                <a:solidFill>
                  <a:srgbClr val="CCFFFF"/>
                </a:solidFill>
              </a:rPr>
              <a:t>■ </a:t>
            </a:r>
            <a:r>
              <a:rPr lang="en-US" sz="1200" u="none" dirty="0">
                <a:solidFill>
                  <a:schemeClr val="accent1">
                    <a:lumMod val="50000"/>
                  </a:schemeClr>
                </a:solidFill>
              </a:rPr>
              <a:t>Frequently</a:t>
            </a:r>
          </a:p>
          <a:p>
            <a:pPr>
              <a:defRPr/>
            </a:pPr>
            <a:r>
              <a:rPr lang="en-US" sz="1400" u="none" dirty="0">
                <a:solidFill>
                  <a:srgbClr val="7680AC"/>
                </a:solidFill>
              </a:rPr>
              <a:t>■</a:t>
            </a:r>
            <a:r>
              <a:rPr lang="en-US" sz="1400" u="none" dirty="0">
                <a:solidFill>
                  <a:srgbClr val="CCFFFF"/>
                </a:solidFill>
              </a:rPr>
              <a:t> </a:t>
            </a:r>
            <a:r>
              <a:rPr lang="en-US" sz="1200" u="none" dirty="0">
                <a:solidFill>
                  <a:schemeClr val="accent1">
                    <a:lumMod val="50000"/>
                  </a:schemeClr>
                </a:solidFill>
              </a:rPr>
              <a:t>Occasionally</a:t>
            </a:r>
            <a:endParaRPr lang="en-US" sz="1400" u="none" dirty="0">
              <a:solidFill>
                <a:schemeClr val="accent1">
                  <a:lumMod val="50000"/>
                </a:schemeClr>
              </a:solidFill>
            </a:endParaRPr>
          </a:p>
          <a:p>
            <a:pPr>
              <a:defRPr/>
            </a:pPr>
            <a:endParaRPr lang="en-US" sz="1200" b="1" u="none" dirty="0"/>
          </a:p>
          <a:p>
            <a:pPr>
              <a:defRPr/>
            </a:pPr>
            <a:r>
              <a:rPr lang="en-US" sz="1200" b="1" u="none" dirty="0">
                <a:solidFill>
                  <a:schemeClr val="accent1">
                    <a:lumMod val="50000"/>
                  </a:schemeClr>
                </a:solidFill>
              </a:rPr>
              <a:t>Comparison Group</a:t>
            </a:r>
          </a:p>
          <a:p>
            <a:pPr>
              <a:defRPr/>
            </a:pPr>
            <a:r>
              <a:rPr lang="en-US" sz="1400" u="none" dirty="0">
                <a:solidFill>
                  <a:schemeClr val="accent2"/>
                </a:solidFill>
              </a:rPr>
              <a:t>■ </a:t>
            </a:r>
            <a:r>
              <a:rPr lang="en-US" sz="1200" u="none" dirty="0">
                <a:solidFill>
                  <a:schemeClr val="accent1">
                    <a:lumMod val="50000"/>
                  </a:schemeClr>
                </a:solidFill>
              </a:rPr>
              <a:t>Frequently</a:t>
            </a:r>
            <a:endParaRPr lang="en-US" sz="1400" u="none" dirty="0">
              <a:solidFill>
                <a:schemeClr val="accent1">
                  <a:lumMod val="50000"/>
                </a:schemeClr>
              </a:solidFill>
            </a:endParaRPr>
          </a:p>
          <a:p>
            <a:pPr>
              <a:defRPr/>
            </a:pPr>
            <a:r>
              <a:rPr lang="en-US" sz="1400" u="none" dirty="0">
                <a:solidFill>
                  <a:srgbClr val="FFCC00"/>
                </a:solidFill>
              </a:rPr>
              <a:t>■</a:t>
            </a:r>
            <a:r>
              <a:rPr lang="en-US" sz="1200" u="none" dirty="0">
                <a:solidFill>
                  <a:srgbClr val="FFCC00"/>
                </a:solidFill>
              </a:rPr>
              <a:t> </a:t>
            </a:r>
            <a:r>
              <a:rPr lang="en-US" sz="1200" u="none" dirty="0">
                <a:solidFill>
                  <a:schemeClr val="accent1">
                    <a:lumMod val="50000"/>
                  </a:schemeClr>
                </a:solidFill>
              </a:rPr>
              <a:t>Occasionally</a:t>
            </a:r>
          </a:p>
          <a:p>
            <a:pPr>
              <a:defRPr/>
            </a:pPr>
            <a:endParaRPr lang="en-US" sz="1200" b="1" u="none" dirty="0"/>
          </a:p>
        </p:txBody>
      </p:sp>
      <p:sp>
        <p:nvSpPr>
          <p:cNvPr id="10" name="Footer Placeholder 9"/>
          <p:cNvSpPr>
            <a:spLocks noGrp="1"/>
          </p:cNvSpPr>
          <p:nvPr>
            <p:ph type="ftr" sz="quarter" idx="10"/>
          </p:nvPr>
        </p:nvSpPr>
        <p:spPr/>
        <p:txBody>
          <a:bodyPr/>
          <a:lstStyle/>
          <a:p>
            <a:pPr>
              <a:defRPr/>
            </a:pPr>
            <a:r>
              <a:rPr lang="en-US" smtClean="0"/>
              <a:t>2013 College Senior Survey</a:t>
            </a: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AD4DC773-4B3D-4596-8FFB-8F1CFF6D072B}" type="slidenum">
              <a:rPr lang="en-US" sz="1200" u="none"/>
              <a:pPr algn="r" eaLnBrk="1" hangingPunct="1"/>
              <a:t>22</a:t>
            </a:fld>
            <a:endParaRPr lang="en-US" sz="1200" u="none"/>
          </a:p>
        </p:txBody>
      </p:sp>
      <p:sp>
        <p:nvSpPr>
          <p:cNvPr id="17413" name="Slide Number Placeholder 10"/>
          <p:cNvSpPr>
            <a:spLocks noGrp="1"/>
          </p:cNvSpPr>
          <p:nvPr>
            <p:ph type="sldNum" sz="quarter" idx="11"/>
          </p:nvPr>
        </p:nvSpPr>
        <p:spPr>
          <a:noFill/>
        </p:spPr>
        <p:txBody>
          <a:bodyPr/>
          <a:lstStyle/>
          <a:p>
            <a:fld id="{D880E07D-E805-4264-A7DB-896FAE3A36E3}" type="slidenum">
              <a:rPr lang="en-US" smtClean="0"/>
              <a:pPr/>
              <a:t>22</a:t>
            </a:fld>
            <a:endParaRPr lang="en-US" smtClean="0"/>
          </a:p>
        </p:txBody>
      </p:sp>
      <p:sp>
        <p:nvSpPr>
          <p:cNvPr id="18437" name="Rectangle 2"/>
          <p:cNvSpPr>
            <a:spLocks noGrp="1" noChangeArrowheads="1"/>
          </p:cNvSpPr>
          <p:nvPr>
            <p:ph type="title" idx="4294967295"/>
          </p:nvPr>
        </p:nvSpPr>
        <p:spPr>
          <a:xfrm>
            <a:off x="914400" y="152400"/>
            <a:ext cx="8229600" cy="1143000"/>
          </a:xfrm>
        </p:spPr>
        <p:txBody>
          <a:bodyPr/>
          <a:lstStyle/>
          <a:p>
            <a:pPr eaLnBrk="1" hangingPunct="1">
              <a:defRPr/>
            </a:pPr>
            <a:r>
              <a:rPr lang="en-US" dirty="0" smtClean="0">
                <a:solidFill>
                  <a:schemeClr val="accent1">
                    <a:lumMod val="50000"/>
                  </a:schemeClr>
                </a:solidFill>
              </a:rPr>
              <a:t>Active and Collaborative Learning</a:t>
            </a:r>
            <a:r>
              <a:rPr lang="en-US" sz="1600" dirty="0" smtClean="0"/>
              <a:t/>
            </a:r>
            <a:br>
              <a:rPr lang="en-US" sz="1600" dirty="0" smtClean="0"/>
            </a:br>
            <a:r>
              <a:rPr lang="en-US" sz="1600" dirty="0" smtClean="0"/>
              <a:t/>
            </a:r>
            <a:br>
              <a:rPr lang="en-US" sz="1600" dirty="0" smtClean="0"/>
            </a:br>
            <a:r>
              <a:rPr lang="en-US" sz="1600" dirty="0" smtClean="0">
                <a:solidFill>
                  <a:schemeClr val="accent1"/>
                </a:solidFill>
              </a:rPr>
              <a:t>These items illustrate the extent to which students have furthered their </a:t>
            </a:r>
            <a:br>
              <a:rPr lang="en-US" sz="1600" dirty="0" smtClean="0">
                <a:solidFill>
                  <a:schemeClr val="accent1"/>
                </a:solidFill>
              </a:rPr>
            </a:br>
            <a:r>
              <a:rPr lang="en-US" sz="1600" dirty="0" smtClean="0">
                <a:solidFill>
                  <a:schemeClr val="accent1"/>
                </a:solidFill>
              </a:rPr>
              <a:t>knowledge of course material through interaction with faculty and other students.</a:t>
            </a:r>
            <a:endParaRPr lang="en-US" sz="1200" dirty="0" smtClean="0">
              <a:solidFill>
                <a:schemeClr val="accent1"/>
              </a:solidFill>
            </a:endParaRPr>
          </a:p>
        </p:txBody>
      </p:sp>
      <p:graphicFrame>
        <p:nvGraphicFramePr>
          <p:cNvPr id="12" name="Active and Collaborative"/>
          <p:cNvGraphicFramePr>
            <a:graphicFrameLocks noChangeAspect="1"/>
          </p:cNvGraphicFramePr>
          <p:nvPr/>
        </p:nvGraphicFramePr>
        <p:xfrm>
          <a:off x="50800" y="1498600"/>
          <a:ext cx="9042400" cy="3708400"/>
        </p:xfrm>
        <a:graphic>
          <a:graphicData uri="http://schemas.openxmlformats.org/drawingml/2006/chart">
            <c:chart xmlns:c="http://schemas.openxmlformats.org/drawingml/2006/chart" xmlns:r="http://schemas.openxmlformats.org/officeDocument/2006/relationships" r:id="rId3"/>
          </a:graphicData>
        </a:graphic>
      </p:graphicFrame>
      <p:sp>
        <p:nvSpPr>
          <p:cNvPr id="18439" name="TextBox 9"/>
          <p:cNvSpPr txBox="1">
            <a:spLocks noChangeArrowheads="1"/>
          </p:cNvSpPr>
          <p:nvPr/>
        </p:nvSpPr>
        <p:spPr bwMode="auto">
          <a:xfrm>
            <a:off x="838200" y="5105400"/>
            <a:ext cx="2362200" cy="523875"/>
          </a:xfrm>
          <a:prstGeom prst="rect">
            <a:avLst/>
          </a:prstGeom>
          <a:noFill/>
          <a:ln w="9525">
            <a:noFill/>
            <a:miter lim="800000"/>
            <a:headEnd/>
            <a:tailEnd/>
          </a:ln>
        </p:spPr>
        <p:txBody>
          <a:bodyPr>
            <a:spAutoFit/>
          </a:bodyPr>
          <a:lstStyle/>
          <a:p>
            <a:pPr algn="ctr">
              <a:defRPr/>
            </a:pPr>
            <a:r>
              <a:rPr lang="en-US" sz="1400" u="none" dirty="0">
                <a:solidFill>
                  <a:schemeClr val="accent1">
                    <a:lumMod val="50000"/>
                  </a:schemeClr>
                </a:solidFill>
              </a:rPr>
              <a:t>Discussed course content </a:t>
            </a:r>
          </a:p>
          <a:p>
            <a:pPr algn="ctr">
              <a:defRPr/>
            </a:pPr>
            <a:r>
              <a:rPr lang="en-US" sz="1400" u="none" dirty="0">
                <a:solidFill>
                  <a:schemeClr val="accent1">
                    <a:lumMod val="50000"/>
                  </a:schemeClr>
                </a:solidFill>
              </a:rPr>
              <a:t>with students outside of class</a:t>
            </a:r>
          </a:p>
        </p:txBody>
      </p:sp>
      <p:sp>
        <p:nvSpPr>
          <p:cNvPr id="18442" name="TextBox 10"/>
          <p:cNvSpPr txBox="1">
            <a:spLocks noChangeArrowheads="1"/>
          </p:cNvSpPr>
          <p:nvPr/>
        </p:nvSpPr>
        <p:spPr bwMode="auto">
          <a:xfrm>
            <a:off x="3810000" y="5105400"/>
            <a:ext cx="2209800" cy="523875"/>
          </a:xfrm>
          <a:prstGeom prst="rect">
            <a:avLst/>
          </a:prstGeom>
          <a:noFill/>
          <a:ln w="9525">
            <a:noFill/>
            <a:miter lim="800000"/>
            <a:headEnd/>
            <a:tailEnd/>
          </a:ln>
        </p:spPr>
        <p:txBody>
          <a:bodyPr>
            <a:spAutoFit/>
          </a:bodyPr>
          <a:lstStyle/>
          <a:p>
            <a:pPr algn="ctr">
              <a:defRPr/>
            </a:pPr>
            <a:r>
              <a:rPr lang="en-US" sz="1400" u="none" dirty="0">
                <a:solidFill>
                  <a:schemeClr val="accent1">
                    <a:lumMod val="50000"/>
                  </a:schemeClr>
                </a:solidFill>
              </a:rPr>
              <a:t>Worked with classmates on group projects during class</a:t>
            </a:r>
          </a:p>
        </p:txBody>
      </p:sp>
      <p:sp>
        <p:nvSpPr>
          <p:cNvPr id="11" name="TextBox 11"/>
          <p:cNvSpPr txBox="1">
            <a:spLocks noChangeArrowheads="1"/>
          </p:cNvSpPr>
          <p:nvPr/>
        </p:nvSpPr>
        <p:spPr bwMode="auto">
          <a:xfrm>
            <a:off x="6781800" y="5105400"/>
            <a:ext cx="1905000" cy="523875"/>
          </a:xfrm>
          <a:prstGeom prst="rect">
            <a:avLst/>
          </a:prstGeom>
          <a:noFill/>
          <a:ln w="9525">
            <a:noFill/>
            <a:miter lim="800000"/>
            <a:headEnd/>
            <a:tailEnd/>
          </a:ln>
        </p:spPr>
        <p:txBody>
          <a:bodyPr>
            <a:spAutoFit/>
          </a:bodyPr>
          <a:lstStyle/>
          <a:p>
            <a:pPr algn="ctr">
              <a:defRPr/>
            </a:pPr>
            <a:r>
              <a:rPr lang="en-US" sz="1400" u="none" dirty="0">
                <a:solidFill>
                  <a:schemeClr val="accent1">
                    <a:lumMod val="50000"/>
                  </a:schemeClr>
                </a:solidFill>
              </a:rPr>
              <a:t>Studied with other students</a:t>
            </a:r>
          </a:p>
        </p:txBody>
      </p:sp>
      <p:sp>
        <p:nvSpPr>
          <p:cNvPr id="14" name="Rectangle 6"/>
          <p:cNvSpPr>
            <a:spLocks noChangeArrowheads="1"/>
          </p:cNvSpPr>
          <p:nvPr/>
        </p:nvSpPr>
        <p:spPr bwMode="auto">
          <a:xfrm>
            <a:off x="3200400" y="5934670"/>
            <a:ext cx="2819400" cy="892552"/>
          </a:xfrm>
          <a:prstGeom prst="rect">
            <a:avLst/>
          </a:prstGeom>
          <a:noFill/>
          <a:ln w="9525">
            <a:noFill/>
            <a:miter lim="800000"/>
            <a:headEnd/>
            <a:tailEnd/>
          </a:ln>
        </p:spPr>
        <p:txBody>
          <a:bodyPr numCol="2">
            <a:spAutoFit/>
          </a:bodyPr>
          <a:lstStyle/>
          <a:p>
            <a:pPr>
              <a:defRPr/>
            </a:pPr>
            <a:r>
              <a:rPr lang="en-US" sz="1200" b="1" u="none" dirty="0">
                <a:solidFill>
                  <a:schemeClr val="accent1">
                    <a:lumMod val="50000"/>
                  </a:schemeClr>
                </a:solidFill>
              </a:rPr>
              <a:t>Your Institution         </a:t>
            </a:r>
          </a:p>
          <a:p>
            <a:pPr>
              <a:defRPr/>
            </a:pPr>
            <a:r>
              <a:rPr lang="en-US" sz="1400" b="1" u="none" dirty="0">
                <a:solidFill>
                  <a:srgbClr val="CCFFFF"/>
                </a:solidFill>
              </a:rPr>
              <a:t>■ </a:t>
            </a:r>
            <a:r>
              <a:rPr lang="en-US" sz="1200" u="none" dirty="0">
                <a:solidFill>
                  <a:schemeClr val="accent1">
                    <a:lumMod val="50000"/>
                  </a:schemeClr>
                </a:solidFill>
              </a:rPr>
              <a:t>Frequently</a:t>
            </a:r>
          </a:p>
          <a:p>
            <a:pPr>
              <a:defRPr/>
            </a:pPr>
            <a:r>
              <a:rPr lang="en-US" sz="1400" u="none" dirty="0">
                <a:solidFill>
                  <a:srgbClr val="7680AC"/>
                </a:solidFill>
              </a:rPr>
              <a:t>■</a:t>
            </a:r>
            <a:r>
              <a:rPr lang="en-US" sz="1400" u="none" dirty="0">
                <a:solidFill>
                  <a:srgbClr val="CCFFFF"/>
                </a:solidFill>
              </a:rPr>
              <a:t> </a:t>
            </a:r>
            <a:r>
              <a:rPr lang="en-US" sz="1200" u="none" dirty="0">
                <a:solidFill>
                  <a:schemeClr val="accent1">
                    <a:lumMod val="50000"/>
                  </a:schemeClr>
                </a:solidFill>
              </a:rPr>
              <a:t>Occasionally</a:t>
            </a:r>
            <a:endParaRPr lang="en-US" sz="1400" u="none" dirty="0">
              <a:solidFill>
                <a:schemeClr val="accent1">
                  <a:lumMod val="50000"/>
                </a:schemeClr>
              </a:solidFill>
            </a:endParaRPr>
          </a:p>
          <a:p>
            <a:pPr>
              <a:defRPr/>
            </a:pPr>
            <a:endParaRPr lang="en-US" sz="1200" b="1" u="none" dirty="0"/>
          </a:p>
          <a:p>
            <a:pPr>
              <a:defRPr/>
            </a:pPr>
            <a:r>
              <a:rPr lang="en-US" sz="1200" b="1" u="none" dirty="0">
                <a:solidFill>
                  <a:schemeClr val="accent1">
                    <a:lumMod val="50000"/>
                  </a:schemeClr>
                </a:solidFill>
              </a:rPr>
              <a:t>Comparison Group</a:t>
            </a:r>
          </a:p>
          <a:p>
            <a:pPr>
              <a:defRPr/>
            </a:pPr>
            <a:r>
              <a:rPr lang="en-US" sz="1400" b="1" u="none" dirty="0">
                <a:solidFill>
                  <a:schemeClr val="accent2"/>
                </a:solidFill>
              </a:rPr>
              <a:t>■ </a:t>
            </a:r>
            <a:r>
              <a:rPr lang="en-US" sz="1200" u="none" dirty="0">
                <a:solidFill>
                  <a:schemeClr val="accent1">
                    <a:lumMod val="50000"/>
                  </a:schemeClr>
                </a:solidFill>
              </a:rPr>
              <a:t>Frequently</a:t>
            </a:r>
            <a:endParaRPr lang="en-US" sz="1400" u="none" dirty="0">
              <a:solidFill>
                <a:schemeClr val="accent1">
                  <a:lumMod val="50000"/>
                </a:schemeClr>
              </a:solidFill>
            </a:endParaRPr>
          </a:p>
          <a:p>
            <a:pPr>
              <a:defRPr/>
            </a:pPr>
            <a:r>
              <a:rPr lang="en-US" sz="1400" u="none" dirty="0">
                <a:solidFill>
                  <a:srgbClr val="FFCC00"/>
                </a:solidFill>
              </a:rPr>
              <a:t>■</a:t>
            </a:r>
            <a:r>
              <a:rPr lang="en-US" sz="1200" u="none" dirty="0">
                <a:solidFill>
                  <a:srgbClr val="FFCC00"/>
                </a:solidFill>
              </a:rPr>
              <a:t> </a:t>
            </a:r>
            <a:r>
              <a:rPr lang="en-US" sz="1200" u="none" dirty="0">
                <a:solidFill>
                  <a:schemeClr val="accent1">
                    <a:lumMod val="50000"/>
                  </a:schemeClr>
                </a:solidFill>
              </a:rPr>
              <a:t>Occasionally</a:t>
            </a:r>
          </a:p>
          <a:p>
            <a:pPr>
              <a:defRPr/>
            </a:pPr>
            <a:endParaRPr lang="en-US" sz="1200" b="1" u="none" dirty="0"/>
          </a:p>
        </p:txBody>
      </p:sp>
      <p:sp>
        <p:nvSpPr>
          <p:cNvPr id="10" name="Footer Placeholder 9"/>
          <p:cNvSpPr>
            <a:spLocks noGrp="1"/>
          </p:cNvSpPr>
          <p:nvPr>
            <p:ph type="ftr" sz="quarter" idx="10"/>
          </p:nvPr>
        </p:nvSpPr>
        <p:spPr/>
        <p:txBody>
          <a:bodyPr/>
          <a:lstStyle/>
          <a:p>
            <a:pPr>
              <a:defRPr/>
            </a:pPr>
            <a:r>
              <a:rPr lang="en-US" smtClean="0"/>
              <a:t>2013 College Senior Survey</a:t>
            </a: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0DF45D7C-7793-49EE-A0DD-276E01F6D591}" type="slidenum">
              <a:rPr lang="en-US" sz="1200" u="none"/>
              <a:pPr algn="r" eaLnBrk="1" hangingPunct="1"/>
              <a:t>23</a:t>
            </a:fld>
            <a:endParaRPr lang="en-US" sz="1200" u="none"/>
          </a:p>
        </p:txBody>
      </p:sp>
      <p:sp>
        <p:nvSpPr>
          <p:cNvPr id="18437" name="Slide Number Placeholder 10"/>
          <p:cNvSpPr>
            <a:spLocks noGrp="1"/>
          </p:cNvSpPr>
          <p:nvPr>
            <p:ph type="sldNum" sz="quarter" idx="11"/>
          </p:nvPr>
        </p:nvSpPr>
        <p:spPr>
          <a:noFill/>
        </p:spPr>
        <p:txBody>
          <a:bodyPr/>
          <a:lstStyle/>
          <a:p>
            <a:fld id="{3A2CC2EF-F4EB-4B3A-8707-76B5EA0A59DB}" type="slidenum">
              <a:rPr lang="en-US" smtClean="0"/>
              <a:pPr/>
              <a:t>23</a:t>
            </a:fld>
            <a:endParaRPr lang="en-US" smtClean="0"/>
          </a:p>
        </p:txBody>
      </p:sp>
      <p:sp>
        <p:nvSpPr>
          <p:cNvPr id="21509" name="Rectangle 2"/>
          <p:cNvSpPr>
            <a:spLocks noGrp="1" noChangeArrowheads="1"/>
          </p:cNvSpPr>
          <p:nvPr>
            <p:ph type="title" idx="4294967295"/>
          </p:nvPr>
        </p:nvSpPr>
        <p:spPr>
          <a:xfrm>
            <a:off x="914400" y="152400"/>
            <a:ext cx="8226425" cy="1143000"/>
          </a:xfrm>
        </p:spPr>
        <p:txBody>
          <a:bodyPr/>
          <a:lstStyle/>
          <a:p>
            <a:pPr eaLnBrk="1" hangingPunct="1">
              <a:defRPr/>
            </a:pPr>
            <a:r>
              <a:rPr lang="en-US" dirty="0" smtClean="0">
                <a:solidFill>
                  <a:schemeClr val="accent1">
                    <a:lumMod val="50000"/>
                  </a:schemeClr>
                </a:solidFill>
              </a:rPr>
              <a:t> Written and Oral Communication</a:t>
            </a:r>
            <a:r>
              <a:rPr lang="en-US" sz="1600" dirty="0" smtClean="0"/>
              <a:t/>
            </a:r>
            <a:br>
              <a:rPr lang="en-US" sz="1600" dirty="0" smtClean="0"/>
            </a:br>
            <a:r>
              <a:rPr lang="en-US" sz="1600" dirty="0" smtClean="0"/>
              <a:t/>
            </a:r>
            <a:br>
              <a:rPr lang="en-US" sz="1600" dirty="0" smtClean="0"/>
            </a:br>
            <a:r>
              <a:rPr lang="en-US" sz="1600" dirty="0" smtClean="0">
                <a:solidFill>
                  <a:schemeClr val="accent1"/>
                </a:solidFill>
              </a:rPr>
              <a:t>Effective communication skills are essential prerequisites for success in</a:t>
            </a:r>
            <a:br>
              <a:rPr lang="en-US" sz="1600" dirty="0" smtClean="0">
                <a:solidFill>
                  <a:schemeClr val="accent1"/>
                </a:solidFill>
              </a:rPr>
            </a:br>
            <a:r>
              <a:rPr lang="en-US" sz="1600" dirty="0" smtClean="0">
                <a:solidFill>
                  <a:schemeClr val="accent1"/>
                </a:solidFill>
              </a:rPr>
              <a:t>today's world, both personally and professionally. </a:t>
            </a:r>
            <a:endParaRPr lang="en-US" sz="1200" dirty="0" smtClean="0">
              <a:solidFill>
                <a:schemeClr val="accent1"/>
              </a:solidFill>
            </a:endParaRPr>
          </a:p>
        </p:txBody>
      </p:sp>
      <p:graphicFrame>
        <p:nvGraphicFramePr>
          <p:cNvPr id="9" name="Written Oral Comm"/>
          <p:cNvGraphicFramePr>
            <a:graphicFrameLocks noChangeAspect="1"/>
          </p:cNvGraphicFramePr>
          <p:nvPr/>
        </p:nvGraphicFramePr>
        <p:xfrm>
          <a:off x="50800" y="1600200"/>
          <a:ext cx="9042400" cy="360680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9"/>
          <p:cNvSpPr txBox="1">
            <a:spLocks noChangeArrowheads="1"/>
          </p:cNvSpPr>
          <p:nvPr/>
        </p:nvSpPr>
        <p:spPr bwMode="auto">
          <a:xfrm>
            <a:off x="533400" y="5105401"/>
            <a:ext cx="8458200" cy="738664"/>
          </a:xfrm>
          <a:prstGeom prst="rect">
            <a:avLst/>
          </a:prstGeom>
          <a:noFill/>
          <a:ln w="9525">
            <a:noFill/>
            <a:miter lim="800000"/>
            <a:headEnd/>
            <a:tailEnd/>
          </a:ln>
        </p:spPr>
        <p:txBody>
          <a:bodyPr numCol="3">
            <a:spAutoFit/>
          </a:bodyPr>
          <a:lstStyle/>
          <a:p>
            <a:pPr algn="ctr">
              <a:defRPr/>
            </a:pPr>
            <a:r>
              <a:rPr lang="en-US" sz="1400" u="none" dirty="0">
                <a:solidFill>
                  <a:schemeClr val="accent1">
                    <a:lumMod val="50000"/>
                  </a:schemeClr>
                </a:solidFill>
              </a:rPr>
              <a:t>Took a class that required one or more </a:t>
            </a:r>
          </a:p>
          <a:p>
            <a:pPr algn="ctr">
              <a:defRPr/>
            </a:pPr>
            <a:r>
              <a:rPr lang="en-US" sz="1400" u="none" dirty="0">
                <a:solidFill>
                  <a:schemeClr val="accent1">
                    <a:lumMod val="50000"/>
                  </a:schemeClr>
                </a:solidFill>
              </a:rPr>
              <a:t>10+ page papers</a:t>
            </a:r>
          </a:p>
          <a:p>
            <a:pPr algn="ctr">
              <a:defRPr/>
            </a:pPr>
            <a:endParaRPr lang="en-US" sz="1400" u="none" dirty="0">
              <a:solidFill>
                <a:schemeClr val="accent1">
                  <a:lumMod val="50000"/>
                </a:schemeClr>
              </a:solidFill>
            </a:endParaRPr>
          </a:p>
          <a:p>
            <a:pPr algn="ctr">
              <a:defRPr/>
            </a:pPr>
            <a:r>
              <a:rPr lang="en-US" sz="1400" u="none" dirty="0">
                <a:solidFill>
                  <a:schemeClr val="accent1">
                    <a:lumMod val="50000"/>
                  </a:schemeClr>
                </a:solidFill>
              </a:rPr>
              <a:t>Took a class that required </a:t>
            </a:r>
          </a:p>
          <a:p>
            <a:pPr algn="ctr">
              <a:defRPr/>
            </a:pPr>
            <a:r>
              <a:rPr lang="en-US" sz="1400" u="none" dirty="0">
                <a:solidFill>
                  <a:schemeClr val="accent1">
                    <a:lumMod val="50000"/>
                  </a:schemeClr>
                </a:solidFill>
              </a:rPr>
              <a:t>multiple short papers</a:t>
            </a:r>
          </a:p>
          <a:p>
            <a:pPr algn="ctr">
              <a:defRPr/>
            </a:pPr>
            <a:endParaRPr lang="en-US" sz="1400" u="none" dirty="0">
              <a:solidFill>
                <a:schemeClr val="accent1">
                  <a:lumMod val="50000"/>
                </a:schemeClr>
              </a:solidFill>
            </a:endParaRPr>
          </a:p>
          <a:p>
            <a:pPr algn="ctr">
              <a:defRPr/>
            </a:pPr>
            <a:r>
              <a:rPr lang="en-US" sz="1400" u="none" dirty="0">
                <a:solidFill>
                  <a:schemeClr val="accent1">
                    <a:lumMod val="50000"/>
                  </a:schemeClr>
                </a:solidFill>
              </a:rPr>
              <a:t>Made a presentation in class</a:t>
            </a:r>
          </a:p>
          <a:p>
            <a:pPr algn="ctr">
              <a:defRPr/>
            </a:pPr>
            <a:endParaRPr lang="en-US" sz="1400" u="none" dirty="0">
              <a:solidFill>
                <a:schemeClr val="accent1">
                  <a:lumMod val="50000"/>
                </a:schemeClr>
              </a:solidFill>
            </a:endParaRPr>
          </a:p>
          <a:p>
            <a:pPr algn="ctr">
              <a:defRPr/>
            </a:pPr>
            <a:endParaRPr lang="en-US" sz="1400" u="none" dirty="0">
              <a:solidFill>
                <a:schemeClr val="accent1">
                  <a:lumMod val="50000"/>
                </a:schemeClr>
              </a:solidFill>
            </a:endParaRPr>
          </a:p>
        </p:txBody>
      </p:sp>
      <p:sp>
        <p:nvSpPr>
          <p:cNvPr id="10" name="Rectangle 6"/>
          <p:cNvSpPr>
            <a:spLocks noChangeArrowheads="1"/>
          </p:cNvSpPr>
          <p:nvPr/>
        </p:nvSpPr>
        <p:spPr bwMode="auto">
          <a:xfrm>
            <a:off x="3200400" y="5934670"/>
            <a:ext cx="2819400" cy="892552"/>
          </a:xfrm>
          <a:prstGeom prst="rect">
            <a:avLst/>
          </a:prstGeom>
          <a:noFill/>
          <a:ln w="9525">
            <a:noFill/>
            <a:miter lim="800000"/>
            <a:headEnd/>
            <a:tailEnd/>
          </a:ln>
        </p:spPr>
        <p:txBody>
          <a:bodyPr numCol="2">
            <a:spAutoFit/>
          </a:bodyPr>
          <a:lstStyle/>
          <a:p>
            <a:pPr>
              <a:defRPr/>
            </a:pPr>
            <a:r>
              <a:rPr lang="en-US" sz="1200" b="1" u="none" dirty="0">
                <a:solidFill>
                  <a:schemeClr val="accent1">
                    <a:lumMod val="50000"/>
                  </a:schemeClr>
                </a:solidFill>
              </a:rPr>
              <a:t>Your Institution         </a:t>
            </a:r>
          </a:p>
          <a:p>
            <a:pPr>
              <a:defRPr/>
            </a:pPr>
            <a:r>
              <a:rPr lang="en-US" sz="1400" b="1" u="none" dirty="0">
                <a:solidFill>
                  <a:srgbClr val="CCFFFF"/>
                </a:solidFill>
              </a:rPr>
              <a:t>■ </a:t>
            </a:r>
            <a:r>
              <a:rPr lang="en-US" sz="1200" u="none" dirty="0">
                <a:solidFill>
                  <a:schemeClr val="accent1">
                    <a:lumMod val="50000"/>
                  </a:schemeClr>
                </a:solidFill>
              </a:rPr>
              <a:t>Frequently</a:t>
            </a:r>
          </a:p>
          <a:p>
            <a:pPr>
              <a:defRPr/>
            </a:pPr>
            <a:r>
              <a:rPr lang="en-US" sz="1400" u="none" dirty="0">
                <a:solidFill>
                  <a:srgbClr val="7680AC"/>
                </a:solidFill>
              </a:rPr>
              <a:t>■</a:t>
            </a:r>
            <a:r>
              <a:rPr lang="en-US" sz="1400" u="none" dirty="0">
                <a:solidFill>
                  <a:srgbClr val="CCFFFF"/>
                </a:solidFill>
              </a:rPr>
              <a:t> </a:t>
            </a:r>
            <a:r>
              <a:rPr lang="en-US" sz="1200" u="none" dirty="0">
                <a:solidFill>
                  <a:schemeClr val="accent1">
                    <a:lumMod val="50000"/>
                  </a:schemeClr>
                </a:solidFill>
              </a:rPr>
              <a:t>Occasionally</a:t>
            </a:r>
            <a:endParaRPr lang="en-US" sz="1400" u="none" dirty="0">
              <a:solidFill>
                <a:schemeClr val="accent1">
                  <a:lumMod val="50000"/>
                </a:schemeClr>
              </a:solidFill>
            </a:endParaRPr>
          </a:p>
          <a:p>
            <a:pPr>
              <a:defRPr/>
            </a:pPr>
            <a:endParaRPr lang="en-US" sz="1200" b="1" u="none" dirty="0"/>
          </a:p>
          <a:p>
            <a:pPr>
              <a:defRPr/>
            </a:pPr>
            <a:r>
              <a:rPr lang="en-US" sz="1200" b="1" u="none" dirty="0">
                <a:solidFill>
                  <a:schemeClr val="accent1">
                    <a:lumMod val="50000"/>
                  </a:schemeClr>
                </a:solidFill>
              </a:rPr>
              <a:t>Comparison Group</a:t>
            </a:r>
          </a:p>
          <a:p>
            <a:pPr>
              <a:defRPr/>
            </a:pPr>
            <a:r>
              <a:rPr lang="en-US" sz="1400" b="1" u="none" dirty="0">
                <a:solidFill>
                  <a:schemeClr val="accent2"/>
                </a:solidFill>
              </a:rPr>
              <a:t>■ </a:t>
            </a:r>
            <a:r>
              <a:rPr lang="en-US" sz="1200" u="none" dirty="0">
                <a:solidFill>
                  <a:schemeClr val="accent1">
                    <a:lumMod val="50000"/>
                  </a:schemeClr>
                </a:solidFill>
              </a:rPr>
              <a:t>Frequently</a:t>
            </a:r>
            <a:endParaRPr lang="en-US" sz="1400" u="none" dirty="0">
              <a:solidFill>
                <a:schemeClr val="accent1">
                  <a:lumMod val="50000"/>
                </a:schemeClr>
              </a:solidFill>
            </a:endParaRPr>
          </a:p>
          <a:p>
            <a:pPr>
              <a:defRPr/>
            </a:pPr>
            <a:r>
              <a:rPr lang="en-US" sz="1400" u="none" dirty="0">
                <a:solidFill>
                  <a:srgbClr val="FFCC00"/>
                </a:solidFill>
              </a:rPr>
              <a:t>■</a:t>
            </a:r>
            <a:r>
              <a:rPr lang="en-US" sz="1200" u="none" dirty="0">
                <a:solidFill>
                  <a:srgbClr val="FFCC00"/>
                </a:solidFill>
              </a:rPr>
              <a:t> </a:t>
            </a:r>
            <a:r>
              <a:rPr lang="en-US" sz="1200" u="none" dirty="0">
                <a:solidFill>
                  <a:schemeClr val="accent1">
                    <a:lumMod val="50000"/>
                  </a:schemeClr>
                </a:solidFill>
              </a:rPr>
              <a:t>Occasionally</a:t>
            </a:r>
          </a:p>
          <a:p>
            <a:pPr>
              <a:defRPr/>
            </a:pPr>
            <a:endParaRPr lang="en-US" sz="1200" b="1" u="none" dirty="0"/>
          </a:p>
        </p:txBody>
      </p:sp>
      <p:sp>
        <p:nvSpPr>
          <p:cNvPr id="8" name="Footer Placeholder 7"/>
          <p:cNvSpPr>
            <a:spLocks noGrp="1"/>
          </p:cNvSpPr>
          <p:nvPr>
            <p:ph type="ftr" sz="quarter" idx="10"/>
          </p:nvPr>
        </p:nvSpPr>
        <p:spPr/>
        <p:txBody>
          <a:bodyPr/>
          <a:lstStyle/>
          <a:p>
            <a:pPr>
              <a:defRPr/>
            </a:pPr>
            <a:r>
              <a:rPr lang="en-US" smtClean="0"/>
              <a:t>2013 College Senior Survey</a:t>
            </a: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3781B926-6D99-48BC-B397-66D3E9008236}" type="slidenum">
              <a:rPr lang="en-US" sz="1200" u="none"/>
              <a:pPr algn="r" eaLnBrk="1" hangingPunct="1"/>
              <a:t>24</a:t>
            </a:fld>
            <a:endParaRPr lang="en-US" sz="1200" u="none"/>
          </a:p>
        </p:txBody>
      </p:sp>
      <p:sp>
        <p:nvSpPr>
          <p:cNvPr id="19461" name="Slide Number Placeholder 8"/>
          <p:cNvSpPr>
            <a:spLocks noGrp="1"/>
          </p:cNvSpPr>
          <p:nvPr>
            <p:ph type="sldNum" sz="quarter" idx="11"/>
          </p:nvPr>
        </p:nvSpPr>
        <p:spPr>
          <a:noFill/>
        </p:spPr>
        <p:txBody>
          <a:bodyPr/>
          <a:lstStyle/>
          <a:p>
            <a:fld id="{E2762F16-6710-46EB-91D5-94E10C6F7341}" type="slidenum">
              <a:rPr lang="en-US" smtClean="0"/>
              <a:pPr/>
              <a:t>24</a:t>
            </a:fld>
            <a:endParaRPr lang="en-US" smtClean="0"/>
          </a:p>
        </p:txBody>
      </p:sp>
      <p:sp>
        <p:nvSpPr>
          <p:cNvPr id="20486" name="Rectangle 5"/>
          <p:cNvSpPr>
            <a:spLocks noChangeArrowheads="1"/>
          </p:cNvSpPr>
          <p:nvPr/>
        </p:nvSpPr>
        <p:spPr bwMode="auto">
          <a:xfrm>
            <a:off x="914400" y="5029200"/>
            <a:ext cx="3429000" cy="638175"/>
          </a:xfrm>
          <a:prstGeom prst="rect">
            <a:avLst/>
          </a:prstGeom>
          <a:noFill/>
          <a:ln w="9525">
            <a:noFill/>
            <a:miter lim="800000"/>
            <a:headEnd/>
            <a:tailEnd/>
          </a:ln>
        </p:spPr>
        <p:txBody>
          <a:bodyPr anchor="ctr"/>
          <a:lstStyle/>
          <a:p>
            <a:pPr algn="ctr" fontAlgn="ctr">
              <a:defRPr/>
            </a:pPr>
            <a:r>
              <a:rPr lang="en-US" sz="1400" u="none" dirty="0">
                <a:solidFill>
                  <a:schemeClr val="accent1">
                    <a:lumMod val="50000"/>
                  </a:schemeClr>
                </a:solidFill>
              </a:rPr>
              <a:t>Public speaking ability</a:t>
            </a:r>
          </a:p>
        </p:txBody>
      </p:sp>
      <p:sp>
        <p:nvSpPr>
          <p:cNvPr id="20487" name="Rectangle 6"/>
          <p:cNvSpPr>
            <a:spLocks noChangeArrowheads="1"/>
          </p:cNvSpPr>
          <p:nvPr/>
        </p:nvSpPr>
        <p:spPr bwMode="auto">
          <a:xfrm>
            <a:off x="5181600" y="5029200"/>
            <a:ext cx="3505200" cy="638175"/>
          </a:xfrm>
          <a:prstGeom prst="rect">
            <a:avLst/>
          </a:prstGeom>
          <a:noFill/>
          <a:ln w="9525">
            <a:noFill/>
            <a:miter lim="800000"/>
            <a:headEnd/>
            <a:tailEnd/>
          </a:ln>
        </p:spPr>
        <p:txBody>
          <a:bodyPr anchor="ctr"/>
          <a:lstStyle/>
          <a:p>
            <a:pPr algn="ctr" fontAlgn="ctr">
              <a:defRPr/>
            </a:pPr>
            <a:r>
              <a:rPr lang="en-US" sz="1400" u="none" dirty="0">
                <a:solidFill>
                  <a:schemeClr val="accent1">
                    <a:lumMod val="50000"/>
                  </a:schemeClr>
                </a:solidFill>
              </a:rPr>
              <a:t>Writing ability</a:t>
            </a:r>
          </a:p>
        </p:txBody>
      </p:sp>
      <p:graphicFrame>
        <p:nvGraphicFramePr>
          <p:cNvPr id="10" name="Written Oral Comm"/>
          <p:cNvGraphicFramePr>
            <a:graphicFrameLocks noChangeAspect="1"/>
          </p:cNvGraphicFramePr>
          <p:nvPr>
            <p:custDataLst>
              <p:tags r:id="rId1"/>
            </p:custDataLst>
          </p:nvPr>
        </p:nvGraphicFramePr>
        <p:xfrm>
          <a:off x="50800" y="1651000"/>
          <a:ext cx="9042400" cy="3606800"/>
        </p:xfrm>
        <a:graphic>
          <a:graphicData uri="http://schemas.openxmlformats.org/drawingml/2006/chart">
            <c:chart xmlns:c="http://schemas.openxmlformats.org/drawingml/2006/chart" xmlns:r="http://schemas.openxmlformats.org/officeDocument/2006/relationships" r:id="rId4"/>
          </a:graphicData>
        </a:graphic>
      </p:graphicFrame>
      <p:sp>
        <p:nvSpPr>
          <p:cNvPr id="12" name="Rectangle 2"/>
          <p:cNvSpPr txBox="1">
            <a:spLocks noChangeArrowheads="1"/>
          </p:cNvSpPr>
          <p:nvPr/>
        </p:nvSpPr>
        <p:spPr bwMode="auto">
          <a:xfrm>
            <a:off x="914400" y="152400"/>
            <a:ext cx="8229600" cy="1143000"/>
          </a:xfrm>
          <a:prstGeom prst="rect">
            <a:avLst/>
          </a:prstGeom>
          <a:noFill/>
          <a:ln w="9525">
            <a:noFill/>
            <a:miter lim="800000"/>
            <a:headEnd/>
            <a:tailEnd/>
          </a:ln>
        </p:spPr>
        <p:txBody>
          <a:bodyPr anchor="ctr" anchorCtr="1"/>
          <a:lstStyle/>
          <a:p>
            <a:pPr algn="ctr" eaLnBrk="1" hangingPunct="1">
              <a:defRPr/>
            </a:pPr>
            <a:r>
              <a:rPr lang="en-US" sz="2800" b="1" u="none" kern="0" dirty="0">
                <a:latin typeface="+mj-lt"/>
                <a:ea typeface="+mj-ea"/>
                <a:cs typeface="+mj-cs"/>
              </a:rPr>
              <a:t> </a:t>
            </a:r>
            <a:r>
              <a:rPr lang="en-US" sz="2800" b="1" u="none" kern="0" dirty="0">
                <a:solidFill>
                  <a:schemeClr val="accent1">
                    <a:lumMod val="50000"/>
                  </a:schemeClr>
                </a:solidFill>
                <a:latin typeface="+mj-lt"/>
                <a:ea typeface="+mj-ea"/>
                <a:cs typeface="+mj-cs"/>
              </a:rPr>
              <a:t>Written and Oral Communication</a:t>
            </a:r>
            <a:r>
              <a:rPr lang="en-US" sz="1600" b="1" u="none" kern="0" dirty="0">
                <a:solidFill>
                  <a:srgbClr val="7680AC"/>
                </a:solidFill>
                <a:latin typeface="+mj-lt"/>
                <a:ea typeface="+mj-ea"/>
                <a:cs typeface="+mj-cs"/>
              </a:rPr>
              <a:t/>
            </a:r>
            <a:br>
              <a:rPr lang="en-US" sz="1600" b="1" u="none" kern="0" dirty="0">
                <a:solidFill>
                  <a:srgbClr val="7680AC"/>
                </a:solidFill>
                <a:latin typeface="+mj-lt"/>
                <a:ea typeface="+mj-ea"/>
                <a:cs typeface="+mj-cs"/>
              </a:rPr>
            </a:br>
            <a:r>
              <a:rPr lang="en-US" sz="1600" b="1" u="none" dirty="0">
                <a:solidFill>
                  <a:schemeClr val="accent1">
                    <a:lumMod val="50000"/>
                  </a:schemeClr>
                </a:solidFill>
              </a:rPr>
              <a:t> </a:t>
            </a:r>
          </a:p>
          <a:p>
            <a:pPr algn="ctr" eaLnBrk="1" hangingPunct="1">
              <a:defRPr/>
            </a:pPr>
            <a:r>
              <a:rPr lang="en-US" sz="1600" b="1" u="none" dirty="0">
                <a:solidFill>
                  <a:schemeClr val="accent1"/>
                </a:solidFill>
              </a:rPr>
              <a:t>Effective communication skills are essential prerequisites for success in</a:t>
            </a:r>
            <a:br>
              <a:rPr lang="en-US" sz="1600" b="1" u="none" dirty="0">
                <a:solidFill>
                  <a:schemeClr val="accent1"/>
                </a:solidFill>
              </a:rPr>
            </a:br>
            <a:r>
              <a:rPr lang="en-US" sz="1600" b="1" u="none" dirty="0">
                <a:solidFill>
                  <a:schemeClr val="accent1"/>
                </a:solidFill>
              </a:rPr>
              <a:t>today's world, both personally and professionally. </a:t>
            </a:r>
            <a:endParaRPr lang="en-US" sz="1200" b="1" u="none" kern="0" dirty="0">
              <a:solidFill>
                <a:schemeClr val="accent1"/>
              </a:solidFill>
              <a:latin typeface="+mj-lt"/>
              <a:ea typeface="+mj-ea"/>
              <a:cs typeface="+mj-cs"/>
            </a:endParaRPr>
          </a:p>
        </p:txBody>
      </p:sp>
      <p:sp>
        <p:nvSpPr>
          <p:cNvPr id="13" name="Rectangle 6"/>
          <p:cNvSpPr>
            <a:spLocks noChangeArrowheads="1"/>
          </p:cNvSpPr>
          <p:nvPr/>
        </p:nvSpPr>
        <p:spPr bwMode="auto">
          <a:xfrm>
            <a:off x="3124200" y="5934670"/>
            <a:ext cx="2971800" cy="892552"/>
          </a:xfrm>
          <a:prstGeom prst="rect">
            <a:avLst/>
          </a:prstGeom>
          <a:noFill/>
          <a:ln w="9525">
            <a:noFill/>
            <a:miter lim="800000"/>
            <a:headEnd/>
            <a:tailEnd/>
          </a:ln>
        </p:spPr>
        <p:txBody>
          <a:bodyPr numCol="2">
            <a:spAutoFit/>
          </a:bodyPr>
          <a:lstStyle/>
          <a:p>
            <a:pPr>
              <a:defRPr/>
            </a:pPr>
            <a:r>
              <a:rPr lang="en-US" sz="1200" b="1" u="none" dirty="0">
                <a:solidFill>
                  <a:schemeClr val="accent1">
                    <a:lumMod val="50000"/>
                  </a:schemeClr>
                </a:solidFill>
              </a:rPr>
              <a:t>Your Institution         </a:t>
            </a:r>
          </a:p>
          <a:p>
            <a:pPr>
              <a:defRPr/>
            </a:pPr>
            <a:r>
              <a:rPr lang="en-US" sz="1400" b="1" u="none" dirty="0">
                <a:solidFill>
                  <a:srgbClr val="CCFFFF"/>
                </a:solidFill>
              </a:rPr>
              <a:t>■ </a:t>
            </a:r>
            <a:r>
              <a:rPr lang="en-US" sz="1200" u="none" dirty="0">
                <a:solidFill>
                  <a:schemeClr val="accent1">
                    <a:lumMod val="50000"/>
                  </a:schemeClr>
                </a:solidFill>
              </a:rPr>
              <a:t>Highest 10%</a:t>
            </a:r>
          </a:p>
          <a:p>
            <a:pPr>
              <a:defRPr/>
            </a:pPr>
            <a:r>
              <a:rPr lang="en-US" sz="1400" u="none" dirty="0">
                <a:solidFill>
                  <a:srgbClr val="7680AC"/>
                </a:solidFill>
              </a:rPr>
              <a:t>■</a:t>
            </a:r>
            <a:r>
              <a:rPr lang="en-US" sz="1400" u="none" dirty="0">
                <a:solidFill>
                  <a:srgbClr val="CCFFFF"/>
                </a:solidFill>
              </a:rPr>
              <a:t> </a:t>
            </a:r>
            <a:r>
              <a:rPr lang="en-US" sz="1200" u="none" dirty="0">
                <a:solidFill>
                  <a:schemeClr val="accent1">
                    <a:lumMod val="50000"/>
                  </a:schemeClr>
                </a:solidFill>
              </a:rPr>
              <a:t>Above Average</a:t>
            </a:r>
            <a:endParaRPr lang="en-US" sz="1400" u="none" dirty="0">
              <a:solidFill>
                <a:schemeClr val="accent1">
                  <a:lumMod val="50000"/>
                </a:schemeClr>
              </a:solidFill>
            </a:endParaRPr>
          </a:p>
          <a:p>
            <a:pPr>
              <a:defRPr/>
            </a:pPr>
            <a:endParaRPr lang="en-US" sz="1200" b="1" u="none" dirty="0"/>
          </a:p>
          <a:p>
            <a:pPr>
              <a:defRPr/>
            </a:pPr>
            <a:r>
              <a:rPr lang="en-US" sz="1200" b="1" u="none" dirty="0">
                <a:solidFill>
                  <a:schemeClr val="accent1">
                    <a:lumMod val="50000"/>
                  </a:schemeClr>
                </a:solidFill>
              </a:rPr>
              <a:t>Comparison Group</a:t>
            </a:r>
          </a:p>
          <a:p>
            <a:pPr>
              <a:defRPr/>
            </a:pPr>
            <a:r>
              <a:rPr lang="en-US" sz="1400" b="1" u="none" dirty="0">
                <a:solidFill>
                  <a:schemeClr val="accent2"/>
                </a:solidFill>
              </a:rPr>
              <a:t>■ </a:t>
            </a:r>
            <a:r>
              <a:rPr lang="en-US" sz="1200" u="none" dirty="0">
                <a:solidFill>
                  <a:schemeClr val="accent1">
                    <a:lumMod val="50000"/>
                  </a:schemeClr>
                </a:solidFill>
              </a:rPr>
              <a:t>Highest 10%</a:t>
            </a:r>
            <a:endParaRPr lang="en-US" sz="1400" u="none" dirty="0">
              <a:solidFill>
                <a:schemeClr val="accent1">
                  <a:lumMod val="50000"/>
                </a:schemeClr>
              </a:solidFill>
            </a:endParaRPr>
          </a:p>
          <a:p>
            <a:pPr>
              <a:defRPr/>
            </a:pPr>
            <a:r>
              <a:rPr lang="en-US" sz="1400" u="none" dirty="0">
                <a:solidFill>
                  <a:srgbClr val="FFCC00"/>
                </a:solidFill>
              </a:rPr>
              <a:t>■</a:t>
            </a:r>
            <a:r>
              <a:rPr lang="en-US" sz="1200" u="none" dirty="0">
                <a:solidFill>
                  <a:srgbClr val="FFCC00"/>
                </a:solidFill>
              </a:rPr>
              <a:t> </a:t>
            </a:r>
            <a:r>
              <a:rPr lang="en-US" sz="1200" u="none" dirty="0">
                <a:solidFill>
                  <a:schemeClr val="accent1">
                    <a:lumMod val="50000"/>
                  </a:schemeClr>
                </a:solidFill>
              </a:rPr>
              <a:t>Above Average</a:t>
            </a:r>
          </a:p>
          <a:p>
            <a:pPr>
              <a:defRPr/>
            </a:pPr>
            <a:endParaRPr lang="en-US" sz="1200" b="1" u="none" dirty="0"/>
          </a:p>
        </p:txBody>
      </p:sp>
      <p:sp>
        <p:nvSpPr>
          <p:cNvPr id="9" name="Footer Placeholder 8"/>
          <p:cNvSpPr>
            <a:spLocks noGrp="1"/>
          </p:cNvSpPr>
          <p:nvPr>
            <p:ph type="ftr" sz="quarter" idx="10"/>
          </p:nvPr>
        </p:nvSpPr>
        <p:spPr/>
        <p:txBody>
          <a:bodyPr/>
          <a:lstStyle/>
          <a:p>
            <a:pPr>
              <a:defRPr/>
            </a:pPr>
            <a:r>
              <a:rPr lang="en-US" smtClean="0"/>
              <a:t>2013 College Senior Survey</a:t>
            </a: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0" y="2971800"/>
            <a:ext cx="9144000" cy="1981200"/>
          </a:xfrm>
        </p:spPr>
        <p:txBody>
          <a:bodyPr/>
          <a:lstStyle/>
          <a:p>
            <a:pPr eaLnBrk="1" hangingPunct="1">
              <a:defRPr/>
            </a:pPr>
            <a:r>
              <a:rPr lang="en-US" sz="3600" dirty="0" smtClean="0">
                <a:solidFill>
                  <a:schemeClr val="accent1">
                    <a:lumMod val="50000"/>
                  </a:schemeClr>
                </a:solidFill>
              </a:rPr>
              <a:t>Co-Curricular Outcomes and Experiences</a:t>
            </a:r>
          </a:p>
        </p:txBody>
      </p:sp>
      <p:sp>
        <p:nvSpPr>
          <p:cNvPr id="50180" name="Slide Number Placeholder 4"/>
          <p:cNvSpPr>
            <a:spLocks noGrp="1"/>
          </p:cNvSpPr>
          <p:nvPr>
            <p:ph type="sldNum" sz="quarter" idx="11"/>
          </p:nvPr>
        </p:nvSpPr>
        <p:spPr>
          <a:xfrm>
            <a:off x="8305800" y="6400800"/>
            <a:ext cx="381000" cy="457200"/>
          </a:xfrm>
          <a:noFill/>
        </p:spPr>
        <p:txBody>
          <a:bodyPr/>
          <a:lstStyle/>
          <a:p>
            <a:fld id="{9B27517E-1E8E-4B4F-BC22-3F48839008C9}" type="slidenum">
              <a:rPr lang="en-US" smtClean="0"/>
              <a:pPr/>
              <a:t>25</a:t>
            </a:fld>
            <a:endParaRPr lang="en-US" smtClean="0"/>
          </a:p>
        </p:txBody>
      </p:sp>
      <p:sp>
        <p:nvSpPr>
          <p:cNvPr id="50181" name="Subtitle 4"/>
          <p:cNvSpPr txBox="1">
            <a:spLocks/>
          </p:cNvSpPr>
          <p:nvPr/>
        </p:nvSpPr>
        <p:spPr bwMode="auto">
          <a:xfrm>
            <a:off x="1371600" y="4724400"/>
            <a:ext cx="6400800" cy="1752600"/>
          </a:xfrm>
          <a:prstGeom prst="rect">
            <a:avLst/>
          </a:prstGeom>
          <a:noFill/>
          <a:ln w="9525">
            <a:noFill/>
            <a:miter lim="800000"/>
            <a:headEnd/>
            <a:tailEnd/>
          </a:ln>
        </p:spPr>
        <p:txBody>
          <a:bodyPr/>
          <a:lstStyle/>
          <a:p>
            <a:pPr algn="ctr">
              <a:defRPr/>
            </a:pPr>
            <a:r>
              <a:rPr lang="en-US" sz="2400" b="1" u="none" dirty="0">
                <a:solidFill>
                  <a:schemeClr val="accent5">
                    <a:lumMod val="75000"/>
                  </a:schemeClr>
                </a:solidFill>
              </a:rPr>
              <a:t>Co-curricular experiences provide opportunities for students to grow intellectually, interpersonally, and emotionally.</a:t>
            </a:r>
          </a:p>
        </p:txBody>
      </p:sp>
      <p:pic>
        <p:nvPicPr>
          <p:cNvPr id="6" name="Picture 4"/>
          <p:cNvPicPr>
            <a:picLocks noChangeAspect="1" noChangeArrowheads="1"/>
          </p:cNvPicPr>
          <p:nvPr/>
        </p:nvPicPr>
        <p:blipFill>
          <a:blip r:embed="rId3" cstate="print"/>
          <a:srcRect/>
          <a:stretch>
            <a:fillRect/>
          </a:stretch>
        </p:blipFill>
        <p:spPr bwMode="auto">
          <a:xfrm>
            <a:off x="1924050" y="2209800"/>
            <a:ext cx="5391150" cy="1050925"/>
          </a:xfrm>
          <a:prstGeom prst="rect">
            <a:avLst/>
          </a:prstGeom>
          <a:noFill/>
          <a:ln w="12700">
            <a:solidFill>
              <a:schemeClr val="accent5">
                <a:lumMod val="75000"/>
              </a:schemeClr>
            </a:solidFill>
            <a:miter lim="800000"/>
            <a:headEnd/>
            <a:tailEnd/>
          </a:ln>
        </p:spPr>
      </p:pic>
      <p:sp>
        <p:nvSpPr>
          <p:cNvPr id="7" name="Footer Placeholder 6"/>
          <p:cNvSpPr>
            <a:spLocks noGrp="1"/>
          </p:cNvSpPr>
          <p:nvPr>
            <p:ph type="ftr" sz="quarter" idx="10"/>
          </p:nvPr>
        </p:nvSpPr>
        <p:spPr/>
        <p:txBody>
          <a:bodyPr/>
          <a:lstStyle/>
          <a:p>
            <a:pPr>
              <a:defRPr/>
            </a:pPr>
            <a:r>
              <a:rPr lang="en-US" smtClean="0"/>
              <a:t>2013 College Senior Survey</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Slide Number Placeholder 4"/>
          <p:cNvSpPr txBox="1">
            <a:spLocks noGrp="1"/>
          </p:cNvSpPr>
          <p:nvPr/>
        </p:nvSpPr>
        <p:spPr bwMode="auto">
          <a:xfrm>
            <a:off x="8305800" y="6400800"/>
            <a:ext cx="381000" cy="457200"/>
          </a:xfrm>
          <a:prstGeom prst="rect">
            <a:avLst/>
          </a:prstGeom>
          <a:noFill/>
          <a:ln w="9525">
            <a:noFill/>
            <a:miter lim="800000"/>
            <a:headEnd/>
            <a:tailEnd/>
          </a:ln>
        </p:spPr>
        <p:txBody>
          <a:bodyPr anchor="b"/>
          <a:lstStyle/>
          <a:p>
            <a:pPr algn="r" eaLnBrk="1" hangingPunct="1"/>
            <a:fld id="{B6A34584-3280-43EC-B2D6-35B43517F121}" type="slidenum">
              <a:rPr lang="en-US" sz="1200" u="none"/>
              <a:pPr algn="r" eaLnBrk="1" hangingPunct="1"/>
              <a:t>26</a:t>
            </a:fld>
            <a:endParaRPr lang="en-US" sz="1200" u="none"/>
          </a:p>
        </p:txBody>
      </p:sp>
      <p:sp>
        <p:nvSpPr>
          <p:cNvPr id="20485" name="Slide Number Placeholder 7"/>
          <p:cNvSpPr>
            <a:spLocks noGrp="1"/>
          </p:cNvSpPr>
          <p:nvPr>
            <p:ph type="sldNum" sz="quarter" idx="11"/>
          </p:nvPr>
        </p:nvSpPr>
        <p:spPr>
          <a:noFill/>
        </p:spPr>
        <p:txBody>
          <a:bodyPr/>
          <a:lstStyle/>
          <a:p>
            <a:fld id="{3D16BA16-E423-4576-AAA2-E0F7578BD6DF}" type="slidenum">
              <a:rPr lang="en-US" smtClean="0"/>
              <a:pPr/>
              <a:t>26</a:t>
            </a:fld>
            <a:endParaRPr lang="en-US" smtClean="0"/>
          </a:p>
        </p:txBody>
      </p:sp>
      <p:sp>
        <p:nvSpPr>
          <p:cNvPr id="25605" name="Rectangle 2"/>
          <p:cNvSpPr>
            <a:spLocks noGrp="1" noChangeArrowheads="1"/>
          </p:cNvSpPr>
          <p:nvPr>
            <p:ph type="title" idx="4294967295"/>
          </p:nvPr>
        </p:nvSpPr>
        <p:spPr>
          <a:xfrm>
            <a:off x="914400" y="152400"/>
            <a:ext cx="8229600" cy="1371600"/>
          </a:xfrm>
        </p:spPr>
        <p:txBody>
          <a:bodyPr/>
          <a:lstStyle/>
          <a:p>
            <a:pPr eaLnBrk="1" hangingPunct="1">
              <a:defRPr/>
            </a:pPr>
            <a:r>
              <a:rPr lang="en-US" dirty="0" smtClean="0">
                <a:solidFill>
                  <a:schemeClr val="accent1">
                    <a:lumMod val="50000"/>
                  </a:schemeClr>
                </a:solidFill>
              </a:rPr>
              <a:t>Social Agency</a:t>
            </a:r>
            <a:r>
              <a:rPr lang="en-US" sz="2000" dirty="0" smtClean="0"/>
              <a:t/>
            </a:r>
            <a:br>
              <a:rPr lang="en-US" sz="2000" dirty="0" smtClean="0"/>
            </a:br>
            <a:r>
              <a:rPr lang="en-US" sz="1600" dirty="0" smtClean="0"/>
              <a:t/>
            </a:r>
            <a:br>
              <a:rPr lang="en-US" sz="1600" dirty="0" smtClean="0"/>
            </a:br>
            <a:r>
              <a:rPr lang="en-US" sz="1600" dirty="0" smtClean="0">
                <a:solidFill>
                  <a:schemeClr val="accent1"/>
                </a:solidFill>
              </a:rPr>
              <a:t>Activities and beliefs equip and empower students to create a world that is equitable, </a:t>
            </a:r>
            <a:br>
              <a:rPr lang="en-US" sz="1600" dirty="0" smtClean="0">
                <a:solidFill>
                  <a:schemeClr val="accent1"/>
                </a:solidFill>
              </a:rPr>
            </a:br>
            <a:r>
              <a:rPr lang="en-US" sz="1600" dirty="0" smtClean="0">
                <a:solidFill>
                  <a:schemeClr val="accent1"/>
                </a:solidFill>
              </a:rPr>
              <a:t>just, democratic, and sustainable. </a:t>
            </a:r>
            <a:r>
              <a:rPr lang="en-US" sz="1600" i="1" dirty="0" smtClean="0">
                <a:solidFill>
                  <a:schemeClr val="accent1"/>
                </a:solidFill>
              </a:rPr>
              <a:t>Social Agency </a:t>
            </a:r>
            <a:r>
              <a:rPr lang="en-US" sz="1600" dirty="0" smtClean="0">
                <a:solidFill>
                  <a:schemeClr val="accent1"/>
                </a:solidFill>
              </a:rPr>
              <a:t>measures the extent to which students </a:t>
            </a:r>
            <a:br>
              <a:rPr lang="en-US" sz="1600" dirty="0" smtClean="0">
                <a:solidFill>
                  <a:schemeClr val="accent1"/>
                </a:solidFill>
              </a:rPr>
            </a:br>
            <a:r>
              <a:rPr lang="en-US" sz="1600" dirty="0" smtClean="0">
                <a:solidFill>
                  <a:schemeClr val="accent1"/>
                </a:solidFill>
              </a:rPr>
              <a:t>value political and social involvement as a personal goal.</a:t>
            </a:r>
          </a:p>
        </p:txBody>
      </p:sp>
      <p:sp>
        <p:nvSpPr>
          <p:cNvPr id="12" name="TextBox 1"/>
          <p:cNvSpPr txBox="1"/>
          <p:nvPr/>
        </p:nvSpPr>
        <p:spPr>
          <a:xfrm>
            <a:off x="5943600" y="2514600"/>
            <a:ext cx="3200400" cy="2998788"/>
          </a:xfrm>
          <a:prstGeom prst="rect">
            <a:avLst/>
          </a:prstGeom>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r>
              <a:rPr lang="en-US" sz="1200" u="none" dirty="0" smtClean="0">
                <a:solidFill>
                  <a:schemeClr val="accent1">
                    <a:lumMod val="50000"/>
                  </a:schemeClr>
                </a:solidFill>
              </a:rPr>
              <a:t>	</a:t>
            </a:r>
            <a:r>
              <a:rPr lang="en-US" sz="1200" dirty="0" smtClean="0">
                <a:solidFill>
                  <a:schemeClr val="accent1">
                    <a:lumMod val="50000"/>
                  </a:schemeClr>
                </a:solidFill>
              </a:rPr>
              <a:t>Construct Items</a:t>
            </a:r>
          </a:p>
          <a:p>
            <a:pPr>
              <a:defRPr/>
            </a:pPr>
            <a:endParaRPr lang="en-US" sz="1200" dirty="0" smtClean="0">
              <a:solidFill>
                <a:schemeClr val="accent1">
                  <a:lumMod val="50000"/>
                </a:schemeClr>
              </a:solidFill>
            </a:endParaRPr>
          </a:p>
          <a:p>
            <a:pPr>
              <a:buFont typeface="Arial" pitchFamily="34" charset="0"/>
              <a:buChar char="•"/>
              <a:defRPr/>
            </a:pPr>
            <a:r>
              <a:rPr lang="en-US" sz="1200" u="none" dirty="0" smtClean="0">
                <a:solidFill>
                  <a:schemeClr val="accent1">
                    <a:lumMod val="50000"/>
                  </a:schemeClr>
                </a:solidFill>
              </a:rPr>
              <a:t> Participating in a community action program</a:t>
            </a:r>
          </a:p>
          <a:p>
            <a:pPr>
              <a:buFont typeface="Arial" pitchFamily="34" charset="0"/>
              <a:buChar char="•"/>
              <a:defRPr/>
            </a:pPr>
            <a:r>
              <a:rPr lang="en-US" sz="1200" u="none" dirty="0" smtClean="0">
                <a:solidFill>
                  <a:schemeClr val="accent1">
                    <a:lumMod val="50000"/>
                  </a:schemeClr>
                </a:solidFill>
              </a:rPr>
              <a:t> Helping to promote racial understanding</a:t>
            </a:r>
          </a:p>
          <a:p>
            <a:pPr>
              <a:buFont typeface="Arial" pitchFamily="34" charset="0"/>
              <a:buChar char="•"/>
              <a:defRPr/>
            </a:pPr>
            <a:r>
              <a:rPr lang="en-US" sz="1200" u="none" dirty="0" smtClean="0">
                <a:solidFill>
                  <a:schemeClr val="accent1">
                    <a:lumMod val="50000"/>
                  </a:schemeClr>
                </a:solidFill>
              </a:rPr>
              <a:t> Becoming a community leader </a:t>
            </a:r>
          </a:p>
          <a:p>
            <a:pPr>
              <a:buFont typeface="Arial" pitchFamily="34" charset="0"/>
              <a:buChar char="•"/>
              <a:defRPr/>
            </a:pPr>
            <a:r>
              <a:rPr lang="en-US" sz="1200" u="none" dirty="0" smtClean="0">
                <a:solidFill>
                  <a:schemeClr val="accent1">
                    <a:lumMod val="50000"/>
                  </a:schemeClr>
                </a:solidFill>
              </a:rPr>
              <a:t> Keeping up to date with political affairs</a:t>
            </a:r>
          </a:p>
          <a:p>
            <a:pPr>
              <a:buFont typeface="Arial" pitchFamily="34" charset="0"/>
              <a:buChar char="•"/>
              <a:defRPr/>
            </a:pPr>
            <a:r>
              <a:rPr lang="en-US" sz="1200" u="none" dirty="0" smtClean="0">
                <a:solidFill>
                  <a:schemeClr val="accent1">
                    <a:lumMod val="50000"/>
                  </a:schemeClr>
                </a:solidFill>
              </a:rPr>
              <a:t> Influencing social values</a:t>
            </a:r>
          </a:p>
          <a:p>
            <a:pPr>
              <a:buFont typeface="Arial" pitchFamily="34" charset="0"/>
              <a:buChar char="•"/>
              <a:defRPr/>
            </a:pPr>
            <a:r>
              <a:rPr lang="en-US" sz="1200" u="none" dirty="0" smtClean="0">
                <a:solidFill>
                  <a:schemeClr val="accent1">
                    <a:lumMod val="50000"/>
                  </a:schemeClr>
                </a:solidFill>
              </a:rPr>
              <a:t> Helping others who are in difficulty</a:t>
            </a:r>
          </a:p>
        </p:txBody>
      </p:sp>
      <p:graphicFrame>
        <p:nvGraphicFramePr>
          <p:cNvPr id="9" name="Social Agency"/>
          <p:cNvGraphicFramePr>
            <a:graphicFrameLocks/>
          </p:cNvGraphicFramePr>
          <p:nvPr>
            <p:extLst>
              <p:ext uri="{D42A27DB-BD31-4B8C-83A1-F6EECF244321}">
                <p14:modId xmlns="" xmlns:p14="http://schemas.microsoft.com/office/powerpoint/2010/main" val="3744982802"/>
              </p:ext>
            </p:extLst>
          </p:nvPr>
        </p:nvGraphicFramePr>
        <p:xfrm>
          <a:off x="609600" y="1597152"/>
          <a:ext cx="5486400" cy="4041648"/>
        </p:xfrm>
        <a:graphic>
          <a:graphicData uri="http://schemas.openxmlformats.org/drawingml/2006/chart">
            <c:chart xmlns:c="http://schemas.openxmlformats.org/drawingml/2006/chart" xmlns:r="http://schemas.openxmlformats.org/officeDocument/2006/relationships" r:id="rId3"/>
          </a:graphicData>
        </a:graphic>
      </p:graphicFrame>
      <p:sp>
        <p:nvSpPr>
          <p:cNvPr id="13" name="Rectangle 15"/>
          <p:cNvSpPr>
            <a:spLocks noChangeArrowheads="1"/>
          </p:cNvSpPr>
          <p:nvPr/>
        </p:nvSpPr>
        <p:spPr bwMode="auto">
          <a:xfrm>
            <a:off x="2743200" y="5943600"/>
            <a:ext cx="3200400" cy="276999"/>
          </a:xfrm>
          <a:prstGeom prst="rect">
            <a:avLst/>
          </a:prstGeom>
          <a:noFill/>
          <a:ln w="9525">
            <a:noFill/>
            <a:miter lim="800000"/>
            <a:headEnd/>
            <a:tailEnd/>
          </a:ln>
        </p:spPr>
        <p:txBody>
          <a:bodyPr wrap="square">
            <a:spAutoFit/>
          </a:bodyPr>
          <a:lstStyle/>
          <a:p>
            <a:pPr>
              <a:defRPr/>
            </a:pPr>
            <a:r>
              <a:rPr lang="en-US" sz="1200" b="1" u="none" dirty="0">
                <a:solidFill>
                  <a:srgbClr val="7680AC"/>
                </a:solidFill>
              </a:rPr>
              <a:t>■ </a:t>
            </a:r>
            <a:r>
              <a:rPr lang="en-US" sz="1200" b="1" u="none" dirty="0">
                <a:solidFill>
                  <a:schemeClr val="accent1">
                    <a:lumMod val="50000"/>
                  </a:schemeClr>
                </a:solidFill>
              </a:rPr>
              <a:t>Your </a:t>
            </a:r>
            <a:r>
              <a:rPr lang="en-US" sz="1200" b="1" u="none" dirty="0" smtClean="0">
                <a:solidFill>
                  <a:schemeClr val="accent1">
                    <a:lumMod val="50000"/>
                  </a:schemeClr>
                </a:solidFill>
              </a:rPr>
              <a:t>Institution  </a:t>
            </a:r>
            <a:r>
              <a:rPr lang="en-US" sz="1200" b="1" u="none" dirty="0" smtClean="0">
                <a:solidFill>
                  <a:srgbClr val="FFCC00"/>
                </a:solidFill>
              </a:rPr>
              <a:t>■</a:t>
            </a:r>
            <a:r>
              <a:rPr lang="en-US" sz="1200" b="1" u="none" dirty="0" smtClean="0">
                <a:solidFill>
                  <a:srgbClr val="7680AC"/>
                </a:solidFill>
              </a:rPr>
              <a:t> </a:t>
            </a:r>
            <a:r>
              <a:rPr lang="en-US" sz="1200" b="1" u="none" dirty="0">
                <a:solidFill>
                  <a:schemeClr val="accent1">
                    <a:lumMod val="50000"/>
                  </a:schemeClr>
                </a:solidFill>
              </a:rPr>
              <a:t>Comparison Group</a:t>
            </a:r>
          </a:p>
        </p:txBody>
      </p:sp>
      <p:sp>
        <p:nvSpPr>
          <p:cNvPr id="10" name="Rectangle 9"/>
          <p:cNvSpPr/>
          <p:nvPr/>
        </p:nvSpPr>
        <p:spPr bwMode="auto">
          <a:xfrm>
            <a:off x="838200" y="5181600"/>
            <a:ext cx="152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sng" strike="noStrike" cap="none" normalizeH="0" baseline="0" smtClean="0">
              <a:ln>
                <a:noFill/>
              </a:ln>
              <a:solidFill>
                <a:schemeClr val="tx1"/>
              </a:solidFill>
              <a:effectLst/>
              <a:latin typeface="Garamond" pitchFamily="18" charset="0"/>
            </a:endParaRPr>
          </a:p>
        </p:txBody>
      </p:sp>
      <p:sp>
        <p:nvSpPr>
          <p:cNvPr id="11" name="Rectangle 10"/>
          <p:cNvSpPr/>
          <p:nvPr/>
        </p:nvSpPr>
        <p:spPr bwMode="auto">
          <a:xfrm>
            <a:off x="838200" y="5486400"/>
            <a:ext cx="152400" cy="152400"/>
          </a:xfrm>
          <a:prstGeom prst="rect">
            <a:avLst/>
          </a:prstGeom>
          <a:solidFill>
            <a:srgbClr val="FFCC2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sng" strike="noStrike" cap="none" normalizeH="0" baseline="0" smtClean="0">
              <a:ln>
                <a:noFill/>
              </a:ln>
              <a:solidFill>
                <a:schemeClr val="tx1"/>
              </a:solidFill>
              <a:effectLst/>
              <a:latin typeface="Garamond" pitchFamily="18" charset="0"/>
            </a:endParaRPr>
          </a:p>
        </p:txBody>
      </p:sp>
      <p:sp>
        <p:nvSpPr>
          <p:cNvPr id="14" name="Footer Placeholder 13"/>
          <p:cNvSpPr>
            <a:spLocks noGrp="1"/>
          </p:cNvSpPr>
          <p:nvPr>
            <p:ph type="ftr" sz="quarter" idx="10"/>
          </p:nvPr>
        </p:nvSpPr>
        <p:spPr/>
        <p:txBody>
          <a:bodyPr/>
          <a:lstStyle/>
          <a:p>
            <a:pPr>
              <a:defRPr/>
            </a:pPr>
            <a:r>
              <a:rPr lang="en-US" smtClean="0"/>
              <a:t>2013 College Senior Survey</a:t>
            </a: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4"/>
          <p:cNvSpPr txBox="1">
            <a:spLocks noGrp="1"/>
          </p:cNvSpPr>
          <p:nvPr/>
        </p:nvSpPr>
        <p:spPr bwMode="auto">
          <a:xfrm>
            <a:off x="8305800" y="6400800"/>
            <a:ext cx="381000" cy="457200"/>
          </a:xfrm>
          <a:prstGeom prst="rect">
            <a:avLst/>
          </a:prstGeom>
          <a:noFill/>
          <a:ln w="9525">
            <a:noFill/>
            <a:miter lim="800000"/>
            <a:headEnd/>
            <a:tailEnd/>
          </a:ln>
        </p:spPr>
        <p:txBody>
          <a:bodyPr anchor="b"/>
          <a:lstStyle/>
          <a:p>
            <a:pPr algn="r" eaLnBrk="1" hangingPunct="1"/>
            <a:fld id="{3730189F-5518-47D5-A95B-A9C4785EC10E}" type="slidenum">
              <a:rPr lang="en-US" sz="1200" u="none"/>
              <a:pPr algn="r" eaLnBrk="1" hangingPunct="1"/>
              <a:t>27</a:t>
            </a:fld>
            <a:endParaRPr lang="en-US" sz="1200" u="none"/>
          </a:p>
        </p:txBody>
      </p:sp>
      <p:sp>
        <p:nvSpPr>
          <p:cNvPr id="21509" name="Slide Number Placeholder 7"/>
          <p:cNvSpPr>
            <a:spLocks noGrp="1"/>
          </p:cNvSpPr>
          <p:nvPr>
            <p:ph type="sldNum" sz="quarter" idx="11"/>
          </p:nvPr>
        </p:nvSpPr>
        <p:spPr>
          <a:noFill/>
        </p:spPr>
        <p:txBody>
          <a:bodyPr/>
          <a:lstStyle/>
          <a:p>
            <a:fld id="{B64556B5-CB38-4281-A63C-8D213DF8AAFB}" type="slidenum">
              <a:rPr lang="en-US" smtClean="0"/>
              <a:pPr/>
              <a:t>27</a:t>
            </a:fld>
            <a:endParaRPr lang="en-US" smtClean="0"/>
          </a:p>
        </p:txBody>
      </p:sp>
      <p:sp>
        <p:nvSpPr>
          <p:cNvPr id="25605" name="Rectangle 2"/>
          <p:cNvSpPr>
            <a:spLocks noGrp="1" noChangeArrowheads="1"/>
          </p:cNvSpPr>
          <p:nvPr>
            <p:ph type="title" idx="4294967295"/>
          </p:nvPr>
        </p:nvSpPr>
        <p:spPr>
          <a:xfrm>
            <a:off x="914400" y="152400"/>
            <a:ext cx="8229600" cy="1296988"/>
          </a:xfrm>
        </p:spPr>
        <p:txBody>
          <a:bodyPr/>
          <a:lstStyle/>
          <a:p>
            <a:pPr eaLnBrk="1" hangingPunct="1">
              <a:defRPr/>
            </a:pPr>
            <a:r>
              <a:rPr lang="en-US" dirty="0" smtClean="0">
                <a:solidFill>
                  <a:schemeClr val="accent1">
                    <a:lumMod val="50000"/>
                  </a:schemeClr>
                </a:solidFill>
              </a:rPr>
              <a:t> Civic Engagement</a:t>
            </a:r>
            <a:r>
              <a:rPr lang="en-US" dirty="0" smtClean="0"/>
              <a:t/>
            </a:r>
            <a:br>
              <a:rPr lang="en-US" dirty="0" smtClean="0"/>
            </a:br>
            <a:r>
              <a:rPr lang="en-US" sz="1600" dirty="0" smtClean="0">
                <a:solidFill>
                  <a:schemeClr val="accent1">
                    <a:lumMod val="50000"/>
                  </a:schemeClr>
                </a:solidFill>
              </a:rPr>
              <a:t> </a:t>
            </a:r>
            <a:br>
              <a:rPr lang="en-US" sz="1600" dirty="0" smtClean="0">
                <a:solidFill>
                  <a:schemeClr val="accent1">
                    <a:lumMod val="50000"/>
                  </a:schemeClr>
                </a:solidFill>
              </a:rPr>
            </a:br>
            <a:r>
              <a:rPr lang="en-US" sz="1600" dirty="0" smtClean="0">
                <a:solidFill>
                  <a:schemeClr val="accent1"/>
                </a:solidFill>
              </a:rPr>
              <a:t>Engaged citizens are a critical element in the functioning of our democratic society. </a:t>
            </a:r>
            <a:br>
              <a:rPr lang="en-US" sz="1600" dirty="0" smtClean="0">
                <a:solidFill>
                  <a:schemeClr val="accent1"/>
                </a:solidFill>
              </a:rPr>
            </a:br>
            <a:r>
              <a:rPr lang="en-US" sz="1600" i="1" dirty="0" smtClean="0">
                <a:solidFill>
                  <a:schemeClr val="accent1"/>
                </a:solidFill>
              </a:rPr>
              <a:t>Civic Engagement </a:t>
            </a:r>
            <a:r>
              <a:rPr lang="en-US" sz="1600" dirty="0" smtClean="0">
                <a:solidFill>
                  <a:schemeClr val="accent1"/>
                </a:solidFill>
              </a:rPr>
              <a:t>measures the extent to which students are motivated and involved </a:t>
            </a:r>
            <a:br>
              <a:rPr lang="en-US" sz="1600" dirty="0" smtClean="0">
                <a:solidFill>
                  <a:schemeClr val="accent1"/>
                </a:solidFill>
              </a:rPr>
            </a:br>
            <a:r>
              <a:rPr lang="en-US" sz="1600" dirty="0" smtClean="0">
                <a:solidFill>
                  <a:schemeClr val="accent1"/>
                </a:solidFill>
              </a:rPr>
              <a:t>in civic, electoral, and political activities. </a:t>
            </a:r>
          </a:p>
        </p:txBody>
      </p:sp>
      <p:sp>
        <p:nvSpPr>
          <p:cNvPr id="12" name="TextBox 1"/>
          <p:cNvSpPr txBox="1"/>
          <p:nvPr/>
        </p:nvSpPr>
        <p:spPr>
          <a:xfrm>
            <a:off x="5943600" y="2514600"/>
            <a:ext cx="3200400" cy="2998788"/>
          </a:xfrm>
          <a:prstGeom prst="rect">
            <a:avLst/>
          </a:prstGeom>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r>
              <a:rPr lang="en-US" sz="1200" u="none" dirty="0" smtClean="0">
                <a:solidFill>
                  <a:schemeClr val="accent1">
                    <a:lumMod val="50000"/>
                  </a:schemeClr>
                </a:solidFill>
              </a:rPr>
              <a:t>	</a:t>
            </a:r>
            <a:r>
              <a:rPr lang="en-US" sz="1200" dirty="0" smtClean="0">
                <a:solidFill>
                  <a:schemeClr val="accent1">
                    <a:lumMod val="50000"/>
                  </a:schemeClr>
                </a:solidFill>
              </a:rPr>
              <a:t>Construct Items</a:t>
            </a:r>
          </a:p>
          <a:p>
            <a:pPr>
              <a:defRPr/>
            </a:pPr>
            <a:endParaRPr lang="en-US" sz="1200" dirty="0" smtClean="0">
              <a:solidFill>
                <a:schemeClr val="accent1">
                  <a:lumMod val="50000"/>
                </a:schemeClr>
              </a:solidFill>
            </a:endParaRPr>
          </a:p>
          <a:p>
            <a:pPr marL="115888" indent="-115888">
              <a:buFont typeface="Arial" pitchFamily="34" charset="0"/>
              <a:buChar char="•"/>
              <a:defRPr/>
            </a:pPr>
            <a:r>
              <a:rPr lang="en-US" sz="1200" u="none" dirty="0" smtClean="0">
                <a:solidFill>
                  <a:schemeClr val="accent1">
                    <a:lumMod val="50000"/>
                  </a:schemeClr>
                </a:solidFill>
              </a:rPr>
              <a:t>I am interested in seeking information about current social and political issues</a:t>
            </a:r>
          </a:p>
          <a:p>
            <a:pPr marL="115888" indent="-115888">
              <a:buFont typeface="Arial" pitchFamily="34" charset="0"/>
              <a:buChar char="•"/>
              <a:defRPr/>
            </a:pPr>
            <a:r>
              <a:rPr lang="en-US" sz="1200" u="none" dirty="0" smtClean="0">
                <a:solidFill>
                  <a:schemeClr val="accent1">
                    <a:lumMod val="50000"/>
                  </a:schemeClr>
                </a:solidFill>
              </a:rPr>
              <a:t>Publicly communicated your opinion about a cause (e.g., blog, email, petition)</a:t>
            </a:r>
          </a:p>
          <a:p>
            <a:pPr marL="115888" indent="-115888">
              <a:buFont typeface="Arial" pitchFamily="34" charset="0"/>
              <a:buChar char="•"/>
              <a:defRPr/>
            </a:pPr>
            <a:r>
              <a:rPr lang="en-US" sz="1200" u="none" dirty="0" smtClean="0">
                <a:solidFill>
                  <a:schemeClr val="accent1">
                    <a:lumMod val="50000"/>
                  </a:schemeClr>
                </a:solidFill>
              </a:rPr>
              <a:t>Worked on a local, state, or national political campaign</a:t>
            </a:r>
          </a:p>
          <a:p>
            <a:pPr marL="115888" indent="-115888">
              <a:buFont typeface="Arial" pitchFamily="34" charset="0"/>
              <a:buChar char="•"/>
              <a:defRPr/>
            </a:pPr>
            <a:r>
              <a:rPr lang="en-US" sz="1200" u="none" dirty="0" smtClean="0">
                <a:solidFill>
                  <a:schemeClr val="accent1">
                    <a:lumMod val="50000"/>
                  </a:schemeClr>
                </a:solidFill>
              </a:rPr>
              <a:t>Demonstrated for a cause (e.g., boycott, rally, protest)</a:t>
            </a:r>
          </a:p>
          <a:p>
            <a:pPr marL="115888" indent="-115888">
              <a:buFont typeface="Arial" pitchFamily="34" charset="0"/>
              <a:buChar char="•"/>
              <a:defRPr/>
            </a:pPr>
            <a:r>
              <a:rPr lang="en-US" sz="1200" u="none" dirty="0" smtClean="0">
                <a:solidFill>
                  <a:schemeClr val="accent1">
                    <a:lumMod val="50000"/>
                  </a:schemeClr>
                </a:solidFill>
              </a:rPr>
              <a:t>Goal: Keeping up to date with political affairs</a:t>
            </a:r>
          </a:p>
          <a:p>
            <a:pPr marL="115888" indent="-115888">
              <a:buFont typeface="Arial" pitchFamily="34" charset="0"/>
              <a:buChar char="•"/>
              <a:defRPr/>
            </a:pPr>
            <a:r>
              <a:rPr lang="en-US" sz="1200" u="none" dirty="0" smtClean="0">
                <a:solidFill>
                  <a:schemeClr val="accent1">
                    <a:lumMod val="50000"/>
                  </a:schemeClr>
                </a:solidFill>
              </a:rPr>
              <a:t>Goal: Influencing social values</a:t>
            </a:r>
          </a:p>
          <a:p>
            <a:pPr marL="115888" indent="-115888">
              <a:buFont typeface="Arial" pitchFamily="34" charset="0"/>
              <a:buChar char="•"/>
              <a:defRPr/>
            </a:pPr>
            <a:r>
              <a:rPr lang="en-US" sz="1200" u="none" dirty="0" smtClean="0">
                <a:solidFill>
                  <a:schemeClr val="accent1">
                    <a:lumMod val="50000"/>
                  </a:schemeClr>
                </a:solidFill>
              </a:rPr>
              <a:t>Helped raise money for a cause or campaign</a:t>
            </a:r>
          </a:p>
          <a:p>
            <a:pPr marL="115888" indent="-115888">
              <a:buFont typeface="Arial" pitchFamily="34" charset="0"/>
              <a:buChar char="•"/>
              <a:defRPr/>
            </a:pPr>
            <a:r>
              <a:rPr lang="en-US" sz="1200" u="none" dirty="0" smtClean="0">
                <a:solidFill>
                  <a:schemeClr val="accent1">
                    <a:lumMod val="50000"/>
                  </a:schemeClr>
                </a:solidFill>
              </a:rPr>
              <a:t>Performed volunteer or community service work</a:t>
            </a:r>
          </a:p>
        </p:txBody>
      </p:sp>
      <p:graphicFrame>
        <p:nvGraphicFramePr>
          <p:cNvPr id="9" name="Civic Engagement"/>
          <p:cNvGraphicFramePr>
            <a:graphicFrameLocks/>
          </p:cNvGraphicFramePr>
          <p:nvPr/>
        </p:nvGraphicFramePr>
        <p:xfrm>
          <a:off x="457200" y="1600200"/>
          <a:ext cx="55626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13" name="Rectangle 15"/>
          <p:cNvSpPr>
            <a:spLocks noChangeArrowheads="1"/>
          </p:cNvSpPr>
          <p:nvPr/>
        </p:nvSpPr>
        <p:spPr bwMode="auto">
          <a:xfrm>
            <a:off x="1828800" y="5943600"/>
            <a:ext cx="3048000" cy="276999"/>
          </a:xfrm>
          <a:prstGeom prst="rect">
            <a:avLst/>
          </a:prstGeom>
          <a:noFill/>
          <a:ln w="9525">
            <a:noFill/>
            <a:miter lim="800000"/>
            <a:headEnd/>
            <a:tailEnd/>
          </a:ln>
        </p:spPr>
        <p:txBody>
          <a:bodyPr wrap="square">
            <a:spAutoFit/>
          </a:bodyPr>
          <a:lstStyle/>
          <a:p>
            <a:pPr>
              <a:defRPr/>
            </a:pPr>
            <a:r>
              <a:rPr lang="en-US" sz="1200" b="1" u="none" dirty="0">
                <a:solidFill>
                  <a:srgbClr val="7680AC"/>
                </a:solidFill>
              </a:rPr>
              <a:t>■ </a:t>
            </a:r>
            <a:r>
              <a:rPr lang="en-US" sz="1200" b="1" u="none" dirty="0">
                <a:solidFill>
                  <a:schemeClr val="accent1">
                    <a:lumMod val="50000"/>
                  </a:schemeClr>
                </a:solidFill>
              </a:rPr>
              <a:t>Your </a:t>
            </a:r>
            <a:r>
              <a:rPr lang="en-US" sz="1200" b="1" u="none" dirty="0" smtClean="0">
                <a:solidFill>
                  <a:schemeClr val="accent1">
                    <a:lumMod val="50000"/>
                  </a:schemeClr>
                </a:solidFill>
              </a:rPr>
              <a:t>Institution  </a:t>
            </a:r>
            <a:r>
              <a:rPr lang="en-US" sz="1200" b="1" u="none" dirty="0" smtClean="0">
                <a:solidFill>
                  <a:srgbClr val="FFCC00"/>
                </a:solidFill>
              </a:rPr>
              <a:t>■</a:t>
            </a:r>
            <a:r>
              <a:rPr lang="en-US" sz="1200" b="1" u="none" dirty="0" smtClean="0">
                <a:solidFill>
                  <a:srgbClr val="7680AC"/>
                </a:solidFill>
              </a:rPr>
              <a:t> </a:t>
            </a:r>
            <a:r>
              <a:rPr lang="en-US" sz="1200" b="1" u="none" dirty="0">
                <a:solidFill>
                  <a:schemeClr val="accent1">
                    <a:lumMod val="50000"/>
                  </a:schemeClr>
                </a:solidFill>
              </a:rPr>
              <a:t>Comparison Group</a:t>
            </a:r>
          </a:p>
        </p:txBody>
      </p:sp>
      <p:sp>
        <p:nvSpPr>
          <p:cNvPr id="8" name="Footer Placeholder 7"/>
          <p:cNvSpPr>
            <a:spLocks noGrp="1"/>
          </p:cNvSpPr>
          <p:nvPr>
            <p:ph type="ftr" sz="quarter" idx="10"/>
          </p:nvPr>
        </p:nvSpPr>
        <p:spPr/>
        <p:txBody>
          <a:bodyPr/>
          <a:lstStyle/>
          <a:p>
            <a:pPr>
              <a:defRPr/>
            </a:pPr>
            <a:r>
              <a:rPr lang="en-US" smtClean="0"/>
              <a:t>2013 College Senior Survey</a:t>
            </a: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Slide Number Placeholder 4"/>
          <p:cNvSpPr txBox="1">
            <a:spLocks noGrp="1"/>
          </p:cNvSpPr>
          <p:nvPr/>
        </p:nvSpPr>
        <p:spPr bwMode="auto">
          <a:xfrm>
            <a:off x="8305800" y="6400800"/>
            <a:ext cx="381000" cy="457200"/>
          </a:xfrm>
          <a:prstGeom prst="rect">
            <a:avLst/>
          </a:prstGeom>
          <a:noFill/>
          <a:ln w="9525">
            <a:noFill/>
            <a:miter lim="800000"/>
            <a:headEnd/>
            <a:tailEnd/>
          </a:ln>
        </p:spPr>
        <p:txBody>
          <a:bodyPr anchor="b"/>
          <a:lstStyle/>
          <a:p>
            <a:pPr algn="r" eaLnBrk="1" hangingPunct="1"/>
            <a:fld id="{1767AF5C-4DAA-4800-90A9-DF45B5D1AA46}" type="slidenum">
              <a:rPr lang="en-US" sz="1200" u="none"/>
              <a:pPr algn="r" eaLnBrk="1" hangingPunct="1"/>
              <a:t>28</a:t>
            </a:fld>
            <a:endParaRPr lang="en-US" sz="1200" u="none"/>
          </a:p>
        </p:txBody>
      </p:sp>
      <p:sp>
        <p:nvSpPr>
          <p:cNvPr id="22533" name="Slide Number Placeholder 7"/>
          <p:cNvSpPr>
            <a:spLocks noGrp="1"/>
          </p:cNvSpPr>
          <p:nvPr>
            <p:ph type="sldNum" sz="quarter" idx="11"/>
          </p:nvPr>
        </p:nvSpPr>
        <p:spPr>
          <a:noFill/>
        </p:spPr>
        <p:txBody>
          <a:bodyPr/>
          <a:lstStyle/>
          <a:p>
            <a:fld id="{98D7BB82-063F-4CC1-B1F3-BD78F17628DE}" type="slidenum">
              <a:rPr lang="en-US" smtClean="0"/>
              <a:pPr/>
              <a:t>28</a:t>
            </a:fld>
            <a:endParaRPr lang="en-US" smtClean="0"/>
          </a:p>
        </p:txBody>
      </p:sp>
      <p:sp>
        <p:nvSpPr>
          <p:cNvPr id="3" name="Rectangle 2"/>
          <p:cNvSpPr>
            <a:spLocks noGrp="1" noChangeArrowheads="1"/>
          </p:cNvSpPr>
          <p:nvPr>
            <p:ph type="title" idx="4294967295"/>
          </p:nvPr>
        </p:nvSpPr>
        <p:spPr>
          <a:xfrm>
            <a:off x="914400" y="152400"/>
            <a:ext cx="8229600" cy="1371600"/>
          </a:xfrm>
        </p:spPr>
        <p:txBody>
          <a:bodyPr/>
          <a:lstStyle/>
          <a:p>
            <a:pPr eaLnBrk="1" hangingPunct="1">
              <a:defRPr/>
            </a:pPr>
            <a:r>
              <a:rPr lang="en-US" dirty="0" smtClean="0">
                <a:solidFill>
                  <a:schemeClr val="accent1">
                    <a:lumMod val="50000"/>
                  </a:schemeClr>
                </a:solidFill>
              </a:rPr>
              <a:t>Civic Awareness</a:t>
            </a:r>
            <a:r>
              <a:rPr lang="en-US" dirty="0" smtClean="0"/>
              <a:t/>
            </a:r>
            <a:br>
              <a:rPr lang="en-US" dirty="0" smtClean="0"/>
            </a:br>
            <a:r>
              <a:rPr lang="en-US" sz="1600" dirty="0" smtClean="0">
                <a:solidFill>
                  <a:schemeClr val="accent1"/>
                </a:solidFill>
              </a:rPr>
              <a:t> </a:t>
            </a:r>
            <a:br>
              <a:rPr lang="en-US" sz="1600" dirty="0" smtClean="0">
                <a:solidFill>
                  <a:schemeClr val="accent1"/>
                </a:solidFill>
              </a:rPr>
            </a:br>
            <a:r>
              <a:rPr lang="en-US" sz="1600" dirty="0" smtClean="0">
                <a:solidFill>
                  <a:schemeClr val="accent1"/>
                </a:solidFill>
              </a:rPr>
              <a:t>The ability to evaluate, question, and develop solutions affecting local and global communities is an important skill. </a:t>
            </a:r>
            <a:r>
              <a:rPr lang="en-US" sz="1600" i="1" dirty="0" smtClean="0">
                <a:solidFill>
                  <a:schemeClr val="accent1"/>
                </a:solidFill>
              </a:rPr>
              <a:t>Civic Awareness </a:t>
            </a:r>
            <a:r>
              <a:rPr lang="en-US" sz="1600" dirty="0" smtClean="0">
                <a:solidFill>
                  <a:schemeClr val="accent1"/>
                </a:solidFill>
              </a:rPr>
              <a:t>measures students’ understanding </a:t>
            </a:r>
            <a:br>
              <a:rPr lang="en-US" sz="1600" dirty="0" smtClean="0">
                <a:solidFill>
                  <a:schemeClr val="accent1"/>
                </a:solidFill>
              </a:rPr>
            </a:br>
            <a:r>
              <a:rPr lang="en-US" sz="1600" dirty="0" smtClean="0">
                <a:solidFill>
                  <a:schemeClr val="accent1"/>
                </a:solidFill>
              </a:rPr>
              <a:t>of the issues facing their community, nation, and the world. </a:t>
            </a:r>
          </a:p>
        </p:txBody>
      </p:sp>
      <p:sp>
        <p:nvSpPr>
          <p:cNvPr id="10" name="Rectangle 15"/>
          <p:cNvSpPr>
            <a:spLocks noChangeArrowheads="1"/>
          </p:cNvSpPr>
          <p:nvPr/>
        </p:nvSpPr>
        <p:spPr bwMode="auto">
          <a:xfrm>
            <a:off x="1371600" y="5895975"/>
            <a:ext cx="2851150" cy="276225"/>
          </a:xfrm>
          <a:prstGeom prst="rect">
            <a:avLst/>
          </a:prstGeom>
          <a:noFill/>
          <a:ln w="9525">
            <a:noFill/>
            <a:miter lim="800000"/>
            <a:headEnd/>
            <a:tailEnd/>
          </a:ln>
        </p:spPr>
        <p:txBody>
          <a:bodyPr wrap="none">
            <a:spAutoFit/>
          </a:bodyPr>
          <a:lstStyle/>
          <a:p>
            <a:pPr algn="ctr">
              <a:defRPr/>
            </a:pPr>
            <a:r>
              <a:rPr lang="en-US" sz="1200" b="1" u="none" dirty="0">
                <a:solidFill>
                  <a:srgbClr val="7680AC"/>
                </a:solidFill>
              </a:rPr>
              <a:t>■ </a:t>
            </a:r>
            <a:r>
              <a:rPr lang="en-US" sz="1200" b="1" u="none" dirty="0">
                <a:solidFill>
                  <a:schemeClr val="accent1">
                    <a:lumMod val="50000"/>
                  </a:schemeClr>
                </a:solidFill>
              </a:rPr>
              <a:t>Your Institution   </a:t>
            </a:r>
            <a:r>
              <a:rPr lang="en-US" sz="1200" b="1" u="none" dirty="0">
                <a:solidFill>
                  <a:srgbClr val="FFCC00"/>
                </a:solidFill>
              </a:rPr>
              <a:t>■</a:t>
            </a:r>
            <a:r>
              <a:rPr lang="en-US" sz="1200" b="1" u="none" dirty="0">
                <a:solidFill>
                  <a:srgbClr val="7680AC"/>
                </a:solidFill>
              </a:rPr>
              <a:t> </a:t>
            </a:r>
            <a:r>
              <a:rPr lang="en-US" sz="1200" b="1" u="none" dirty="0">
                <a:solidFill>
                  <a:schemeClr val="accent1">
                    <a:lumMod val="50000"/>
                  </a:schemeClr>
                </a:solidFill>
              </a:rPr>
              <a:t>Comparison Group</a:t>
            </a:r>
          </a:p>
        </p:txBody>
      </p:sp>
      <p:sp>
        <p:nvSpPr>
          <p:cNvPr id="9" name="Rectangle 8"/>
          <p:cNvSpPr/>
          <p:nvPr/>
        </p:nvSpPr>
        <p:spPr>
          <a:xfrm>
            <a:off x="5943600" y="2514600"/>
            <a:ext cx="3200400" cy="1200150"/>
          </a:xfrm>
          <a:prstGeom prst="rect">
            <a:avLst/>
          </a:prstGeom>
        </p:spPr>
        <p:txBody>
          <a:bodyPr>
            <a:spAutoFit/>
          </a:bodyPr>
          <a:lstStyle/>
          <a:p>
            <a:pPr>
              <a:defRPr/>
            </a:pPr>
            <a:r>
              <a:rPr lang="en-US" sz="1200" u="none" dirty="0">
                <a:solidFill>
                  <a:schemeClr val="accent1">
                    <a:lumMod val="50000"/>
                  </a:schemeClr>
                </a:solidFill>
              </a:rPr>
              <a:t>	</a:t>
            </a:r>
            <a:r>
              <a:rPr lang="en-US" sz="1200" dirty="0">
                <a:solidFill>
                  <a:schemeClr val="accent1">
                    <a:lumMod val="50000"/>
                  </a:schemeClr>
                </a:solidFill>
              </a:rPr>
              <a:t>Construct Items</a:t>
            </a:r>
          </a:p>
          <a:p>
            <a:pPr>
              <a:defRPr/>
            </a:pPr>
            <a:endParaRPr lang="en-US" sz="1200" dirty="0">
              <a:solidFill>
                <a:schemeClr val="accent1">
                  <a:lumMod val="50000"/>
                </a:schemeClr>
              </a:solidFill>
            </a:endParaRPr>
          </a:p>
          <a:p>
            <a:pPr>
              <a:buFont typeface="Arial" pitchFamily="34" charset="0"/>
              <a:buChar char="•"/>
              <a:defRPr/>
            </a:pPr>
            <a:r>
              <a:rPr lang="en-US" sz="1200" u="none" dirty="0">
                <a:solidFill>
                  <a:schemeClr val="accent1">
                    <a:lumMod val="50000"/>
                  </a:schemeClr>
                </a:solidFill>
              </a:rPr>
              <a:t> Understanding of national issues</a:t>
            </a:r>
          </a:p>
          <a:p>
            <a:pPr>
              <a:buFont typeface="Arial" pitchFamily="34" charset="0"/>
              <a:buChar char="•"/>
              <a:defRPr/>
            </a:pPr>
            <a:r>
              <a:rPr lang="en-US" sz="1200" u="none" dirty="0">
                <a:solidFill>
                  <a:schemeClr val="accent1">
                    <a:lumMod val="50000"/>
                  </a:schemeClr>
                </a:solidFill>
              </a:rPr>
              <a:t> Understanding of global issues</a:t>
            </a:r>
          </a:p>
          <a:p>
            <a:pPr marL="53975" indent="-53975">
              <a:buFont typeface="Arial" pitchFamily="34" charset="0"/>
              <a:buChar char="•"/>
              <a:defRPr/>
            </a:pPr>
            <a:r>
              <a:rPr lang="en-US" sz="1200" u="none" dirty="0">
                <a:solidFill>
                  <a:schemeClr val="accent1">
                    <a:lumMod val="50000"/>
                  </a:schemeClr>
                </a:solidFill>
              </a:rPr>
              <a:t> Understanding of the problems facing your   </a:t>
            </a:r>
          </a:p>
          <a:p>
            <a:pPr marL="53975" indent="-53975">
              <a:defRPr/>
            </a:pPr>
            <a:r>
              <a:rPr lang="en-US" sz="1200" u="none" dirty="0">
                <a:solidFill>
                  <a:schemeClr val="accent1">
                    <a:lumMod val="50000"/>
                  </a:schemeClr>
                </a:solidFill>
              </a:rPr>
              <a:t>  community</a:t>
            </a:r>
            <a:endParaRPr lang="en-US" sz="1200" dirty="0">
              <a:solidFill>
                <a:schemeClr val="accent1">
                  <a:lumMod val="50000"/>
                </a:schemeClr>
              </a:solidFill>
            </a:endParaRPr>
          </a:p>
        </p:txBody>
      </p:sp>
      <p:graphicFrame>
        <p:nvGraphicFramePr>
          <p:cNvPr id="11" name="Civic Awareness"/>
          <p:cNvGraphicFramePr>
            <a:graphicFrameLocks noChangeAspect="1"/>
          </p:cNvGraphicFramePr>
          <p:nvPr>
            <p:custDataLst>
              <p:tags r:id="rId1"/>
            </p:custDataLst>
          </p:nvPr>
        </p:nvGraphicFramePr>
        <p:xfrm>
          <a:off x="0" y="1600200"/>
          <a:ext cx="6019800" cy="4114800"/>
        </p:xfrm>
        <a:graphic>
          <a:graphicData uri="http://schemas.openxmlformats.org/drawingml/2006/chart">
            <c:chart xmlns:c="http://schemas.openxmlformats.org/drawingml/2006/chart" xmlns:r="http://schemas.openxmlformats.org/officeDocument/2006/relationships" r:id="rId4"/>
          </a:graphicData>
        </a:graphic>
      </p:graphicFrame>
      <p:sp>
        <p:nvSpPr>
          <p:cNvPr id="8" name="Footer Placeholder 7"/>
          <p:cNvSpPr>
            <a:spLocks noGrp="1"/>
          </p:cNvSpPr>
          <p:nvPr>
            <p:ph type="ftr" sz="quarter" idx="10"/>
          </p:nvPr>
        </p:nvSpPr>
        <p:spPr/>
        <p:txBody>
          <a:bodyPr/>
          <a:lstStyle/>
          <a:p>
            <a:pPr>
              <a:defRPr/>
            </a:pPr>
            <a:r>
              <a:rPr lang="en-US" smtClean="0"/>
              <a:t>2013 College Senior Survey</a:t>
            </a:r>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lide Number Placeholder 4"/>
          <p:cNvSpPr txBox="1">
            <a:spLocks noGrp="1"/>
          </p:cNvSpPr>
          <p:nvPr/>
        </p:nvSpPr>
        <p:spPr bwMode="auto">
          <a:xfrm>
            <a:off x="8305800" y="6400800"/>
            <a:ext cx="381000" cy="457200"/>
          </a:xfrm>
          <a:prstGeom prst="rect">
            <a:avLst/>
          </a:prstGeom>
          <a:noFill/>
          <a:ln w="9525">
            <a:noFill/>
            <a:miter lim="800000"/>
            <a:headEnd/>
            <a:tailEnd/>
          </a:ln>
        </p:spPr>
        <p:txBody>
          <a:bodyPr anchor="b"/>
          <a:lstStyle/>
          <a:p>
            <a:pPr algn="r" eaLnBrk="1" hangingPunct="1"/>
            <a:fld id="{E4464B12-7E79-438E-B4D1-B277F7DB6DF4}" type="slidenum">
              <a:rPr lang="en-US" sz="1200" u="none"/>
              <a:pPr algn="r" eaLnBrk="1" hangingPunct="1"/>
              <a:t>29</a:t>
            </a:fld>
            <a:endParaRPr lang="en-US" sz="1200" u="none"/>
          </a:p>
        </p:txBody>
      </p:sp>
      <p:sp>
        <p:nvSpPr>
          <p:cNvPr id="23557" name="Slide Number Placeholder 7"/>
          <p:cNvSpPr>
            <a:spLocks noGrp="1"/>
          </p:cNvSpPr>
          <p:nvPr>
            <p:ph type="sldNum" sz="quarter" idx="11"/>
          </p:nvPr>
        </p:nvSpPr>
        <p:spPr>
          <a:noFill/>
        </p:spPr>
        <p:txBody>
          <a:bodyPr/>
          <a:lstStyle/>
          <a:p>
            <a:fld id="{CFBC91F2-F3BD-46D8-A0E5-6A4FC63F1785}" type="slidenum">
              <a:rPr lang="en-US" smtClean="0"/>
              <a:pPr/>
              <a:t>29</a:t>
            </a:fld>
            <a:endParaRPr lang="en-US" smtClean="0"/>
          </a:p>
        </p:txBody>
      </p:sp>
      <p:sp>
        <p:nvSpPr>
          <p:cNvPr id="27653" name="Rectangle 2"/>
          <p:cNvSpPr>
            <a:spLocks noGrp="1" noChangeArrowheads="1"/>
          </p:cNvSpPr>
          <p:nvPr>
            <p:ph type="title" idx="4294967295"/>
          </p:nvPr>
        </p:nvSpPr>
        <p:spPr>
          <a:xfrm>
            <a:off x="914400" y="228600"/>
            <a:ext cx="8229600" cy="1143000"/>
          </a:xfrm>
        </p:spPr>
        <p:txBody>
          <a:bodyPr/>
          <a:lstStyle/>
          <a:p>
            <a:pPr eaLnBrk="1" hangingPunct="1">
              <a:defRPr/>
            </a:pPr>
            <a:r>
              <a:rPr lang="en-US" dirty="0" smtClean="0">
                <a:solidFill>
                  <a:schemeClr val="accent1">
                    <a:lumMod val="50000"/>
                  </a:schemeClr>
                </a:solidFill>
              </a:rPr>
              <a:t>Leadership</a:t>
            </a:r>
            <a:r>
              <a:rPr lang="en-US" sz="2000" dirty="0" smtClean="0"/>
              <a:t/>
            </a:r>
            <a:br>
              <a:rPr lang="en-US" sz="2000" dirty="0" smtClean="0"/>
            </a:br>
            <a:r>
              <a:rPr lang="en-US" sz="2000" dirty="0" smtClean="0"/>
              <a:t/>
            </a:r>
            <a:br>
              <a:rPr lang="en-US" sz="2000" dirty="0" smtClean="0"/>
            </a:br>
            <a:r>
              <a:rPr lang="en-US" sz="1600" i="1" dirty="0" smtClean="0">
                <a:solidFill>
                  <a:schemeClr val="accent1"/>
                </a:solidFill>
              </a:rPr>
              <a:t>Leadership</a:t>
            </a:r>
            <a:r>
              <a:rPr lang="en-US" sz="1600" dirty="0" smtClean="0">
                <a:solidFill>
                  <a:schemeClr val="accent1"/>
                </a:solidFill>
              </a:rPr>
              <a:t> measures students' beliefs about their leadership development and </a:t>
            </a:r>
            <a:br>
              <a:rPr lang="en-US" sz="1600" dirty="0" smtClean="0">
                <a:solidFill>
                  <a:schemeClr val="accent1"/>
                </a:solidFill>
              </a:rPr>
            </a:br>
            <a:r>
              <a:rPr lang="en-US" sz="1600" dirty="0" smtClean="0">
                <a:solidFill>
                  <a:schemeClr val="accent1"/>
                </a:solidFill>
              </a:rPr>
              <a:t>capability, and their experiences as a leader. </a:t>
            </a:r>
          </a:p>
        </p:txBody>
      </p:sp>
      <p:sp>
        <p:nvSpPr>
          <p:cNvPr id="12" name="TextBox 1"/>
          <p:cNvSpPr txBox="1"/>
          <p:nvPr/>
        </p:nvSpPr>
        <p:spPr>
          <a:xfrm>
            <a:off x="5943600" y="2514600"/>
            <a:ext cx="3200400" cy="2998788"/>
          </a:xfrm>
          <a:prstGeom prst="rect">
            <a:avLst/>
          </a:prstGeom>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r>
              <a:rPr lang="en-US" sz="1200" u="none" dirty="0" smtClean="0">
                <a:solidFill>
                  <a:schemeClr val="accent1">
                    <a:lumMod val="50000"/>
                  </a:schemeClr>
                </a:solidFill>
              </a:rPr>
              <a:t>	</a:t>
            </a:r>
            <a:r>
              <a:rPr lang="en-US" sz="1200" dirty="0" smtClean="0">
                <a:solidFill>
                  <a:schemeClr val="accent1">
                    <a:lumMod val="50000"/>
                  </a:schemeClr>
                </a:solidFill>
              </a:rPr>
              <a:t>Construct Items</a:t>
            </a:r>
          </a:p>
          <a:p>
            <a:pPr>
              <a:defRPr/>
            </a:pPr>
            <a:endParaRPr lang="en-US" sz="1200" dirty="0" smtClean="0">
              <a:solidFill>
                <a:schemeClr val="accent1">
                  <a:lumMod val="50000"/>
                </a:schemeClr>
              </a:solidFill>
            </a:endParaRPr>
          </a:p>
          <a:p>
            <a:pPr>
              <a:buFont typeface="Arial" pitchFamily="34" charset="0"/>
              <a:buChar char="•"/>
              <a:defRPr/>
            </a:pPr>
            <a:r>
              <a:rPr lang="en-US" sz="1200" u="none" dirty="0" smtClean="0">
                <a:solidFill>
                  <a:schemeClr val="accent1">
                    <a:lumMod val="50000"/>
                  </a:schemeClr>
                </a:solidFill>
              </a:rPr>
              <a:t> Self-rated ability in leadership abilities</a:t>
            </a:r>
          </a:p>
          <a:p>
            <a:pPr>
              <a:buFont typeface="Arial" pitchFamily="34" charset="0"/>
              <a:buChar char="•"/>
              <a:defRPr/>
            </a:pPr>
            <a:r>
              <a:rPr lang="en-US" sz="1200" u="none" dirty="0" smtClean="0">
                <a:solidFill>
                  <a:schemeClr val="accent1">
                    <a:lumMod val="50000"/>
                  </a:schemeClr>
                </a:solidFill>
              </a:rPr>
              <a:t> Self-rating in leadership ability</a:t>
            </a:r>
          </a:p>
          <a:p>
            <a:pPr>
              <a:buFont typeface="Arial" pitchFamily="34" charset="0"/>
              <a:buChar char="•"/>
              <a:defRPr/>
            </a:pPr>
            <a:r>
              <a:rPr lang="en-US" sz="1200" u="none" dirty="0" smtClean="0">
                <a:solidFill>
                  <a:schemeClr val="accent1">
                    <a:lumMod val="50000"/>
                  </a:schemeClr>
                </a:solidFill>
              </a:rPr>
              <a:t> I have effectively led a group to a common </a:t>
            </a:r>
          </a:p>
          <a:p>
            <a:pPr marL="53975" indent="-53975">
              <a:defRPr/>
            </a:pPr>
            <a:r>
              <a:rPr lang="en-US" sz="1200" u="none" dirty="0" smtClean="0">
                <a:solidFill>
                  <a:schemeClr val="accent1">
                    <a:lumMod val="50000"/>
                  </a:schemeClr>
                </a:solidFill>
              </a:rPr>
              <a:t>   purpose</a:t>
            </a:r>
          </a:p>
          <a:p>
            <a:pPr>
              <a:buFont typeface="Arial" pitchFamily="34" charset="0"/>
              <a:buChar char="•"/>
              <a:defRPr/>
            </a:pPr>
            <a:r>
              <a:rPr lang="en-US" sz="1200" u="none" dirty="0" smtClean="0">
                <a:solidFill>
                  <a:schemeClr val="accent1">
                    <a:lumMod val="50000"/>
                  </a:schemeClr>
                </a:solidFill>
              </a:rPr>
              <a:t> Been a leader in an organization</a:t>
            </a:r>
          </a:p>
          <a:p>
            <a:pPr>
              <a:buFont typeface="Arial" pitchFamily="34" charset="0"/>
              <a:buChar char="•"/>
              <a:defRPr/>
            </a:pPr>
            <a:r>
              <a:rPr lang="en-US" sz="1200" u="none" dirty="0" smtClean="0">
                <a:solidFill>
                  <a:schemeClr val="accent1">
                    <a:lumMod val="50000"/>
                  </a:schemeClr>
                </a:solidFill>
              </a:rPr>
              <a:t> Participated in leadership training </a:t>
            </a:r>
          </a:p>
        </p:txBody>
      </p:sp>
      <p:graphicFrame>
        <p:nvGraphicFramePr>
          <p:cNvPr id="9" name="Leadership"/>
          <p:cNvGraphicFramePr>
            <a:graphicFrameLocks noChangeAspect="1"/>
          </p:cNvGraphicFramePr>
          <p:nvPr>
            <p:custDataLst>
              <p:tags r:id="rId1"/>
            </p:custDataLst>
          </p:nvPr>
        </p:nvGraphicFramePr>
        <p:xfrm>
          <a:off x="0" y="1600200"/>
          <a:ext cx="5943600" cy="4114800"/>
        </p:xfrm>
        <a:graphic>
          <a:graphicData uri="http://schemas.openxmlformats.org/drawingml/2006/chart">
            <c:chart xmlns:c="http://schemas.openxmlformats.org/drawingml/2006/chart" xmlns:r="http://schemas.openxmlformats.org/officeDocument/2006/relationships" r:id="rId4"/>
          </a:graphicData>
        </a:graphic>
      </p:graphicFrame>
      <p:sp>
        <p:nvSpPr>
          <p:cNvPr id="15" name="Rectangle 15"/>
          <p:cNvSpPr>
            <a:spLocks noChangeArrowheads="1"/>
          </p:cNvSpPr>
          <p:nvPr/>
        </p:nvSpPr>
        <p:spPr bwMode="auto">
          <a:xfrm>
            <a:off x="1371600" y="5895975"/>
            <a:ext cx="2851150" cy="276225"/>
          </a:xfrm>
          <a:prstGeom prst="rect">
            <a:avLst/>
          </a:prstGeom>
          <a:noFill/>
          <a:ln w="9525">
            <a:noFill/>
            <a:miter lim="800000"/>
            <a:headEnd/>
            <a:tailEnd/>
          </a:ln>
        </p:spPr>
        <p:txBody>
          <a:bodyPr wrap="none">
            <a:spAutoFit/>
          </a:bodyPr>
          <a:lstStyle/>
          <a:p>
            <a:pPr algn="ctr">
              <a:defRPr/>
            </a:pPr>
            <a:r>
              <a:rPr lang="en-US" sz="1200" b="1" u="none" dirty="0">
                <a:solidFill>
                  <a:srgbClr val="7680AC"/>
                </a:solidFill>
              </a:rPr>
              <a:t>■ </a:t>
            </a:r>
            <a:r>
              <a:rPr lang="en-US" sz="1200" b="1" u="none" dirty="0">
                <a:solidFill>
                  <a:schemeClr val="accent1">
                    <a:lumMod val="50000"/>
                  </a:schemeClr>
                </a:solidFill>
              </a:rPr>
              <a:t>Your Institution   </a:t>
            </a:r>
            <a:r>
              <a:rPr lang="en-US" sz="1200" b="1" u="none" dirty="0">
                <a:solidFill>
                  <a:srgbClr val="FFCC00"/>
                </a:solidFill>
              </a:rPr>
              <a:t>■</a:t>
            </a:r>
            <a:r>
              <a:rPr lang="en-US" sz="1200" b="1" u="none" dirty="0">
                <a:solidFill>
                  <a:srgbClr val="7680AC"/>
                </a:solidFill>
              </a:rPr>
              <a:t> </a:t>
            </a:r>
            <a:r>
              <a:rPr lang="en-US" sz="1200" b="1" u="none" dirty="0">
                <a:solidFill>
                  <a:schemeClr val="accent1">
                    <a:lumMod val="50000"/>
                  </a:schemeClr>
                </a:solidFill>
              </a:rPr>
              <a:t>Comparison Group</a:t>
            </a:r>
          </a:p>
        </p:txBody>
      </p:sp>
      <p:sp>
        <p:nvSpPr>
          <p:cNvPr id="8" name="Footer Placeholder 7"/>
          <p:cNvSpPr>
            <a:spLocks noGrp="1"/>
          </p:cNvSpPr>
          <p:nvPr>
            <p:ph type="ftr" sz="quarter" idx="10"/>
          </p:nvPr>
        </p:nvSpPr>
        <p:spPr/>
        <p:txBody>
          <a:bodyPr/>
          <a:lstStyle/>
          <a:p>
            <a:pPr>
              <a:defRPr/>
            </a:pPr>
            <a:r>
              <a:rPr lang="en-US" smtClean="0"/>
              <a:t>2013 College Senior Survey</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5"/>
          <p:cNvSpPr>
            <a:spLocks noGrp="1" noChangeArrowheads="1"/>
          </p:cNvSpPr>
          <p:nvPr>
            <p:ph type="title"/>
          </p:nvPr>
        </p:nvSpPr>
        <p:spPr>
          <a:xfrm>
            <a:off x="0" y="228600"/>
            <a:ext cx="9144000" cy="1143000"/>
          </a:xfrm>
        </p:spPr>
        <p:txBody>
          <a:bodyPr/>
          <a:lstStyle/>
          <a:p>
            <a:pPr eaLnBrk="1" hangingPunct="1">
              <a:defRPr/>
            </a:pPr>
            <a:r>
              <a:rPr lang="en-US" dirty="0" smtClean="0">
                <a:solidFill>
                  <a:schemeClr val="accent1">
                    <a:lumMod val="50000"/>
                  </a:schemeClr>
                </a:solidFill>
              </a:rPr>
              <a:t>Table of Contents</a:t>
            </a:r>
          </a:p>
        </p:txBody>
      </p:sp>
      <p:sp>
        <p:nvSpPr>
          <p:cNvPr id="5123" name="Rectangle 6"/>
          <p:cNvSpPr>
            <a:spLocks noGrp="1" noChangeArrowheads="1"/>
          </p:cNvSpPr>
          <p:nvPr>
            <p:ph sz="half" idx="1"/>
          </p:nvPr>
        </p:nvSpPr>
        <p:spPr>
          <a:xfrm>
            <a:off x="228600" y="1219200"/>
            <a:ext cx="4419600" cy="5029200"/>
          </a:xfrm>
        </p:spPr>
        <p:txBody>
          <a:bodyPr/>
          <a:lstStyle/>
          <a:p>
            <a:pPr eaLnBrk="1" hangingPunct="1">
              <a:lnSpc>
                <a:spcPct val="150000"/>
              </a:lnSpc>
              <a:spcBef>
                <a:spcPct val="0"/>
              </a:spcBef>
              <a:spcAft>
                <a:spcPts val="300"/>
              </a:spcAft>
              <a:buClr>
                <a:schemeClr val="accent1">
                  <a:lumMod val="50000"/>
                </a:schemeClr>
              </a:buClr>
              <a:defRPr/>
            </a:pPr>
            <a:r>
              <a:rPr lang="en-US" sz="1600" b="1" u="sng" dirty="0" smtClean="0">
                <a:solidFill>
                  <a:schemeClr val="accent1">
                    <a:lumMod val="50000"/>
                  </a:schemeClr>
                </a:solidFill>
                <a:effectLst/>
              </a:rPr>
              <a:t>Demographics</a:t>
            </a:r>
          </a:p>
          <a:p>
            <a:pPr indent="114300" eaLnBrk="1" hangingPunct="1">
              <a:spcBef>
                <a:spcPct val="0"/>
              </a:spcBef>
              <a:spcAft>
                <a:spcPts val="300"/>
              </a:spcAft>
              <a:buClr>
                <a:schemeClr val="accent1">
                  <a:lumMod val="50000"/>
                </a:schemeClr>
              </a:buClr>
              <a:buFontTx/>
              <a:buNone/>
              <a:defRPr/>
            </a:pPr>
            <a:r>
              <a:rPr lang="en-US" sz="1400" b="1" dirty="0" smtClean="0">
                <a:solidFill>
                  <a:schemeClr val="accent1"/>
                </a:solidFill>
                <a:effectLst/>
              </a:rPr>
              <a:t>Sex and Race/Ethnicity</a:t>
            </a:r>
          </a:p>
          <a:p>
            <a:pPr indent="114300" eaLnBrk="1" hangingPunct="1">
              <a:spcBef>
                <a:spcPct val="0"/>
              </a:spcBef>
              <a:spcAft>
                <a:spcPts val="300"/>
              </a:spcAft>
              <a:buClr>
                <a:schemeClr val="accent1">
                  <a:lumMod val="50000"/>
                </a:schemeClr>
              </a:buClr>
              <a:buFontTx/>
              <a:buNone/>
              <a:defRPr/>
            </a:pPr>
            <a:r>
              <a:rPr lang="en-US" sz="1400" b="1" dirty="0" smtClean="0">
                <a:solidFill>
                  <a:schemeClr val="accent1"/>
                </a:solidFill>
                <a:effectLst/>
              </a:rPr>
              <a:t>Major</a:t>
            </a:r>
          </a:p>
          <a:p>
            <a:pPr indent="114300" eaLnBrk="1" hangingPunct="1">
              <a:spcBef>
                <a:spcPct val="0"/>
              </a:spcBef>
              <a:spcAft>
                <a:spcPts val="300"/>
              </a:spcAft>
              <a:buClr>
                <a:schemeClr val="accent1">
                  <a:lumMod val="50000"/>
                </a:schemeClr>
              </a:buClr>
              <a:buFontTx/>
              <a:buNone/>
              <a:defRPr/>
            </a:pPr>
            <a:r>
              <a:rPr lang="en-US" sz="1400" b="1" dirty="0" smtClean="0">
                <a:solidFill>
                  <a:schemeClr val="accent1"/>
                </a:solidFill>
                <a:effectLst/>
              </a:rPr>
              <a:t>GPA</a:t>
            </a:r>
          </a:p>
          <a:p>
            <a:pPr indent="114300" eaLnBrk="1" hangingPunct="1">
              <a:spcBef>
                <a:spcPct val="0"/>
              </a:spcBef>
              <a:spcAft>
                <a:spcPts val="300"/>
              </a:spcAft>
              <a:buClr>
                <a:schemeClr val="accent1">
                  <a:lumMod val="50000"/>
                </a:schemeClr>
              </a:buClr>
              <a:buFontTx/>
              <a:buNone/>
              <a:defRPr/>
            </a:pPr>
            <a:r>
              <a:rPr lang="en-US" sz="1400" b="1" dirty="0" smtClean="0">
                <a:solidFill>
                  <a:schemeClr val="accent1"/>
                </a:solidFill>
                <a:effectLst/>
              </a:rPr>
              <a:t>Finances</a:t>
            </a:r>
          </a:p>
          <a:p>
            <a:pPr eaLnBrk="1" hangingPunct="1">
              <a:lnSpc>
                <a:spcPct val="150000"/>
              </a:lnSpc>
              <a:spcBef>
                <a:spcPct val="0"/>
              </a:spcBef>
              <a:spcAft>
                <a:spcPts val="300"/>
              </a:spcAft>
              <a:buClr>
                <a:schemeClr val="accent1">
                  <a:lumMod val="50000"/>
                </a:schemeClr>
              </a:buClr>
              <a:defRPr/>
            </a:pPr>
            <a:r>
              <a:rPr lang="en-US" sz="1600" b="1" u="sng" dirty="0" smtClean="0">
                <a:solidFill>
                  <a:schemeClr val="accent1">
                    <a:lumMod val="50000"/>
                  </a:schemeClr>
                </a:solidFill>
                <a:effectLst/>
              </a:rPr>
              <a:t>Academic Outcomes and Experiences </a:t>
            </a:r>
          </a:p>
          <a:p>
            <a:pPr lvl="1" eaLnBrk="1" hangingPunct="1">
              <a:spcBef>
                <a:spcPct val="0"/>
              </a:spcBef>
              <a:spcAft>
                <a:spcPts val="300"/>
              </a:spcAft>
              <a:buClr>
                <a:srgbClr val="7680AC"/>
              </a:buClr>
              <a:buFontTx/>
              <a:buNone/>
              <a:defRPr/>
            </a:pPr>
            <a:r>
              <a:rPr lang="en-US" sz="1400" b="1" dirty="0" smtClean="0">
                <a:solidFill>
                  <a:schemeClr val="accent1"/>
                </a:solidFill>
                <a:effectLst/>
              </a:rPr>
              <a:t>Habits of Mind</a:t>
            </a:r>
          </a:p>
          <a:p>
            <a:pPr lvl="1" eaLnBrk="1" hangingPunct="1">
              <a:spcBef>
                <a:spcPct val="0"/>
              </a:spcBef>
              <a:spcAft>
                <a:spcPts val="300"/>
              </a:spcAft>
              <a:buClr>
                <a:srgbClr val="7680AC"/>
              </a:buClr>
              <a:buFontTx/>
              <a:buNone/>
              <a:defRPr/>
            </a:pPr>
            <a:r>
              <a:rPr lang="en-US" sz="1400" b="1" dirty="0" smtClean="0">
                <a:solidFill>
                  <a:schemeClr val="accent1"/>
                </a:solidFill>
                <a:effectLst/>
              </a:rPr>
              <a:t>Pluralistic Orientation</a:t>
            </a:r>
          </a:p>
          <a:p>
            <a:pPr lvl="1" eaLnBrk="1" hangingPunct="1">
              <a:spcBef>
                <a:spcPct val="0"/>
              </a:spcBef>
              <a:spcAft>
                <a:spcPts val="300"/>
              </a:spcAft>
              <a:buClr>
                <a:srgbClr val="7680AC"/>
              </a:buClr>
              <a:buFontTx/>
              <a:buNone/>
              <a:defRPr/>
            </a:pPr>
            <a:r>
              <a:rPr lang="en-US" sz="1400" b="1" dirty="0" smtClean="0">
                <a:solidFill>
                  <a:schemeClr val="accent1"/>
                </a:solidFill>
                <a:effectLst/>
              </a:rPr>
              <a:t>Academic Self-Concept</a:t>
            </a:r>
          </a:p>
          <a:p>
            <a:pPr lvl="1" eaLnBrk="1" hangingPunct="1">
              <a:spcBef>
                <a:spcPct val="0"/>
              </a:spcBef>
              <a:spcAft>
                <a:spcPts val="300"/>
              </a:spcAft>
              <a:buClr>
                <a:srgbClr val="7680AC"/>
              </a:buClr>
              <a:buFontTx/>
              <a:buNone/>
              <a:defRPr/>
            </a:pPr>
            <a:r>
              <a:rPr lang="en-US" sz="1400" b="1" dirty="0" smtClean="0">
                <a:solidFill>
                  <a:schemeClr val="accent1"/>
                </a:solidFill>
                <a:effectLst/>
              </a:rPr>
              <a:t>Faculty Interaction: Mentorship</a:t>
            </a:r>
          </a:p>
          <a:p>
            <a:pPr lvl="1" eaLnBrk="1" hangingPunct="1">
              <a:spcBef>
                <a:spcPct val="0"/>
              </a:spcBef>
              <a:spcAft>
                <a:spcPts val="300"/>
              </a:spcAft>
              <a:buClr>
                <a:srgbClr val="7680AC"/>
              </a:buClr>
              <a:buFontTx/>
              <a:buNone/>
              <a:defRPr/>
            </a:pPr>
            <a:r>
              <a:rPr lang="en-US" sz="1400" b="1" dirty="0" smtClean="0">
                <a:solidFill>
                  <a:schemeClr val="accent1"/>
                </a:solidFill>
                <a:effectLst/>
              </a:rPr>
              <a:t>Guidance from Faculty </a:t>
            </a:r>
          </a:p>
          <a:p>
            <a:pPr lvl="1" eaLnBrk="1" hangingPunct="1">
              <a:spcBef>
                <a:spcPct val="0"/>
              </a:spcBef>
              <a:spcAft>
                <a:spcPts val="300"/>
              </a:spcAft>
              <a:buClr>
                <a:srgbClr val="7680AC"/>
              </a:buClr>
              <a:buFontTx/>
              <a:buNone/>
              <a:defRPr/>
            </a:pPr>
            <a:r>
              <a:rPr lang="en-US" sz="1400" b="1" dirty="0" smtClean="0">
                <a:solidFill>
                  <a:schemeClr val="accent1"/>
                </a:solidFill>
                <a:effectLst/>
              </a:rPr>
              <a:t>Academic Validation</a:t>
            </a:r>
          </a:p>
          <a:p>
            <a:pPr lvl="1" eaLnBrk="1" hangingPunct="1">
              <a:spcBef>
                <a:spcPct val="0"/>
              </a:spcBef>
              <a:spcAft>
                <a:spcPts val="300"/>
              </a:spcAft>
              <a:buClr>
                <a:srgbClr val="7680AC"/>
              </a:buClr>
              <a:buFontTx/>
              <a:buNone/>
              <a:defRPr/>
            </a:pPr>
            <a:r>
              <a:rPr lang="en-US" sz="1400" b="1" dirty="0" smtClean="0">
                <a:solidFill>
                  <a:schemeClr val="accent1"/>
                </a:solidFill>
                <a:effectLst/>
              </a:rPr>
              <a:t>General Interpersonal Validation</a:t>
            </a:r>
          </a:p>
          <a:p>
            <a:pPr lvl="1" eaLnBrk="1" hangingPunct="1">
              <a:spcBef>
                <a:spcPct val="0"/>
              </a:spcBef>
              <a:spcAft>
                <a:spcPts val="300"/>
              </a:spcAft>
              <a:buClr>
                <a:srgbClr val="7680AC"/>
              </a:buClr>
              <a:buFontTx/>
              <a:buNone/>
              <a:defRPr/>
            </a:pPr>
            <a:r>
              <a:rPr lang="en-US" sz="1400" b="1" dirty="0" smtClean="0">
                <a:solidFill>
                  <a:schemeClr val="accent1"/>
                </a:solidFill>
                <a:effectLst/>
              </a:rPr>
              <a:t>Academic Outcomes</a:t>
            </a:r>
          </a:p>
          <a:p>
            <a:pPr lvl="1" eaLnBrk="1" hangingPunct="1">
              <a:spcBef>
                <a:spcPct val="0"/>
              </a:spcBef>
              <a:spcAft>
                <a:spcPts val="300"/>
              </a:spcAft>
              <a:buClr>
                <a:srgbClr val="7680AC"/>
              </a:buClr>
              <a:buFontTx/>
              <a:buNone/>
              <a:defRPr/>
            </a:pPr>
            <a:r>
              <a:rPr lang="en-US" sz="1400" b="1" dirty="0" smtClean="0">
                <a:solidFill>
                  <a:schemeClr val="accent1"/>
                </a:solidFill>
                <a:effectLst/>
              </a:rPr>
              <a:t>Academic Enhancement Experiences </a:t>
            </a:r>
          </a:p>
          <a:p>
            <a:pPr lvl="1" eaLnBrk="1" hangingPunct="1">
              <a:spcBef>
                <a:spcPct val="0"/>
              </a:spcBef>
              <a:spcAft>
                <a:spcPts val="300"/>
              </a:spcAft>
              <a:buClr>
                <a:srgbClr val="7680AC"/>
              </a:buClr>
              <a:buFontTx/>
              <a:buNone/>
              <a:defRPr/>
            </a:pPr>
            <a:r>
              <a:rPr lang="en-US" sz="1400" b="1" dirty="0" smtClean="0">
                <a:solidFill>
                  <a:schemeClr val="accent1"/>
                </a:solidFill>
                <a:effectLst/>
              </a:rPr>
              <a:t>Active and Collaborative Learning </a:t>
            </a:r>
          </a:p>
          <a:p>
            <a:pPr lvl="1" eaLnBrk="1" hangingPunct="1">
              <a:spcBef>
                <a:spcPct val="0"/>
              </a:spcBef>
              <a:spcAft>
                <a:spcPts val="300"/>
              </a:spcAft>
              <a:buClr>
                <a:srgbClr val="7680AC"/>
              </a:buClr>
              <a:buFontTx/>
              <a:buNone/>
              <a:defRPr/>
            </a:pPr>
            <a:r>
              <a:rPr lang="en-US" sz="1400" b="1" dirty="0" smtClean="0">
                <a:solidFill>
                  <a:schemeClr val="accent1"/>
                </a:solidFill>
                <a:effectLst/>
              </a:rPr>
              <a:t>Written and Oral Communication </a:t>
            </a:r>
          </a:p>
        </p:txBody>
      </p:sp>
      <p:sp>
        <p:nvSpPr>
          <p:cNvPr id="5124" name="Rectangle 7"/>
          <p:cNvSpPr>
            <a:spLocks noGrp="1" noChangeArrowheads="1"/>
          </p:cNvSpPr>
          <p:nvPr>
            <p:ph sz="half" idx="2"/>
          </p:nvPr>
        </p:nvSpPr>
        <p:spPr>
          <a:xfrm>
            <a:off x="4419600" y="1219200"/>
            <a:ext cx="4495800" cy="5181600"/>
          </a:xfrm>
        </p:spPr>
        <p:txBody>
          <a:bodyPr/>
          <a:lstStyle/>
          <a:p>
            <a:pPr eaLnBrk="1" hangingPunct="1">
              <a:lnSpc>
                <a:spcPct val="150000"/>
              </a:lnSpc>
              <a:spcBef>
                <a:spcPct val="0"/>
              </a:spcBef>
              <a:spcAft>
                <a:spcPts val="300"/>
              </a:spcAft>
              <a:buClr>
                <a:schemeClr val="accent1">
                  <a:lumMod val="50000"/>
                </a:schemeClr>
              </a:buClr>
              <a:defRPr/>
            </a:pPr>
            <a:r>
              <a:rPr lang="en-US" sz="1600" b="1" u="sng" dirty="0" smtClean="0">
                <a:solidFill>
                  <a:schemeClr val="accent1">
                    <a:lumMod val="50000"/>
                  </a:schemeClr>
                </a:solidFill>
                <a:effectLst/>
              </a:rPr>
              <a:t>Co-Curricular Outcomes and Experiences</a:t>
            </a:r>
          </a:p>
          <a:p>
            <a:pPr lvl="1" eaLnBrk="1" hangingPunct="1">
              <a:spcBef>
                <a:spcPct val="0"/>
              </a:spcBef>
              <a:spcAft>
                <a:spcPts val="300"/>
              </a:spcAft>
              <a:buClr>
                <a:srgbClr val="7680AC"/>
              </a:buClr>
              <a:buFontTx/>
              <a:buNone/>
              <a:defRPr/>
            </a:pPr>
            <a:r>
              <a:rPr lang="en-US" sz="1400" b="1" dirty="0" smtClean="0">
                <a:solidFill>
                  <a:schemeClr val="accent1"/>
                </a:solidFill>
                <a:effectLst/>
              </a:rPr>
              <a:t>Social Agency</a:t>
            </a:r>
          </a:p>
          <a:p>
            <a:pPr lvl="1" eaLnBrk="1" hangingPunct="1">
              <a:spcBef>
                <a:spcPct val="0"/>
              </a:spcBef>
              <a:spcAft>
                <a:spcPts val="300"/>
              </a:spcAft>
              <a:buClr>
                <a:srgbClr val="7680AC"/>
              </a:buClr>
              <a:buFontTx/>
              <a:buNone/>
              <a:defRPr/>
            </a:pPr>
            <a:r>
              <a:rPr lang="en-US" sz="1400" b="1" dirty="0" smtClean="0">
                <a:solidFill>
                  <a:schemeClr val="accent1"/>
                </a:solidFill>
                <a:effectLst/>
              </a:rPr>
              <a:t>Civic Engagement</a:t>
            </a:r>
          </a:p>
          <a:p>
            <a:pPr lvl="1" eaLnBrk="1" hangingPunct="1">
              <a:spcBef>
                <a:spcPct val="0"/>
              </a:spcBef>
              <a:spcAft>
                <a:spcPts val="300"/>
              </a:spcAft>
              <a:buClr>
                <a:srgbClr val="7680AC"/>
              </a:buClr>
              <a:buFontTx/>
              <a:buNone/>
              <a:defRPr/>
            </a:pPr>
            <a:r>
              <a:rPr lang="en-US" sz="1400" b="1" dirty="0" smtClean="0">
                <a:solidFill>
                  <a:schemeClr val="accent1"/>
                </a:solidFill>
                <a:effectLst/>
              </a:rPr>
              <a:t>Civic Awareness</a:t>
            </a:r>
          </a:p>
          <a:p>
            <a:pPr lvl="1" eaLnBrk="1" hangingPunct="1">
              <a:spcBef>
                <a:spcPct val="0"/>
              </a:spcBef>
              <a:spcAft>
                <a:spcPts val="300"/>
              </a:spcAft>
              <a:buClr>
                <a:srgbClr val="7680AC"/>
              </a:buClr>
              <a:buFontTx/>
              <a:buNone/>
              <a:defRPr/>
            </a:pPr>
            <a:r>
              <a:rPr lang="en-US" sz="1400" b="1" dirty="0" smtClean="0">
                <a:solidFill>
                  <a:schemeClr val="accent1"/>
                </a:solidFill>
                <a:effectLst/>
              </a:rPr>
              <a:t>Leadership</a:t>
            </a:r>
          </a:p>
          <a:p>
            <a:pPr lvl="1" eaLnBrk="1" hangingPunct="1">
              <a:spcBef>
                <a:spcPct val="0"/>
              </a:spcBef>
              <a:spcAft>
                <a:spcPts val="300"/>
              </a:spcAft>
              <a:buClr>
                <a:srgbClr val="7680AC"/>
              </a:buClr>
              <a:buFontTx/>
              <a:buNone/>
              <a:defRPr/>
            </a:pPr>
            <a:r>
              <a:rPr lang="en-US" sz="1400" b="1" dirty="0" smtClean="0">
                <a:solidFill>
                  <a:schemeClr val="accent1"/>
                </a:solidFill>
                <a:effectLst/>
              </a:rPr>
              <a:t>Positive Cross-Racial Interaction</a:t>
            </a:r>
          </a:p>
          <a:p>
            <a:pPr lvl="1" eaLnBrk="1" hangingPunct="1">
              <a:spcBef>
                <a:spcPct val="0"/>
              </a:spcBef>
              <a:spcAft>
                <a:spcPts val="300"/>
              </a:spcAft>
              <a:buClr>
                <a:srgbClr val="7680AC"/>
              </a:buClr>
              <a:buFontTx/>
              <a:buNone/>
              <a:defRPr/>
            </a:pPr>
            <a:r>
              <a:rPr lang="en-US" sz="1400" b="1" dirty="0" smtClean="0">
                <a:solidFill>
                  <a:schemeClr val="accent1"/>
                </a:solidFill>
                <a:effectLst/>
              </a:rPr>
              <a:t>Negative Cross-Racial Interaction</a:t>
            </a:r>
          </a:p>
          <a:p>
            <a:pPr lvl="1" eaLnBrk="1" hangingPunct="1">
              <a:spcBef>
                <a:spcPct val="0"/>
              </a:spcBef>
              <a:spcAft>
                <a:spcPts val="300"/>
              </a:spcAft>
              <a:buClr>
                <a:srgbClr val="7680AC"/>
              </a:buClr>
              <a:buFontTx/>
              <a:buNone/>
              <a:defRPr/>
            </a:pPr>
            <a:r>
              <a:rPr lang="en-US" sz="1400" b="1" dirty="0" smtClean="0">
                <a:solidFill>
                  <a:schemeClr val="accent1"/>
                </a:solidFill>
                <a:effectLst/>
              </a:rPr>
              <a:t>Sense of Belonging</a:t>
            </a:r>
          </a:p>
          <a:p>
            <a:pPr lvl="1" eaLnBrk="1" hangingPunct="1">
              <a:spcBef>
                <a:spcPct val="0"/>
              </a:spcBef>
              <a:spcAft>
                <a:spcPts val="300"/>
              </a:spcAft>
              <a:buClr>
                <a:srgbClr val="7680AC"/>
              </a:buClr>
              <a:buFontTx/>
              <a:buNone/>
              <a:defRPr/>
            </a:pPr>
            <a:r>
              <a:rPr lang="en-US" sz="1400" b="1" dirty="0" smtClean="0">
                <a:solidFill>
                  <a:schemeClr val="accent1"/>
                </a:solidFill>
                <a:effectLst/>
              </a:rPr>
              <a:t>Diversity</a:t>
            </a:r>
          </a:p>
          <a:p>
            <a:pPr lvl="1" eaLnBrk="1" hangingPunct="1">
              <a:spcBef>
                <a:spcPct val="0"/>
              </a:spcBef>
              <a:spcAft>
                <a:spcPts val="300"/>
              </a:spcAft>
              <a:buClr>
                <a:srgbClr val="7680AC"/>
              </a:buClr>
              <a:buFontTx/>
              <a:buNone/>
              <a:defRPr/>
            </a:pPr>
            <a:r>
              <a:rPr lang="en-US" sz="1400" b="1" dirty="0" smtClean="0">
                <a:solidFill>
                  <a:schemeClr val="accent1"/>
                </a:solidFill>
                <a:effectLst/>
              </a:rPr>
              <a:t>Health and Wellness </a:t>
            </a:r>
            <a:endParaRPr lang="en-US" sz="1600" b="1" u="sng" dirty="0" smtClean="0">
              <a:solidFill>
                <a:schemeClr val="accent1"/>
              </a:solidFill>
              <a:effectLst/>
            </a:endParaRPr>
          </a:p>
          <a:p>
            <a:pPr eaLnBrk="1" hangingPunct="1">
              <a:lnSpc>
                <a:spcPct val="150000"/>
              </a:lnSpc>
              <a:spcBef>
                <a:spcPts val="300"/>
              </a:spcBef>
              <a:buClr>
                <a:schemeClr val="accent1">
                  <a:lumMod val="50000"/>
                </a:schemeClr>
              </a:buClr>
              <a:defRPr/>
            </a:pPr>
            <a:r>
              <a:rPr lang="en-US" sz="1600" b="1" u="sng" dirty="0" smtClean="0">
                <a:solidFill>
                  <a:schemeClr val="accent1">
                    <a:lumMod val="50000"/>
                  </a:schemeClr>
                </a:solidFill>
                <a:effectLst/>
              </a:rPr>
              <a:t>Future Plans</a:t>
            </a:r>
          </a:p>
          <a:p>
            <a:pPr eaLnBrk="1" hangingPunct="1">
              <a:lnSpc>
                <a:spcPct val="150000"/>
              </a:lnSpc>
              <a:spcBef>
                <a:spcPts val="300"/>
              </a:spcBef>
              <a:buClr>
                <a:schemeClr val="accent1">
                  <a:lumMod val="50000"/>
                </a:schemeClr>
              </a:buClr>
              <a:defRPr/>
            </a:pPr>
            <a:r>
              <a:rPr lang="en-US" sz="1600" b="1" u="sng" dirty="0" smtClean="0">
                <a:solidFill>
                  <a:schemeClr val="accent1">
                    <a:lumMod val="50000"/>
                  </a:schemeClr>
                </a:solidFill>
                <a:effectLst/>
              </a:rPr>
              <a:t>Satisfaction</a:t>
            </a:r>
          </a:p>
          <a:p>
            <a:pPr lvl="1" eaLnBrk="1" hangingPunct="1">
              <a:spcBef>
                <a:spcPts val="300"/>
              </a:spcBef>
              <a:buClr>
                <a:srgbClr val="7680AC"/>
              </a:buClr>
              <a:buFontTx/>
              <a:buNone/>
              <a:defRPr/>
            </a:pPr>
            <a:r>
              <a:rPr lang="en-US" sz="1400" b="1" dirty="0" smtClean="0">
                <a:solidFill>
                  <a:schemeClr val="accent1"/>
                </a:solidFill>
                <a:effectLst/>
              </a:rPr>
              <a:t>Overall Satisfaction</a:t>
            </a:r>
          </a:p>
          <a:p>
            <a:pPr lvl="1" eaLnBrk="1" hangingPunct="1">
              <a:spcBef>
                <a:spcPts val="300"/>
              </a:spcBef>
              <a:buClr>
                <a:srgbClr val="7680AC"/>
              </a:buClr>
              <a:buFontTx/>
              <a:buNone/>
              <a:defRPr/>
            </a:pPr>
            <a:r>
              <a:rPr lang="en-US" sz="1400" b="1" dirty="0" smtClean="0">
                <a:solidFill>
                  <a:schemeClr val="accent1"/>
                </a:solidFill>
                <a:effectLst/>
              </a:rPr>
              <a:t>Satisfaction with Coursework</a:t>
            </a:r>
          </a:p>
          <a:p>
            <a:pPr lvl="1" eaLnBrk="1" hangingPunct="1">
              <a:spcBef>
                <a:spcPts val="300"/>
              </a:spcBef>
              <a:buClr>
                <a:srgbClr val="7680AC"/>
              </a:buClr>
              <a:buFontTx/>
              <a:buNone/>
              <a:defRPr/>
            </a:pPr>
            <a:r>
              <a:rPr lang="en-US" sz="1400" b="1" dirty="0" smtClean="0">
                <a:solidFill>
                  <a:schemeClr val="accent1"/>
                </a:solidFill>
                <a:effectLst/>
              </a:rPr>
              <a:t>Satisfaction with Academic Support and Courses </a:t>
            </a:r>
          </a:p>
          <a:p>
            <a:pPr lvl="1" eaLnBrk="1" hangingPunct="1">
              <a:spcBef>
                <a:spcPts val="300"/>
              </a:spcBef>
              <a:buClr>
                <a:srgbClr val="7680AC"/>
              </a:buClr>
              <a:buFontTx/>
              <a:buNone/>
              <a:defRPr/>
            </a:pPr>
            <a:r>
              <a:rPr lang="en-US" sz="1400" b="1" dirty="0" smtClean="0">
                <a:solidFill>
                  <a:schemeClr val="accent1"/>
                </a:solidFill>
                <a:effectLst/>
              </a:rPr>
              <a:t>Satisfaction with Services and Community </a:t>
            </a:r>
          </a:p>
          <a:p>
            <a:pPr lvl="1" eaLnBrk="1" hangingPunct="1">
              <a:spcBef>
                <a:spcPts val="300"/>
              </a:spcBef>
              <a:buClr>
                <a:srgbClr val="7680AC"/>
              </a:buClr>
              <a:buFontTx/>
              <a:buNone/>
              <a:defRPr/>
            </a:pPr>
            <a:endParaRPr lang="en-US" sz="1400" b="1" dirty="0" smtClean="0">
              <a:solidFill>
                <a:schemeClr val="accent1"/>
              </a:solidFill>
              <a:effectLst/>
            </a:endParaRPr>
          </a:p>
          <a:p>
            <a:pPr eaLnBrk="1" hangingPunct="1">
              <a:lnSpc>
                <a:spcPct val="150000"/>
              </a:lnSpc>
              <a:spcBef>
                <a:spcPts val="300"/>
              </a:spcBef>
              <a:buClr>
                <a:srgbClr val="7680AC"/>
              </a:buClr>
              <a:defRPr/>
            </a:pPr>
            <a:endParaRPr lang="en-US" sz="1600" b="1" u="sng" dirty="0" smtClean="0">
              <a:solidFill>
                <a:srgbClr val="7680AC"/>
              </a:solidFill>
              <a:effectLst/>
            </a:endParaRPr>
          </a:p>
        </p:txBody>
      </p:sp>
      <p:sp>
        <p:nvSpPr>
          <p:cNvPr id="47110" name="Slide Number Placeholder 5"/>
          <p:cNvSpPr>
            <a:spLocks noGrp="1"/>
          </p:cNvSpPr>
          <p:nvPr>
            <p:ph type="sldNum" sz="quarter" idx="11"/>
          </p:nvPr>
        </p:nvSpPr>
        <p:spPr>
          <a:noFill/>
        </p:spPr>
        <p:txBody>
          <a:bodyPr/>
          <a:lstStyle/>
          <a:p>
            <a:fld id="{C6F35A29-9CD1-4C25-8368-ACFA53046418}" type="slidenum">
              <a:rPr lang="en-US" smtClean="0"/>
              <a:pPr/>
              <a:t>3</a:t>
            </a:fld>
            <a:endParaRPr lang="en-US" smtClean="0"/>
          </a:p>
        </p:txBody>
      </p:sp>
      <p:sp>
        <p:nvSpPr>
          <p:cNvPr id="6" name="Footer Placeholder 5"/>
          <p:cNvSpPr>
            <a:spLocks noGrp="1"/>
          </p:cNvSpPr>
          <p:nvPr>
            <p:ph type="ftr" sz="quarter" idx="10"/>
          </p:nvPr>
        </p:nvSpPr>
        <p:spPr/>
        <p:txBody>
          <a:bodyPr/>
          <a:lstStyle/>
          <a:p>
            <a:pPr>
              <a:defRPr/>
            </a:pPr>
            <a:r>
              <a:rPr lang="en-US" smtClean="0"/>
              <a:t>2013 College Senior Survey</a:t>
            </a:r>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Slide Number Placeholder 4"/>
          <p:cNvSpPr txBox="1">
            <a:spLocks noGrp="1"/>
          </p:cNvSpPr>
          <p:nvPr/>
        </p:nvSpPr>
        <p:spPr bwMode="auto">
          <a:xfrm>
            <a:off x="8305800" y="6400800"/>
            <a:ext cx="381000" cy="457200"/>
          </a:xfrm>
          <a:prstGeom prst="rect">
            <a:avLst/>
          </a:prstGeom>
          <a:noFill/>
          <a:ln w="9525">
            <a:noFill/>
            <a:miter lim="800000"/>
            <a:headEnd/>
            <a:tailEnd/>
          </a:ln>
        </p:spPr>
        <p:txBody>
          <a:bodyPr anchor="b"/>
          <a:lstStyle/>
          <a:p>
            <a:pPr algn="r" eaLnBrk="1" hangingPunct="1"/>
            <a:fld id="{9E1EB870-8044-4A16-9B62-FF8DD91741B5}" type="slidenum">
              <a:rPr lang="en-US" sz="1200" u="none"/>
              <a:pPr algn="r" eaLnBrk="1" hangingPunct="1"/>
              <a:t>30</a:t>
            </a:fld>
            <a:endParaRPr lang="en-US" sz="1200" u="none"/>
          </a:p>
        </p:txBody>
      </p:sp>
      <p:sp>
        <p:nvSpPr>
          <p:cNvPr id="24581" name="Slide Number Placeholder 8"/>
          <p:cNvSpPr>
            <a:spLocks noGrp="1"/>
          </p:cNvSpPr>
          <p:nvPr>
            <p:ph type="sldNum" sz="quarter" idx="11"/>
          </p:nvPr>
        </p:nvSpPr>
        <p:spPr>
          <a:noFill/>
        </p:spPr>
        <p:txBody>
          <a:bodyPr/>
          <a:lstStyle/>
          <a:p>
            <a:fld id="{9400CEDC-B037-4E92-B10F-AE0408855405}" type="slidenum">
              <a:rPr lang="en-US" smtClean="0"/>
              <a:pPr/>
              <a:t>30</a:t>
            </a:fld>
            <a:endParaRPr lang="en-US" smtClean="0"/>
          </a:p>
        </p:txBody>
      </p:sp>
      <p:sp>
        <p:nvSpPr>
          <p:cNvPr id="33797" name="Rectangle 2"/>
          <p:cNvSpPr>
            <a:spLocks noGrp="1" noChangeArrowheads="1"/>
          </p:cNvSpPr>
          <p:nvPr>
            <p:ph type="title" idx="4294967295"/>
          </p:nvPr>
        </p:nvSpPr>
        <p:spPr>
          <a:xfrm>
            <a:off x="914400" y="152400"/>
            <a:ext cx="8229600" cy="1524000"/>
          </a:xfrm>
        </p:spPr>
        <p:txBody>
          <a:bodyPr/>
          <a:lstStyle/>
          <a:p>
            <a:pPr eaLnBrk="1" hangingPunct="1">
              <a:defRPr/>
            </a:pPr>
            <a:r>
              <a:rPr lang="en-US" dirty="0" smtClean="0">
                <a:solidFill>
                  <a:schemeClr val="accent1">
                    <a:lumMod val="50000"/>
                  </a:schemeClr>
                </a:solidFill>
              </a:rPr>
              <a:t>Positive Cross-Racial Interaction</a:t>
            </a:r>
            <a:r>
              <a:rPr lang="en-US" sz="2000" dirty="0" smtClean="0"/>
              <a:t/>
            </a:r>
            <a:br>
              <a:rPr lang="en-US" sz="2000" dirty="0" smtClean="0"/>
            </a:br>
            <a:r>
              <a:rPr lang="en-US" sz="1600" dirty="0" smtClean="0"/>
              <a:t/>
            </a:r>
            <a:br>
              <a:rPr lang="en-US" sz="1600" dirty="0" smtClean="0"/>
            </a:br>
            <a:r>
              <a:rPr lang="en-US" sz="1600" dirty="0" smtClean="0">
                <a:solidFill>
                  <a:schemeClr val="accent1"/>
                </a:solidFill>
              </a:rPr>
              <a:t>Contact with diverse peers allows students to gain valuable insights about </a:t>
            </a:r>
            <a:br>
              <a:rPr lang="en-US" sz="1600" dirty="0" smtClean="0">
                <a:solidFill>
                  <a:schemeClr val="accent1"/>
                </a:solidFill>
              </a:rPr>
            </a:br>
            <a:r>
              <a:rPr lang="en-US" sz="1600" dirty="0" smtClean="0">
                <a:solidFill>
                  <a:schemeClr val="accent1"/>
                </a:solidFill>
              </a:rPr>
              <a:t>themselves and others. </a:t>
            </a:r>
            <a:r>
              <a:rPr lang="en-US" sz="1600" i="1" dirty="0" smtClean="0">
                <a:solidFill>
                  <a:schemeClr val="accent1"/>
                </a:solidFill>
              </a:rPr>
              <a:t>Positive Cross-Racial Interaction </a:t>
            </a:r>
            <a:r>
              <a:rPr lang="en-US" sz="1600" dirty="0" smtClean="0">
                <a:solidFill>
                  <a:schemeClr val="accent1"/>
                </a:solidFill>
              </a:rPr>
              <a:t>is a unified measure of </a:t>
            </a:r>
            <a:br>
              <a:rPr lang="en-US" sz="1600" dirty="0" smtClean="0">
                <a:solidFill>
                  <a:schemeClr val="accent1"/>
                </a:solidFill>
              </a:rPr>
            </a:br>
            <a:r>
              <a:rPr lang="en-US" sz="1600" dirty="0" smtClean="0">
                <a:solidFill>
                  <a:schemeClr val="accent1"/>
                </a:solidFill>
              </a:rPr>
              <a:t>students’ level of positive interaction with diverse peers.</a:t>
            </a:r>
          </a:p>
        </p:txBody>
      </p:sp>
      <p:sp>
        <p:nvSpPr>
          <p:cNvPr id="33801" name="TextBox 8"/>
          <p:cNvSpPr txBox="1">
            <a:spLocks noChangeArrowheads="1"/>
          </p:cNvSpPr>
          <p:nvPr/>
        </p:nvSpPr>
        <p:spPr bwMode="auto">
          <a:xfrm>
            <a:off x="5943600" y="2514600"/>
            <a:ext cx="3200400" cy="1754188"/>
          </a:xfrm>
          <a:prstGeom prst="rect">
            <a:avLst/>
          </a:prstGeom>
          <a:noFill/>
          <a:ln w="9525">
            <a:noFill/>
            <a:miter lim="800000"/>
            <a:headEnd/>
            <a:tailEnd/>
          </a:ln>
        </p:spPr>
        <p:txBody>
          <a:bodyPr>
            <a:spAutoFit/>
          </a:bodyPr>
          <a:lstStyle/>
          <a:p>
            <a:pPr>
              <a:defRPr/>
            </a:pPr>
            <a:r>
              <a:rPr lang="en-US" sz="1200" u="none" dirty="0">
                <a:solidFill>
                  <a:schemeClr val="accent1">
                    <a:lumMod val="50000"/>
                  </a:schemeClr>
                </a:solidFill>
              </a:rPr>
              <a:t>	</a:t>
            </a:r>
            <a:r>
              <a:rPr lang="en-US" sz="1200" dirty="0">
                <a:solidFill>
                  <a:schemeClr val="accent1">
                    <a:lumMod val="50000"/>
                  </a:schemeClr>
                </a:solidFill>
              </a:rPr>
              <a:t>Construct Items</a:t>
            </a:r>
          </a:p>
          <a:p>
            <a:pPr>
              <a:defRPr/>
            </a:pPr>
            <a:endParaRPr lang="en-US" sz="1200" dirty="0">
              <a:solidFill>
                <a:schemeClr val="accent1">
                  <a:lumMod val="50000"/>
                </a:schemeClr>
              </a:solidFill>
            </a:endParaRPr>
          </a:p>
          <a:p>
            <a:pPr>
              <a:buFont typeface="Arial" charset="0"/>
              <a:buChar char="•"/>
              <a:defRPr/>
            </a:pPr>
            <a:r>
              <a:rPr lang="en-US" sz="1200" u="none" dirty="0">
                <a:solidFill>
                  <a:schemeClr val="accent1">
                    <a:lumMod val="50000"/>
                  </a:schemeClr>
                </a:solidFill>
              </a:rPr>
              <a:t> Had intellectual discussions outside of class </a:t>
            </a:r>
          </a:p>
          <a:p>
            <a:pPr>
              <a:buFont typeface="Arial" charset="0"/>
              <a:buChar char="•"/>
              <a:defRPr/>
            </a:pPr>
            <a:r>
              <a:rPr lang="en-US" sz="1200" u="none" dirty="0">
                <a:solidFill>
                  <a:schemeClr val="accent1">
                    <a:lumMod val="50000"/>
                  </a:schemeClr>
                </a:solidFill>
              </a:rPr>
              <a:t> Shared personal feelings and problems </a:t>
            </a:r>
          </a:p>
          <a:p>
            <a:pPr>
              <a:buFont typeface="Arial" charset="0"/>
              <a:buChar char="•"/>
              <a:defRPr/>
            </a:pPr>
            <a:r>
              <a:rPr lang="en-US" sz="1200" u="none" dirty="0">
                <a:solidFill>
                  <a:schemeClr val="accent1">
                    <a:lumMod val="50000"/>
                  </a:schemeClr>
                </a:solidFill>
              </a:rPr>
              <a:t> Dined or shared a meal </a:t>
            </a:r>
          </a:p>
          <a:p>
            <a:pPr>
              <a:buFont typeface="Arial" charset="0"/>
              <a:buChar char="•"/>
              <a:defRPr/>
            </a:pPr>
            <a:r>
              <a:rPr lang="en-US" sz="1200" u="none" dirty="0">
                <a:solidFill>
                  <a:schemeClr val="accent1">
                    <a:lumMod val="50000"/>
                  </a:schemeClr>
                </a:solidFill>
              </a:rPr>
              <a:t> Had meaningful and honest discussions about </a:t>
            </a:r>
          </a:p>
          <a:p>
            <a:pPr indent="57150">
              <a:defRPr/>
            </a:pPr>
            <a:r>
              <a:rPr lang="en-US" sz="1200" u="none" dirty="0">
                <a:solidFill>
                  <a:schemeClr val="accent1">
                    <a:lumMod val="50000"/>
                  </a:schemeClr>
                </a:solidFill>
              </a:rPr>
              <a:t> race/ethnic relations outside of class</a:t>
            </a:r>
          </a:p>
          <a:p>
            <a:pPr>
              <a:buFont typeface="Arial" charset="0"/>
              <a:buChar char="•"/>
              <a:defRPr/>
            </a:pPr>
            <a:r>
              <a:rPr lang="en-US" sz="1200" u="none" dirty="0">
                <a:solidFill>
                  <a:schemeClr val="accent1">
                    <a:lumMod val="50000"/>
                  </a:schemeClr>
                </a:solidFill>
              </a:rPr>
              <a:t> Studied or prepared for class</a:t>
            </a:r>
          </a:p>
          <a:p>
            <a:pPr>
              <a:buFont typeface="Arial" charset="0"/>
              <a:buChar char="•"/>
              <a:defRPr/>
            </a:pPr>
            <a:r>
              <a:rPr lang="en-US" sz="1200" u="none" dirty="0">
                <a:solidFill>
                  <a:schemeClr val="accent1">
                    <a:lumMod val="50000"/>
                  </a:schemeClr>
                </a:solidFill>
              </a:rPr>
              <a:t> Socialized or partied</a:t>
            </a:r>
          </a:p>
        </p:txBody>
      </p:sp>
      <p:sp>
        <p:nvSpPr>
          <p:cNvPr id="11" name="Rectangle 15"/>
          <p:cNvSpPr>
            <a:spLocks noChangeArrowheads="1"/>
          </p:cNvSpPr>
          <p:nvPr/>
        </p:nvSpPr>
        <p:spPr bwMode="auto">
          <a:xfrm>
            <a:off x="1371600" y="5895975"/>
            <a:ext cx="2851150" cy="276225"/>
          </a:xfrm>
          <a:prstGeom prst="rect">
            <a:avLst/>
          </a:prstGeom>
          <a:noFill/>
          <a:ln w="9525">
            <a:noFill/>
            <a:miter lim="800000"/>
            <a:headEnd/>
            <a:tailEnd/>
          </a:ln>
        </p:spPr>
        <p:txBody>
          <a:bodyPr wrap="none">
            <a:spAutoFit/>
          </a:bodyPr>
          <a:lstStyle/>
          <a:p>
            <a:pPr algn="ctr">
              <a:defRPr/>
            </a:pPr>
            <a:r>
              <a:rPr lang="en-US" sz="1200" b="1" u="none" dirty="0">
                <a:solidFill>
                  <a:srgbClr val="7680AC"/>
                </a:solidFill>
              </a:rPr>
              <a:t>■ </a:t>
            </a:r>
            <a:r>
              <a:rPr lang="en-US" sz="1200" b="1" u="none" dirty="0">
                <a:solidFill>
                  <a:schemeClr val="accent1">
                    <a:lumMod val="50000"/>
                  </a:schemeClr>
                </a:solidFill>
              </a:rPr>
              <a:t>Your Institution   </a:t>
            </a:r>
            <a:r>
              <a:rPr lang="en-US" sz="1200" b="1" u="none" dirty="0">
                <a:solidFill>
                  <a:srgbClr val="FFCC00"/>
                </a:solidFill>
              </a:rPr>
              <a:t>■</a:t>
            </a:r>
            <a:r>
              <a:rPr lang="en-US" sz="1200" b="1" u="none" dirty="0">
                <a:solidFill>
                  <a:srgbClr val="7680AC"/>
                </a:solidFill>
              </a:rPr>
              <a:t> </a:t>
            </a:r>
            <a:r>
              <a:rPr lang="en-US" sz="1200" b="1" u="none" dirty="0">
                <a:solidFill>
                  <a:schemeClr val="accent1">
                    <a:lumMod val="50000"/>
                  </a:schemeClr>
                </a:solidFill>
              </a:rPr>
              <a:t>Comparison Group</a:t>
            </a:r>
          </a:p>
        </p:txBody>
      </p:sp>
      <p:graphicFrame>
        <p:nvGraphicFramePr>
          <p:cNvPr id="9" name="Positive CRI"/>
          <p:cNvGraphicFramePr>
            <a:graphicFrameLocks noChangeAspect="1"/>
          </p:cNvGraphicFramePr>
          <p:nvPr>
            <p:custDataLst>
              <p:tags r:id="rId1"/>
            </p:custDataLst>
          </p:nvPr>
        </p:nvGraphicFramePr>
        <p:xfrm>
          <a:off x="0" y="1600200"/>
          <a:ext cx="5943600" cy="4114800"/>
        </p:xfrm>
        <a:graphic>
          <a:graphicData uri="http://schemas.openxmlformats.org/drawingml/2006/chart">
            <c:chart xmlns:c="http://schemas.openxmlformats.org/drawingml/2006/chart" xmlns:r="http://schemas.openxmlformats.org/officeDocument/2006/relationships" r:id="rId4"/>
          </a:graphicData>
        </a:graphic>
      </p:graphicFrame>
      <p:sp>
        <p:nvSpPr>
          <p:cNvPr id="8" name="Footer Placeholder 7"/>
          <p:cNvSpPr>
            <a:spLocks noGrp="1"/>
          </p:cNvSpPr>
          <p:nvPr>
            <p:ph type="ftr" sz="quarter" idx="10"/>
          </p:nvPr>
        </p:nvSpPr>
        <p:spPr/>
        <p:txBody>
          <a:bodyPr/>
          <a:lstStyle/>
          <a:p>
            <a:pPr>
              <a:defRPr/>
            </a:pPr>
            <a:r>
              <a:rPr lang="en-US" smtClean="0"/>
              <a:t>2013 College Senior Survey</a:t>
            </a:r>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14400" y="228600"/>
            <a:ext cx="8229600" cy="1371600"/>
          </a:xfrm>
        </p:spPr>
        <p:txBody>
          <a:bodyPr/>
          <a:lstStyle/>
          <a:p>
            <a:pPr>
              <a:defRPr/>
            </a:pPr>
            <a:r>
              <a:rPr lang="en-US" dirty="0" smtClean="0">
                <a:solidFill>
                  <a:schemeClr val="accent1">
                    <a:lumMod val="50000"/>
                  </a:schemeClr>
                </a:solidFill>
              </a:rPr>
              <a:t>Negative Cross-Racial Interaction</a:t>
            </a:r>
            <a:r>
              <a:rPr lang="en-US" sz="2000" dirty="0" smtClean="0"/>
              <a:t/>
            </a:r>
            <a:br>
              <a:rPr lang="en-US" sz="2000" dirty="0" smtClean="0"/>
            </a:br>
            <a:r>
              <a:rPr lang="en-US" sz="1600" dirty="0" smtClean="0"/>
              <a:t/>
            </a:r>
            <a:br>
              <a:rPr lang="en-US" sz="1600" dirty="0" smtClean="0"/>
            </a:br>
            <a:r>
              <a:rPr lang="en-US" sz="1600" dirty="0" smtClean="0">
                <a:solidFill>
                  <a:schemeClr val="accent1"/>
                </a:solidFill>
              </a:rPr>
              <a:t>Contact with diverse peers allows students to gain valuable insights about </a:t>
            </a:r>
            <a:br>
              <a:rPr lang="en-US" sz="1600" dirty="0" smtClean="0">
                <a:solidFill>
                  <a:schemeClr val="accent1"/>
                </a:solidFill>
              </a:rPr>
            </a:br>
            <a:r>
              <a:rPr lang="en-US" sz="1600" dirty="0" smtClean="0">
                <a:solidFill>
                  <a:schemeClr val="accent1"/>
                </a:solidFill>
              </a:rPr>
              <a:t>themselves and others. </a:t>
            </a:r>
            <a:r>
              <a:rPr lang="en-US" sz="1600" i="1" dirty="0" smtClean="0">
                <a:solidFill>
                  <a:schemeClr val="accent1"/>
                </a:solidFill>
              </a:rPr>
              <a:t>Negative Cross-Racial Interaction </a:t>
            </a:r>
            <a:r>
              <a:rPr lang="en-US" sz="1600" dirty="0" smtClean="0">
                <a:solidFill>
                  <a:schemeClr val="accent1"/>
                </a:solidFill>
              </a:rPr>
              <a:t>is a unified measure of </a:t>
            </a:r>
            <a:br>
              <a:rPr lang="en-US" sz="1600" dirty="0" smtClean="0">
                <a:solidFill>
                  <a:schemeClr val="accent1"/>
                </a:solidFill>
              </a:rPr>
            </a:br>
            <a:r>
              <a:rPr lang="en-US" sz="1600" dirty="0" smtClean="0">
                <a:solidFill>
                  <a:schemeClr val="accent1"/>
                </a:solidFill>
              </a:rPr>
              <a:t>students’ level of negative interaction with diverse peers.</a:t>
            </a:r>
            <a:endParaRPr lang="en-US" sz="1600" dirty="0">
              <a:solidFill>
                <a:schemeClr val="accent1"/>
              </a:solidFill>
            </a:endParaRPr>
          </a:p>
        </p:txBody>
      </p:sp>
      <p:sp>
        <p:nvSpPr>
          <p:cNvPr id="25605" name="Slide Number Placeholder 2"/>
          <p:cNvSpPr>
            <a:spLocks noGrp="1"/>
          </p:cNvSpPr>
          <p:nvPr>
            <p:ph type="sldNum" sz="quarter" idx="11"/>
          </p:nvPr>
        </p:nvSpPr>
        <p:spPr>
          <a:noFill/>
        </p:spPr>
        <p:txBody>
          <a:bodyPr/>
          <a:lstStyle/>
          <a:p>
            <a:fld id="{EC1E1853-4C46-423B-B23C-E1AFE4B7F0A1}" type="slidenum">
              <a:rPr lang="en-US" smtClean="0"/>
              <a:pPr/>
              <a:t>31</a:t>
            </a:fld>
            <a:endParaRPr lang="en-US" smtClean="0"/>
          </a:p>
        </p:txBody>
      </p:sp>
      <p:graphicFrame>
        <p:nvGraphicFramePr>
          <p:cNvPr id="10" name="Negative CRI"/>
          <p:cNvGraphicFramePr>
            <a:graphicFrameLocks noChangeAspect="1"/>
          </p:cNvGraphicFramePr>
          <p:nvPr>
            <p:custDataLst>
              <p:tags r:id="rId1"/>
            </p:custDataLst>
          </p:nvPr>
        </p:nvGraphicFramePr>
        <p:xfrm>
          <a:off x="152400" y="1600200"/>
          <a:ext cx="5791200" cy="4114800"/>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Box 8"/>
          <p:cNvSpPr txBox="1">
            <a:spLocks noChangeArrowheads="1"/>
          </p:cNvSpPr>
          <p:nvPr/>
        </p:nvSpPr>
        <p:spPr bwMode="auto">
          <a:xfrm>
            <a:off x="5943600" y="2514600"/>
            <a:ext cx="3200400" cy="1200150"/>
          </a:xfrm>
          <a:prstGeom prst="rect">
            <a:avLst/>
          </a:prstGeom>
          <a:noFill/>
          <a:ln w="9525">
            <a:noFill/>
            <a:miter lim="800000"/>
            <a:headEnd/>
            <a:tailEnd/>
          </a:ln>
        </p:spPr>
        <p:txBody>
          <a:bodyPr>
            <a:spAutoFit/>
          </a:bodyPr>
          <a:lstStyle/>
          <a:p>
            <a:pPr>
              <a:spcAft>
                <a:spcPts val="0"/>
              </a:spcAft>
              <a:defRPr/>
            </a:pPr>
            <a:r>
              <a:rPr lang="en-US" sz="1200" u="none" dirty="0">
                <a:solidFill>
                  <a:schemeClr val="accent1">
                    <a:lumMod val="50000"/>
                  </a:schemeClr>
                </a:solidFill>
              </a:rPr>
              <a:t>	</a:t>
            </a:r>
            <a:r>
              <a:rPr lang="en-US" sz="1200" dirty="0">
                <a:solidFill>
                  <a:schemeClr val="accent1">
                    <a:lumMod val="50000"/>
                  </a:schemeClr>
                </a:solidFill>
              </a:rPr>
              <a:t>Construct Items</a:t>
            </a:r>
          </a:p>
          <a:p>
            <a:pPr>
              <a:spcAft>
                <a:spcPts val="0"/>
              </a:spcAft>
              <a:defRPr/>
            </a:pPr>
            <a:endParaRPr lang="en-US" sz="1200" dirty="0">
              <a:solidFill>
                <a:schemeClr val="accent1">
                  <a:lumMod val="50000"/>
                </a:schemeClr>
              </a:solidFill>
            </a:endParaRPr>
          </a:p>
          <a:p>
            <a:pPr marL="115888" indent="-115888">
              <a:spcAft>
                <a:spcPts val="0"/>
              </a:spcAft>
              <a:buFont typeface="Arial" pitchFamily="34" charset="0"/>
              <a:buChar char="•"/>
              <a:defRPr/>
            </a:pPr>
            <a:r>
              <a:rPr lang="en-US" sz="1200" u="none" dirty="0">
                <a:solidFill>
                  <a:schemeClr val="accent1">
                    <a:lumMod val="50000"/>
                  </a:schemeClr>
                </a:solidFill>
              </a:rPr>
              <a:t>Had tense, somewhat hostile interactions</a:t>
            </a:r>
          </a:p>
          <a:p>
            <a:pPr marL="115888" indent="-115888">
              <a:spcAft>
                <a:spcPts val="0"/>
              </a:spcAft>
              <a:buFont typeface="Arial" pitchFamily="34" charset="0"/>
              <a:buChar char="•"/>
              <a:defRPr/>
            </a:pPr>
            <a:r>
              <a:rPr lang="en-US" sz="1200" u="none" dirty="0">
                <a:solidFill>
                  <a:schemeClr val="accent1">
                    <a:lumMod val="50000"/>
                  </a:schemeClr>
                </a:solidFill>
              </a:rPr>
              <a:t>Felt insulted or threatened because of race/ethnicity</a:t>
            </a:r>
          </a:p>
          <a:p>
            <a:pPr marL="115888" indent="-115888">
              <a:spcAft>
                <a:spcPts val="0"/>
              </a:spcAft>
              <a:buFont typeface="Arial" pitchFamily="34" charset="0"/>
              <a:buChar char="•"/>
              <a:defRPr/>
            </a:pPr>
            <a:r>
              <a:rPr lang="en-US" sz="1200" u="none" dirty="0">
                <a:solidFill>
                  <a:schemeClr val="accent1">
                    <a:lumMod val="50000"/>
                  </a:schemeClr>
                </a:solidFill>
              </a:rPr>
              <a:t>Had guarded, cautious interactions</a:t>
            </a:r>
          </a:p>
        </p:txBody>
      </p:sp>
      <p:sp>
        <p:nvSpPr>
          <p:cNvPr id="9" name="Rectangle 15"/>
          <p:cNvSpPr>
            <a:spLocks noChangeArrowheads="1"/>
          </p:cNvSpPr>
          <p:nvPr/>
        </p:nvSpPr>
        <p:spPr bwMode="auto">
          <a:xfrm>
            <a:off x="1371600" y="5895975"/>
            <a:ext cx="2851150" cy="276225"/>
          </a:xfrm>
          <a:prstGeom prst="rect">
            <a:avLst/>
          </a:prstGeom>
          <a:noFill/>
          <a:ln w="9525">
            <a:noFill/>
            <a:miter lim="800000"/>
            <a:headEnd/>
            <a:tailEnd/>
          </a:ln>
        </p:spPr>
        <p:txBody>
          <a:bodyPr wrap="none">
            <a:spAutoFit/>
          </a:bodyPr>
          <a:lstStyle/>
          <a:p>
            <a:pPr algn="ctr">
              <a:defRPr/>
            </a:pPr>
            <a:r>
              <a:rPr lang="en-US" sz="1200" b="1" u="none" dirty="0">
                <a:solidFill>
                  <a:srgbClr val="7680AC"/>
                </a:solidFill>
              </a:rPr>
              <a:t>■ </a:t>
            </a:r>
            <a:r>
              <a:rPr lang="en-US" sz="1200" b="1" u="none" dirty="0">
                <a:solidFill>
                  <a:schemeClr val="accent1">
                    <a:lumMod val="50000"/>
                  </a:schemeClr>
                </a:solidFill>
              </a:rPr>
              <a:t>Your Institution   </a:t>
            </a:r>
            <a:r>
              <a:rPr lang="en-US" sz="1200" b="1" u="none" dirty="0">
                <a:solidFill>
                  <a:srgbClr val="FFCC00"/>
                </a:solidFill>
              </a:rPr>
              <a:t>■</a:t>
            </a:r>
            <a:r>
              <a:rPr lang="en-US" sz="1200" b="1" u="none" dirty="0">
                <a:solidFill>
                  <a:srgbClr val="7680AC"/>
                </a:solidFill>
              </a:rPr>
              <a:t> </a:t>
            </a:r>
            <a:r>
              <a:rPr lang="en-US" sz="1200" b="1" u="none" dirty="0">
                <a:solidFill>
                  <a:schemeClr val="accent1">
                    <a:lumMod val="50000"/>
                  </a:schemeClr>
                </a:solidFill>
              </a:rPr>
              <a:t>Comparison Group</a:t>
            </a:r>
          </a:p>
        </p:txBody>
      </p:sp>
      <p:sp>
        <p:nvSpPr>
          <p:cNvPr id="7" name="Footer Placeholder 6"/>
          <p:cNvSpPr>
            <a:spLocks noGrp="1"/>
          </p:cNvSpPr>
          <p:nvPr>
            <p:ph type="ftr" sz="quarter" idx="10"/>
          </p:nvPr>
        </p:nvSpPr>
        <p:spPr/>
        <p:txBody>
          <a:bodyPr/>
          <a:lstStyle/>
          <a:p>
            <a:pPr>
              <a:defRPr/>
            </a:pPr>
            <a:r>
              <a:rPr lang="en-US" smtClean="0"/>
              <a:t>2013 College Senior Survey</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Slide Number Placeholder 4"/>
          <p:cNvSpPr txBox="1">
            <a:spLocks noGrp="1"/>
          </p:cNvSpPr>
          <p:nvPr/>
        </p:nvSpPr>
        <p:spPr bwMode="auto">
          <a:xfrm>
            <a:off x="8305800" y="6400800"/>
            <a:ext cx="381000" cy="457200"/>
          </a:xfrm>
          <a:prstGeom prst="rect">
            <a:avLst/>
          </a:prstGeom>
          <a:noFill/>
          <a:ln w="9525">
            <a:noFill/>
            <a:miter lim="800000"/>
            <a:headEnd/>
            <a:tailEnd/>
          </a:ln>
        </p:spPr>
        <p:txBody>
          <a:bodyPr anchor="b"/>
          <a:lstStyle/>
          <a:p>
            <a:pPr algn="r" eaLnBrk="1" hangingPunct="1"/>
            <a:fld id="{FC47717B-9094-4412-A021-EE24059B9A6E}" type="slidenum">
              <a:rPr lang="en-US" sz="1200" u="none"/>
              <a:pPr algn="r" eaLnBrk="1" hangingPunct="1"/>
              <a:t>32</a:t>
            </a:fld>
            <a:endParaRPr lang="en-US" sz="1200" u="none"/>
          </a:p>
        </p:txBody>
      </p:sp>
      <p:sp>
        <p:nvSpPr>
          <p:cNvPr id="26628" name="Slide Number Placeholder 8"/>
          <p:cNvSpPr>
            <a:spLocks noGrp="1"/>
          </p:cNvSpPr>
          <p:nvPr>
            <p:ph type="sldNum" sz="quarter" idx="11"/>
          </p:nvPr>
        </p:nvSpPr>
        <p:spPr>
          <a:noFill/>
        </p:spPr>
        <p:txBody>
          <a:bodyPr/>
          <a:lstStyle/>
          <a:p>
            <a:fld id="{2E86146D-AC1D-4980-9D16-89DF324EAD98}" type="slidenum">
              <a:rPr lang="en-US" smtClean="0"/>
              <a:pPr/>
              <a:t>32</a:t>
            </a:fld>
            <a:endParaRPr lang="en-US" smtClean="0"/>
          </a:p>
        </p:txBody>
      </p:sp>
      <p:sp>
        <p:nvSpPr>
          <p:cNvPr id="39942" name="Rectangle 2"/>
          <p:cNvSpPr>
            <a:spLocks noGrp="1" noChangeArrowheads="1"/>
          </p:cNvSpPr>
          <p:nvPr>
            <p:ph type="title" idx="4294967295"/>
          </p:nvPr>
        </p:nvSpPr>
        <p:spPr>
          <a:xfrm>
            <a:off x="914400" y="152400"/>
            <a:ext cx="8229600" cy="1447800"/>
          </a:xfrm>
        </p:spPr>
        <p:txBody>
          <a:bodyPr/>
          <a:lstStyle/>
          <a:p>
            <a:pPr eaLnBrk="1" hangingPunct="1">
              <a:defRPr/>
            </a:pPr>
            <a:r>
              <a:rPr lang="en-US" dirty="0" smtClean="0">
                <a:solidFill>
                  <a:schemeClr val="accent1">
                    <a:lumMod val="50000"/>
                  </a:schemeClr>
                </a:solidFill>
              </a:rPr>
              <a:t>Sense of Belonging</a:t>
            </a:r>
            <a:r>
              <a:rPr lang="en-US" sz="2000" dirty="0" smtClean="0"/>
              <a:t/>
            </a:r>
            <a:br>
              <a:rPr lang="en-US" sz="2000" dirty="0" smtClean="0"/>
            </a:br>
            <a:r>
              <a:rPr lang="en-US" sz="1600" dirty="0" smtClean="0"/>
              <a:t/>
            </a:r>
            <a:br>
              <a:rPr lang="en-US" sz="1600" dirty="0" smtClean="0"/>
            </a:br>
            <a:r>
              <a:rPr lang="en-US" sz="1600" dirty="0" smtClean="0">
                <a:solidFill>
                  <a:schemeClr val="accent1"/>
                </a:solidFill>
              </a:rPr>
              <a:t>The campus community is a powerful source of influence on students’ development. </a:t>
            </a:r>
            <a:br>
              <a:rPr lang="en-US" sz="1600" dirty="0" smtClean="0">
                <a:solidFill>
                  <a:schemeClr val="accent1"/>
                </a:solidFill>
              </a:rPr>
            </a:br>
            <a:r>
              <a:rPr lang="en-US" sz="1600" i="1" dirty="0" smtClean="0">
                <a:solidFill>
                  <a:schemeClr val="accent1"/>
                </a:solidFill>
              </a:rPr>
              <a:t>Sense of Belonging </a:t>
            </a:r>
            <a:r>
              <a:rPr lang="en-US" sz="1600" dirty="0" smtClean="0">
                <a:solidFill>
                  <a:schemeClr val="accent1"/>
                </a:solidFill>
              </a:rPr>
              <a:t>measures the extent to which students feel a sense of academic and </a:t>
            </a:r>
            <a:br>
              <a:rPr lang="en-US" sz="1600" dirty="0" smtClean="0">
                <a:solidFill>
                  <a:schemeClr val="accent1"/>
                </a:solidFill>
              </a:rPr>
            </a:br>
            <a:r>
              <a:rPr lang="en-US" sz="1600" dirty="0" smtClean="0">
                <a:solidFill>
                  <a:schemeClr val="accent1"/>
                </a:solidFill>
              </a:rPr>
              <a:t>social integration on campus. </a:t>
            </a:r>
          </a:p>
        </p:txBody>
      </p:sp>
      <p:sp>
        <p:nvSpPr>
          <p:cNvPr id="39945" name="Rectangle 9"/>
          <p:cNvSpPr>
            <a:spLocks noChangeArrowheads="1"/>
          </p:cNvSpPr>
          <p:nvPr/>
        </p:nvSpPr>
        <p:spPr bwMode="auto">
          <a:xfrm>
            <a:off x="1358900" y="5895975"/>
            <a:ext cx="2851150" cy="276225"/>
          </a:xfrm>
          <a:prstGeom prst="rect">
            <a:avLst/>
          </a:prstGeom>
          <a:noFill/>
          <a:ln w="9525">
            <a:noFill/>
            <a:miter lim="800000"/>
            <a:headEnd/>
            <a:tailEnd/>
          </a:ln>
        </p:spPr>
        <p:txBody>
          <a:bodyPr wrap="none">
            <a:spAutoFit/>
          </a:bodyPr>
          <a:lstStyle/>
          <a:p>
            <a:pPr algn="ctr">
              <a:defRPr/>
            </a:pPr>
            <a:r>
              <a:rPr lang="en-US" sz="1200" b="1" u="none" dirty="0">
                <a:solidFill>
                  <a:srgbClr val="7680AC"/>
                </a:solidFill>
              </a:rPr>
              <a:t>■ </a:t>
            </a:r>
            <a:r>
              <a:rPr lang="en-US" sz="1200" b="1" u="none" dirty="0">
                <a:solidFill>
                  <a:schemeClr val="accent1">
                    <a:lumMod val="50000"/>
                  </a:schemeClr>
                </a:solidFill>
              </a:rPr>
              <a:t>Your Institution   </a:t>
            </a:r>
            <a:r>
              <a:rPr lang="en-US" sz="1200" b="1" u="none" dirty="0">
                <a:solidFill>
                  <a:srgbClr val="FFCC00"/>
                </a:solidFill>
              </a:rPr>
              <a:t>■</a:t>
            </a:r>
            <a:r>
              <a:rPr lang="en-US" sz="1200" b="1" u="none" dirty="0">
                <a:solidFill>
                  <a:srgbClr val="7680AC"/>
                </a:solidFill>
              </a:rPr>
              <a:t> </a:t>
            </a:r>
            <a:r>
              <a:rPr lang="en-US" sz="1200" b="1" u="none" dirty="0">
                <a:solidFill>
                  <a:schemeClr val="accent1">
                    <a:lumMod val="50000"/>
                  </a:schemeClr>
                </a:solidFill>
              </a:rPr>
              <a:t>Comparison Group</a:t>
            </a:r>
          </a:p>
        </p:txBody>
      </p:sp>
      <p:sp>
        <p:nvSpPr>
          <p:cNvPr id="39946" name="TextBox 8"/>
          <p:cNvSpPr txBox="1">
            <a:spLocks noChangeArrowheads="1"/>
          </p:cNvSpPr>
          <p:nvPr/>
        </p:nvSpPr>
        <p:spPr bwMode="auto">
          <a:xfrm>
            <a:off x="5943600" y="2514600"/>
            <a:ext cx="3200400" cy="1384300"/>
          </a:xfrm>
          <a:prstGeom prst="rect">
            <a:avLst/>
          </a:prstGeom>
          <a:noFill/>
          <a:ln w="9525">
            <a:noFill/>
            <a:miter lim="800000"/>
            <a:headEnd/>
            <a:tailEnd/>
          </a:ln>
        </p:spPr>
        <p:txBody>
          <a:bodyPr>
            <a:spAutoFit/>
          </a:bodyPr>
          <a:lstStyle/>
          <a:p>
            <a:pPr>
              <a:defRPr/>
            </a:pPr>
            <a:r>
              <a:rPr lang="en-US" sz="1200" u="none" dirty="0">
                <a:solidFill>
                  <a:schemeClr val="accent1">
                    <a:lumMod val="50000"/>
                  </a:schemeClr>
                </a:solidFill>
              </a:rPr>
              <a:t>	</a:t>
            </a:r>
            <a:r>
              <a:rPr lang="en-US" sz="1200" dirty="0">
                <a:solidFill>
                  <a:schemeClr val="accent1">
                    <a:lumMod val="50000"/>
                  </a:schemeClr>
                </a:solidFill>
              </a:rPr>
              <a:t>Construct Items</a:t>
            </a:r>
          </a:p>
          <a:p>
            <a:pPr>
              <a:defRPr/>
            </a:pPr>
            <a:endParaRPr lang="en-US" sz="1200" dirty="0">
              <a:solidFill>
                <a:schemeClr val="accent1">
                  <a:lumMod val="50000"/>
                </a:schemeClr>
              </a:solidFill>
            </a:endParaRPr>
          </a:p>
          <a:p>
            <a:pPr>
              <a:buFont typeface="Arial" charset="0"/>
              <a:buChar char="•"/>
              <a:defRPr/>
            </a:pPr>
            <a:r>
              <a:rPr lang="en-US" sz="1200" u="none" dirty="0">
                <a:solidFill>
                  <a:schemeClr val="accent1">
                    <a:lumMod val="50000"/>
                  </a:schemeClr>
                </a:solidFill>
              </a:rPr>
              <a:t> I feel I am a member of this college</a:t>
            </a:r>
          </a:p>
          <a:p>
            <a:pPr>
              <a:buFont typeface="Arial" charset="0"/>
              <a:buChar char="•"/>
              <a:defRPr/>
            </a:pPr>
            <a:r>
              <a:rPr lang="en-US" sz="1200" u="none" dirty="0">
                <a:solidFill>
                  <a:schemeClr val="accent1">
                    <a:lumMod val="50000"/>
                  </a:schemeClr>
                </a:solidFill>
              </a:rPr>
              <a:t> I feel a sense of belonging to this college</a:t>
            </a:r>
          </a:p>
          <a:p>
            <a:pPr>
              <a:buFont typeface="Arial" charset="0"/>
              <a:buChar char="•"/>
              <a:defRPr/>
            </a:pPr>
            <a:r>
              <a:rPr lang="en-US" sz="1200" u="none" dirty="0">
                <a:solidFill>
                  <a:schemeClr val="accent1">
                    <a:lumMod val="50000"/>
                  </a:schemeClr>
                </a:solidFill>
              </a:rPr>
              <a:t> I see myself as part of the campus community</a:t>
            </a:r>
          </a:p>
          <a:p>
            <a:pPr marL="53975" indent="-53975">
              <a:buFont typeface="Arial" charset="0"/>
              <a:buChar char="•"/>
              <a:defRPr/>
            </a:pPr>
            <a:r>
              <a:rPr lang="en-US" sz="1200" u="none" dirty="0">
                <a:solidFill>
                  <a:schemeClr val="accent1">
                    <a:lumMod val="50000"/>
                  </a:schemeClr>
                </a:solidFill>
              </a:rPr>
              <a:t> If asked, I would recommend this college to  </a:t>
            </a:r>
          </a:p>
          <a:p>
            <a:pPr marL="53975" indent="-53975">
              <a:defRPr/>
            </a:pPr>
            <a:r>
              <a:rPr lang="en-US" sz="1200" u="none" dirty="0">
                <a:solidFill>
                  <a:schemeClr val="accent1">
                    <a:lumMod val="50000"/>
                  </a:schemeClr>
                </a:solidFill>
              </a:rPr>
              <a:t>  others</a:t>
            </a:r>
            <a:endParaRPr lang="en-US" sz="1200" dirty="0">
              <a:solidFill>
                <a:schemeClr val="accent1">
                  <a:lumMod val="50000"/>
                </a:schemeClr>
              </a:solidFill>
            </a:endParaRPr>
          </a:p>
        </p:txBody>
      </p:sp>
      <p:graphicFrame>
        <p:nvGraphicFramePr>
          <p:cNvPr id="9" name="Sense of Belonging"/>
          <p:cNvGraphicFramePr>
            <a:graphicFrameLocks noChangeAspect="1"/>
          </p:cNvGraphicFramePr>
          <p:nvPr>
            <p:custDataLst>
              <p:tags r:id="rId1"/>
            </p:custDataLst>
          </p:nvPr>
        </p:nvGraphicFramePr>
        <p:xfrm>
          <a:off x="0" y="1600200"/>
          <a:ext cx="5943600" cy="4114800"/>
        </p:xfrm>
        <a:graphic>
          <a:graphicData uri="http://schemas.openxmlformats.org/drawingml/2006/chart">
            <c:chart xmlns:c="http://schemas.openxmlformats.org/drawingml/2006/chart" xmlns:r="http://schemas.openxmlformats.org/officeDocument/2006/relationships" r:id="rId4"/>
          </a:graphicData>
        </a:graphic>
      </p:graphicFrame>
      <p:sp>
        <p:nvSpPr>
          <p:cNvPr id="8" name="Footer Placeholder 7"/>
          <p:cNvSpPr>
            <a:spLocks noGrp="1"/>
          </p:cNvSpPr>
          <p:nvPr>
            <p:ph type="ftr" sz="quarter" idx="10"/>
          </p:nvPr>
        </p:nvSpPr>
        <p:spPr/>
        <p:txBody>
          <a:bodyPr/>
          <a:lstStyle/>
          <a:p>
            <a:pPr>
              <a:defRPr/>
            </a:pPr>
            <a:r>
              <a:rPr lang="en-US" smtClean="0"/>
              <a:t>2013 College Senior Survey</a:t>
            </a:r>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374ED33F-52D9-498C-82BB-0A0C84273AF9}" type="slidenum">
              <a:rPr lang="en-US" sz="1200" u="none"/>
              <a:pPr algn="r" eaLnBrk="1" hangingPunct="1"/>
              <a:t>33</a:t>
            </a:fld>
            <a:endParaRPr lang="en-US" sz="1200" u="none"/>
          </a:p>
        </p:txBody>
      </p:sp>
      <p:sp>
        <p:nvSpPr>
          <p:cNvPr id="27652" name="Slide Number Placeholder 8"/>
          <p:cNvSpPr>
            <a:spLocks noGrp="1"/>
          </p:cNvSpPr>
          <p:nvPr>
            <p:ph type="sldNum" sz="quarter" idx="11"/>
          </p:nvPr>
        </p:nvSpPr>
        <p:spPr>
          <a:noFill/>
        </p:spPr>
        <p:txBody>
          <a:bodyPr/>
          <a:lstStyle/>
          <a:p>
            <a:fld id="{FB052A6D-F701-4554-8A64-E2747B1BD31A}" type="slidenum">
              <a:rPr lang="en-US" smtClean="0"/>
              <a:pPr/>
              <a:t>33</a:t>
            </a:fld>
            <a:endParaRPr lang="en-US" smtClean="0"/>
          </a:p>
        </p:txBody>
      </p:sp>
      <p:sp>
        <p:nvSpPr>
          <p:cNvPr id="35847" name="Rectangle 5"/>
          <p:cNvSpPr>
            <a:spLocks noChangeArrowheads="1"/>
          </p:cNvSpPr>
          <p:nvPr/>
        </p:nvSpPr>
        <p:spPr bwMode="auto">
          <a:xfrm>
            <a:off x="914400" y="5029200"/>
            <a:ext cx="3429000" cy="638175"/>
          </a:xfrm>
          <a:prstGeom prst="rect">
            <a:avLst/>
          </a:prstGeom>
          <a:noFill/>
          <a:ln w="9525">
            <a:noFill/>
            <a:miter lim="800000"/>
            <a:headEnd/>
            <a:tailEnd/>
          </a:ln>
        </p:spPr>
        <p:txBody>
          <a:bodyPr anchor="ctr"/>
          <a:lstStyle/>
          <a:p>
            <a:pPr algn="ctr" fontAlgn="ctr">
              <a:defRPr/>
            </a:pPr>
            <a:r>
              <a:rPr lang="en-US" sz="1400" u="none" dirty="0">
                <a:solidFill>
                  <a:schemeClr val="accent1">
                    <a:lumMod val="50000"/>
                  </a:schemeClr>
                </a:solidFill>
              </a:rPr>
              <a:t>Knowledge of people from different races/cultures</a:t>
            </a:r>
          </a:p>
        </p:txBody>
      </p:sp>
      <p:sp>
        <p:nvSpPr>
          <p:cNvPr id="35848" name="Rectangle 6"/>
          <p:cNvSpPr>
            <a:spLocks noChangeArrowheads="1"/>
          </p:cNvSpPr>
          <p:nvPr/>
        </p:nvSpPr>
        <p:spPr bwMode="auto">
          <a:xfrm>
            <a:off x="5181600" y="5029200"/>
            <a:ext cx="3505200" cy="638175"/>
          </a:xfrm>
          <a:prstGeom prst="rect">
            <a:avLst/>
          </a:prstGeom>
          <a:noFill/>
          <a:ln w="9525">
            <a:noFill/>
            <a:miter lim="800000"/>
            <a:headEnd/>
            <a:tailEnd/>
          </a:ln>
        </p:spPr>
        <p:txBody>
          <a:bodyPr anchor="ctr"/>
          <a:lstStyle/>
          <a:p>
            <a:pPr algn="ctr" fontAlgn="ctr">
              <a:defRPr/>
            </a:pPr>
            <a:r>
              <a:rPr lang="en-US" sz="1400" u="none" dirty="0">
                <a:solidFill>
                  <a:schemeClr val="accent1">
                    <a:lumMod val="50000"/>
                  </a:schemeClr>
                </a:solidFill>
              </a:rPr>
              <a:t>Ability to get along with people of different races/cultures</a:t>
            </a:r>
          </a:p>
        </p:txBody>
      </p:sp>
      <p:graphicFrame>
        <p:nvGraphicFramePr>
          <p:cNvPr id="10" name="Diversity Outcomes"/>
          <p:cNvGraphicFramePr>
            <a:graphicFrameLocks noChangeAspect="1"/>
          </p:cNvGraphicFramePr>
          <p:nvPr/>
        </p:nvGraphicFramePr>
        <p:xfrm>
          <a:off x="50800" y="1422400"/>
          <a:ext cx="9042400" cy="3708400"/>
        </p:xfrm>
        <a:graphic>
          <a:graphicData uri="http://schemas.openxmlformats.org/drawingml/2006/chart">
            <c:chart xmlns:c="http://schemas.openxmlformats.org/drawingml/2006/chart" xmlns:r="http://schemas.openxmlformats.org/officeDocument/2006/relationships" r:id="rId3"/>
          </a:graphicData>
        </a:graphic>
      </p:graphicFrame>
      <p:sp>
        <p:nvSpPr>
          <p:cNvPr id="13" name="Rectangle 2"/>
          <p:cNvSpPr txBox="1">
            <a:spLocks noChangeArrowheads="1"/>
          </p:cNvSpPr>
          <p:nvPr/>
        </p:nvSpPr>
        <p:spPr bwMode="auto">
          <a:xfrm>
            <a:off x="914400" y="228600"/>
            <a:ext cx="8229600" cy="1143000"/>
          </a:xfrm>
          <a:prstGeom prst="rect">
            <a:avLst/>
          </a:prstGeom>
          <a:noFill/>
          <a:ln w="9525">
            <a:noFill/>
            <a:miter lim="800000"/>
            <a:headEnd/>
            <a:tailEnd/>
          </a:ln>
        </p:spPr>
        <p:txBody>
          <a:bodyPr anchor="ctr" anchorCtr="1"/>
          <a:lstStyle/>
          <a:p>
            <a:pPr algn="ctr" eaLnBrk="1" hangingPunct="1">
              <a:defRPr/>
            </a:pPr>
            <a:r>
              <a:rPr lang="en-US" sz="2800" b="1" u="none" kern="0" dirty="0">
                <a:solidFill>
                  <a:schemeClr val="accent1">
                    <a:lumMod val="50000"/>
                  </a:schemeClr>
                </a:solidFill>
                <a:latin typeface="+mj-lt"/>
                <a:ea typeface="+mj-ea"/>
                <a:cs typeface="+mj-cs"/>
              </a:rPr>
              <a:t>Diversity Outcomes</a:t>
            </a:r>
            <a:r>
              <a:rPr lang="en-US" sz="1600" b="1" u="none" kern="0" dirty="0">
                <a:solidFill>
                  <a:srgbClr val="7680AC"/>
                </a:solidFill>
                <a:latin typeface="+mj-lt"/>
                <a:ea typeface="+mj-ea"/>
                <a:cs typeface="+mj-cs"/>
              </a:rPr>
              <a:t/>
            </a:r>
            <a:br>
              <a:rPr lang="en-US" sz="1600" b="1" u="none" kern="0" dirty="0">
                <a:solidFill>
                  <a:srgbClr val="7680AC"/>
                </a:solidFill>
                <a:latin typeface="+mj-lt"/>
                <a:ea typeface="+mj-ea"/>
                <a:cs typeface="+mj-cs"/>
              </a:rPr>
            </a:br>
            <a:endParaRPr lang="en-US" sz="1600" b="1" u="none" kern="0" dirty="0">
              <a:solidFill>
                <a:srgbClr val="7680AC"/>
              </a:solidFill>
              <a:latin typeface="+mj-lt"/>
              <a:ea typeface="+mj-ea"/>
              <a:cs typeface="+mj-cs"/>
            </a:endParaRPr>
          </a:p>
          <a:p>
            <a:pPr algn="ctr" eaLnBrk="1" hangingPunct="1">
              <a:defRPr/>
            </a:pPr>
            <a:r>
              <a:rPr lang="en-US" sz="1600" b="1" u="none" kern="0" dirty="0">
                <a:solidFill>
                  <a:schemeClr val="accent1"/>
                </a:solidFill>
                <a:latin typeface="+mj-lt"/>
                <a:ea typeface="+mj-ea"/>
                <a:cs typeface="+mj-cs"/>
              </a:rPr>
              <a:t>Contact with diverse students, faculty, and ideas allows students to </a:t>
            </a:r>
          </a:p>
          <a:p>
            <a:pPr algn="ctr" eaLnBrk="1" hangingPunct="1">
              <a:defRPr/>
            </a:pPr>
            <a:r>
              <a:rPr lang="en-US" sz="1600" b="1" u="none" kern="0" dirty="0">
                <a:solidFill>
                  <a:schemeClr val="accent1"/>
                </a:solidFill>
                <a:latin typeface="+mj-lt"/>
                <a:ea typeface="+mj-ea"/>
                <a:cs typeface="+mj-cs"/>
              </a:rPr>
              <a:t>gain valuable insights about themselves and others. </a:t>
            </a:r>
          </a:p>
        </p:txBody>
      </p:sp>
      <p:sp>
        <p:nvSpPr>
          <p:cNvPr id="14" name="Rectangle 6"/>
          <p:cNvSpPr>
            <a:spLocks noChangeArrowheads="1"/>
          </p:cNvSpPr>
          <p:nvPr/>
        </p:nvSpPr>
        <p:spPr bwMode="auto">
          <a:xfrm>
            <a:off x="3124200" y="5934670"/>
            <a:ext cx="2971800" cy="892552"/>
          </a:xfrm>
          <a:prstGeom prst="rect">
            <a:avLst/>
          </a:prstGeom>
          <a:noFill/>
          <a:ln w="9525">
            <a:noFill/>
            <a:miter lim="800000"/>
            <a:headEnd/>
            <a:tailEnd/>
          </a:ln>
        </p:spPr>
        <p:txBody>
          <a:bodyPr numCol="2">
            <a:spAutoFit/>
          </a:bodyPr>
          <a:lstStyle/>
          <a:p>
            <a:pPr>
              <a:defRPr/>
            </a:pPr>
            <a:r>
              <a:rPr lang="en-US" sz="1200" b="1" u="none" dirty="0">
                <a:solidFill>
                  <a:schemeClr val="accent1">
                    <a:lumMod val="50000"/>
                  </a:schemeClr>
                </a:solidFill>
              </a:rPr>
              <a:t>Your Institution         </a:t>
            </a:r>
          </a:p>
          <a:p>
            <a:pPr>
              <a:defRPr/>
            </a:pPr>
            <a:r>
              <a:rPr lang="en-US" sz="1400" u="none" dirty="0">
                <a:solidFill>
                  <a:srgbClr val="CCFFFF"/>
                </a:solidFill>
              </a:rPr>
              <a:t>■ </a:t>
            </a:r>
            <a:r>
              <a:rPr lang="en-US" sz="1200" u="none" dirty="0">
                <a:solidFill>
                  <a:schemeClr val="accent1">
                    <a:lumMod val="50000"/>
                  </a:schemeClr>
                </a:solidFill>
              </a:rPr>
              <a:t>A Major Strength</a:t>
            </a:r>
          </a:p>
          <a:p>
            <a:pPr>
              <a:defRPr/>
            </a:pPr>
            <a:r>
              <a:rPr lang="en-US" sz="1400" u="none" dirty="0">
                <a:solidFill>
                  <a:srgbClr val="7680AC"/>
                </a:solidFill>
              </a:rPr>
              <a:t>■</a:t>
            </a:r>
            <a:r>
              <a:rPr lang="en-US" sz="1400" u="none" dirty="0">
                <a:solidFill>
                  <a:srgbClr val="CCFFFF"/>
                </a:solidFill>
              </a:rPr>
              <a:t> </a:t>
            </a:r>
            <a:r>
              <a:rPr lang="en-US" sz="1200" u="none" dirty="0">
                <a:solidFill>
                  <a:schemeClr val="accent1">
                    <a:lumMod val="50000"/>
                  </a:schemeClr>
                </a:solidFill>
              </a:rPr>
              <a:t>Somewhat Strong</a:t>
            </a:r>
            <a:endParaRPr lang="en-US" sz="1400" u="none" dirty="0">
              <a:solidFill>
                <a:schemeClr val="accent1">
                  <a:lumMod val="50000"/>
                </a:schemeClr>
              </a:solidFill>
            </a:endParaRPr>
          </a:p>
          <a:p>
            <a:pPr>
              <a:defRPr/>
            </a:pPr>
            <a:endParaRPr lang="en-US" sz="1200" b="1" u="none" dirty="0"/>
          </a:p>
          <a:p>
            <a:pPr>
              <a:defRPr/>
            </a:pPr>
            <a:r>
              <a:rPr lang="en-US" sz="1200" b="1" u="none" dirty="0">
                <a:solidFill>
                  <a:schemeClr val="accent1">
                    <a:lumMod val="50000"/>
                  </a:schemeClr>
                </a:solidFill>
              </a:rPr>
              <a:t>Comparison Group</a:t>
            </a:r>
          </a:p>
          <a:p>
            <a:pPr>
              <a:defRPr/>
            </a:pPr>
            <a:r>
              <a:rPr lang="en-US" sz="1400" u="none" dirty="0">
                <a:solidFill>
                  <a:schemeClr val="accent2"/>
                </a:solidFill>
              </a:rPr>
              <a:t>■ </a:t>
            </a:r>
            <a:r>
              <a:rPr lang="en-US" sz="1200" u="none" dirty="0">
                <a:solidFill>
                  <a:schemeClr val="accent1">
                    <a:lumMod val="50000"/>
                  </a:schemeClr>
                </a:solidFill>
              </a:rPr>
              <a:t>A Major Strength</a:t>
            </a:r>
            <a:endParaRPr lang="en-US" sz="1400" u="none" dirty="0">
              <a:solidFill>
                <a:schemeClr val="accent1">
                  <a:lumMod val="50000"/>
                </a:schemeClr>
              </a:solidFill>
            </a:endParaRPr>
          </a:p>
          <a:p>
            <a:pPr>
              <a:defRPr/>
            </a:pPr>
            <a:r>
              <a:rPr lang="en-US" sz="1400" u="none" dirty="0">
                <a:solidFill>
                  <a:srgbClr val="FFCC00"/>
                </a:solidFill>
              </a:rPr>
              <a:t>■</a:t>
            </a:r>
            <a:r>
              <a:rPr lang="en-US" sz="1200" u="none" dirty="0">
                <a:solidFill>
                  <a:srgbClr val="FFCC00"/>
                </a:solidFill>
              </a:rPr>
              <a:t> </a:t>
            </a:r>
            <a:r>
              <a:rPr lang="en-US" sz="1200" u="none" dirty="0">
                <a:solidFill>
                  <a:schemeClr val="accent1">
                    <a:lumMod val="50000"/>
                  </a:schemeClr>
                </a:solidFill>
              </a:rPr>
              <a:t>Somewhat Strong</a:t>
            </a:r>
          </a:p>
          <a:p>
            <a:pPr>
              <a:defRPr/>
            </a:pPr>
            <a:endParaRPr lang="en-US" sz="1200" b="1" u="none" dirty="0"/>
          </a:p>
        </p:txBody>
      </p:sp>
      <p:sp>
        <p:nvSpPr>
          <p:cNvPr id="9" name="Footer Placeholder 8"/>
          <p:cNvSpPr>
            <a:spLocks noGrp="1"/>
          </p:cNvSpPr>
          <p:nvPr>
            <p:ph type="ftr" sz="quarter" idx="10"/>
          </p:nvPr>
        </p:nvSpPr>
        <p:spPr/>
        <p:txBody>
          <a:bodyPr/>
          <a:lstStyle/>
          <a:p>
            <a:pPr>
              <a:defRPr/>
            </a:pPr>
            <a:r>
              <a:rPr lang="en-US" smtClean="0"/>
              <a:t>2013 College Senior Survey</a:t>
            </a:r>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B7A54677-97E8-4683-9E24-4B1F1023A29E}" type="slidenum">
              <a:rPr lang="en-US" sz="1200" u="none"/>
              <a:pPr algn="r" eaLnBrk="1" hangingPunct="1"/>
              <a:t>34</a:t>
            </a:fld>
            <a:endParaRPr lang="en-US" sz="1200" u="none"/>
          </a:p>
        </p:txBody>
      </p:sp>
      <p:sp>
        <p:nvSpPr>
          <p:cNvPr id="28676" name="Slide Number Placeholder 9"/>
          <p:cNvSpPr>
            <a:spLocks noGrp="1"/>
          </p:cNvSpPr>
          <p:nvPr>
            <p:ph type="sldNum" sz="quarter" idx="11"/>
          </p:nvPr>
        </p:nvSpPr>
        <p:spPr>
          <a:noFill/>
        </p:spPr>
        <p:txBody>
          <a:bodyPr/>
          <a:lstStyle/>
          <a:p>
            <a:fld id="{3E575C6D-B5AA-4AA1-9053-8FDB4E10B1EE}" type="slidenum">
              <a:rPr lang="en-US" smtClean="0"/>
              <a:pPr/>
              <a:t>34</a:t>
            </a:fld>
            <a:endParaRPr lang="en-US" smtClean="0"/>
          </a:p>
        </p:txBody>
      </p:sp>
      <p:graphicFrame>
        <p:nvGraphicFramePr>
          <p:cNvPr id="11" name="Campus Climate"/>
          <p:cNvGraphicFramePr>
            <a:graphicFrameLocks noChangeAspect="1"/>
          </p:cNvGraphicFramePr>
          <p:nvPr/>
        </p:nvGraphicFramePr>
        <p:xfrm>
          <a:off x="50800" y="1498600"/>
          <a:ext cx="9042400" cy="3708400"/>
        </p:xfrm>
        <a:graphic>
          <a:graphicData uri="http://schemas.openxmlformats.org/drawingml/2006/chart">
            <c:chart xmlns:c="http://schemas.openxmlformats.org/drawingml/2006/chart" xmlns:r="http://schemas.openxmlformats.org/officeDocument/2006/relationships" r:id="rId3"/>
          </a:graphicData>
        </a:graphic>
      </p:graphicFrame>
      <p:sp>
        <p:nvSpPr>
          <p:cNvPr id="38921" name="Rectangle 13"/>
          <p:cNvSpPr>
            <a:spLocks noChangeArrowheads="1"/>
          </p:cNvSpPr>
          <p:nvPr/>
        </p:nvSpPr>
        <p:spPr bwMode="auto">
          <a:xfrm>
            <a:off x="6553200" y="5257800"/>
            <a:ext cx="2362200" cy="838200"/>
          </a:xfrm>
          <a:prstGeom prst="rect">
            <a:avLst/>
          </a:prstGeom>
          <a:noFill/>
          <a:ln w="9525">
            <a:noFill/>
            <a:miter lim="800000"/>
            <a:headEnd/>
            <a:tailEnd/>
          </a:ln>
        </p:spPr>
        <p:txBody>
          <a:bodyPr anchor="ctr"/>
          <a:lstStyle/>
          <a:p>
            <a:pPr algn="ctr" fontAlgn="ctr">
              <a:defRPr/>
            </a:pPr>
            <a:r>
              <a:rPr lang="en-US" sz="1400" u="none" dirty="0">
                <a:solidFill>
                  <a:schemeClr val="accent1">
                    <a:lumMod val="50000"/>
                  </a:schemeClr>
                </a:solidFill>
              </a:rPr>
              <a:t>In class, I have heard faculty express stereotypes based on race/ethnicity, gender, sexual orientation, or religious affiliation</a:t>
            </a:r>
          </a:p>
        </p:txBody>
      </p:sp>
      <p:sp>
        <p:nvSpPr>
          <p:cNvPr id="38922" name="Rectangle 14"/>
          <p:cNvSpPr>
            <a:spLocks noChangeArrowheads="1"/>
          </p:cNvSpPr>
          <p:nvPr/>
        </p:nvSpPr>
        <p:spPr bwMode="auto">
          <a:xfrm>
            <a:off x="3733800" y="5105400"/>
            <a:ext cx="2286000" cy="533400"/>
          </a:xfrm>
          <a:prstGeom prst="rect">
            <a:avLst/>
          </a:prstGeom>
          <a:noFill/>
          <a:ln w="9525">
            <a:noFill/>
            <a:miter lim="800000"/>
            <a:headEnd/>
            <a:tailEnd/>
          </a:ln>
        </p:spPr>
        <p:txBody>
          <a:bodyPr anchor="ctr"/>
          <a:lstStyle/>
          <a:p>
            <a:pPr algn="ctr" fontAlgn="ctr">
              <a:defRPr/>
            </a:pPr>
            <a:r>
              <a:rPr lang="en-US" sz="1400" u="none" dirty="0">
                <a:solidFill>
                  <a:schemeClr val="accent1">
                    <a:lumMod val="50000"/>
                  </a:schemeClr>
                </a:solidFill>
              </a:rPr>
              <a:t>There is a lot of racial tension on this campus</a:t>
            </a:r>
          </a:p>
        </p:txBody>
      </p:sp>
      <p:sp>
        <p:nvSpPr>
          <p:cNvPr id="38923" name="Rectangle 15"/>
          <p:cNvSpPr>
            <a:spLocks noChangeArrowheads="1"/>
          </p:cNvSpPr>
          <p:nvPr/>
        </p:nvSpPr>
        <p:spPr bwMode="auto">
          <a:xfrm>
            <a:off x="685800" y="5181600"/>
            <a:ext cx="2514600" cy="762000"/>
          </a:xfrm>
          <a:prstGeom prst="rect">
            <a:avLst/>
          </a:prstGeom>
          <a:noFill/>
          <a:ln w="9525">
            <a:noFill/>
            <a:miter lim="800000"/>
            <a:headEnd/>
            <a:tailEnd/>
          </a:ln>
        </p:spPr>
        <p:txBody>
          <a:bodyPr anchor="ctr"/>
          <a:lstStyle/>
          <a:p>
            <a:pPr algn="ctr" fontAlgn="ctr">
              <a:defRPr/>
            </a:pPr>
            <a:r>
              <a:rPr lang="en-US" sz="1400" u="none" dirty="0">
                <a:solidFill>
                  <a:schemeClr val="accent1">
                    <a:lumMod val="50000"/>
                  </a:schemeClr>
                </a:solidFill>
              </a:rPr>
              <a:t>I have felt discriminated against at this institution because of my race/ethnicity, gender, sexual orientation, or religious affiliation</a:t>
            </a:r>
            <a:endParaRPr lang="en-US" sz="1400" dirty="0">
              <a:solidFill>
                <a:schemeClr val="accent1">
                  <a:lumMod val="50000"/>
                </a:schemeClr>
              </a:solidFill>
            </a:endParaRPr>
          </a:p>
        </p:txBody>
      </p:sp>
      <p:sp>
        <p:nvSpPr>
          <p:cNvPr id="12" name="Rectangle 2"/>
          <p:cNvSpPr txBox="1">
            <a:spLocks noChangeArrowheads="1"/>
          </p:cNvSpPr>
          <p:nvPr/>
        </p:nvSpPr>
        <p:spPr bwMode="auto">
          <a:xfrm>
            <a:off x="914400" y="152400"/>
            <a:ext cx="8229600" cy="1143000"/>
          </a:xfrm>
          <a:prstGeom prst="rect">
            <a:avLst/>
          </a:prstGeom>
          <a:noFill/>
          <a:ln w="9525">
            <a:noFill/>
            <a:miter lim="800000"/>
            <a:headEnd/>
            <a:tailEnd/>
          </a:ln>
        </p:spPr>
        <p:txBody>
          <a:bodyPr anchor="ctr" anchorCtr="1"/>
          <a:lstStyle/>
          <a:p>
            <a:pPr algn="ctr" eaLnBrk="1" hangingPunct="1">
              <a:defRPr/>
            </a:pPr>
            <a:r>
              <a:rPr lang="en-US" sz="2800" b="1" u="none" kern="0" dirty="0">
                <a:solidFill>
                  <a:schemeClr val="accent1">
                    <a:lumMod val="50000"/>
                  </a:schemeClr>
                </a:solidFill>
                <a:latin typeface="+mj-lt"/>
                <a:ea typeface="+mj-ea"/>
                <a:cs typeface="+mj-cs"/>
              </a:rPr>
              <a:t>Campus Climate and Diversity</a:t>
            </a:r>
          </a:p>
          <a:p>
            <a:pPr algn="ctr" eaLnBrk="1" hangingPunct="1">
              <a:defRPr/>
            </a:pPr>
            <a:endParaRPr lang="en-US" sz="1600" b="1" u="none" kern="0" dirty="0">
              <a:solidFill>
                <a:schemeClr val="accent1"/>
              </a:solidFill>
              <a:latin typeface="+mj-lt"/>
              <a:ea typeface="+mj-ea"/>
              <a:cs typeface="+mj-cs"/>
            </a:endParaRPr>
          </a:p>
          <a:p>
            <a:pPr algn="ctr" eaLnBrk="1" hangingPunct="1">
              <a:defRPr/>
            </a:pPr>
            <a:r>
              <a:rPr lang="en-US" sz="1600" b="1" u="none" kern="0" dirty="0">
                <a:solidFill>
                  <a:schemeClr val="accent1"/>
                </a:solidFill>
                <a:latin typeface="+mj-lt"/>
                <a:ea typeface="+mj-ea"/>
                <a:cs typeface="+mj-cs"/>
              </a:rPr>
              <a:t>A diverse and inclusive campus environment strengthens students’ learning experiences </a:t>
            </a:r>
          </a:p>
          <a:p>
            <a:pPr algn="ctr" eaLnBrk="1" hangingPunct="1">
              <a:defRPr/>
            </a:pPr>
            <a:r>
              <a:rPr lang="en-US" sz="1600" b="1" u="none" kern="0" dirty="0">
                <a:solidFill>
                  <a:schemeClr val="accent1"/>
                </a:solidFill>
                <a:latin typeface="+mj-lt"/>
                <a:ea typeface="+mj-ea"/>
                <a:cs typeface="+mj-cs"/>
              </a:rPr>
              <a:t>and prepares them to participate in an increasingly diverse society.</a:t>
            </a:r>
          </a:p>
        </p:txBody>
      </p:sp>
      <p:sp>
        <p:nvSpPr>
          <p:cNvPr id="15" name="Rectangle 6"/>
          <p:cNvSpPr>
            <a:spLocks noChangeArrowheads="1"/>
          </p:cNvSpPr>
          <p:nvPr/>
        </p:nvSpPr>
        <p:spPr bwMode="auto">
          <a:xfrm>
            <a:off x="3200400" y="5934670"/>
            <a:ext cx="2819400" cy="892552"/>
          </a:xfrm>
          <a:prstGeom prst="rect">
            <a:avLst/>
          </a:prstGeom>
          <a:noFill/>
          <a:ln w="9525">
            <a:noFill/>
            <a:miter lim="800000"/>
            <a:headEnd/>
            <a:tailEnd/>
          </a:ln>
        </p:spPr>
        <p:txBody>
          <a:bodyPr numCol="2">
            <a:spAutoFit/>
          </a:bodyPr>
          <a:lstStyle/>
          <a:p>
            <a:pPr>
              <a:defRPr/>
            </a:pPr>
            <a:r>
              <a:rPr lang="en-US" sz="1200" b="1" u="none" dirty="0">
                <a:solidFill>
                  <a:schemeClr val="accent1">
                    <a:lumMod val="50000"/>
                  </a:schemeClr>
                </a:solidFill>
              </a:rPr>
              <a:t>Your Institution         </a:t>
            </a:r>
          </a:p>
          <a:p>
            <a:pPr>
              <a:defRPr/>
            </a:pPr>
            <a:r>
              <a:rPr lang="en-US" sz="1400" u="none" dirty="0">
                <a:solidFill>
                  <a:srgbClr val="CCFFFF"/>
                </a:solidFill>
              </a:rPr>
              <a:t>■ </a:t>
            </a:r>
            <a:r>
              <a:rPr lang="en-US" sz="1200" u="none" dirty="0">
                <a:solidFill>
                  <a:schemeClr val="accent1">
                    <a:lumMod val="50000"/>
                  </a:schemeClr>
                </a:solidFill>
              </a:rPr>
              <a:t>Strongly Agree</a:t>
            </a:r>
          </a:p>
          <a:p>
            <a:pPr>
              <a:defRPr/>
            </a:pPr>
            <a:r>
              <a:rPr lang="en-US" sz="1400" u="none" dirty="0">
                <a:solidFill>
                  <a:srgbClr val="7680AC"/>
                </a:solidFill>
              </a:rPr>
              <a:t>■</a:t>
            </a:r>
            <a:r>
              <a:rPr lang="en-US" sz="1400" u="none" dirty="0">
                <a:solidFill>
                  <a:srgbClr val="CCFFFF"/>
                </a:solidFill>
              </a:rPr>
              <a:t> </a:t>
            </a:r>
            <a:r>
              <a:rPr lang="en-US" sz="1200" u="none" dirty="0">
                <a:solidFill>
                  <a:schemeClr val="accent1">
                    <a:lumMod val="50000"/>
                  </a:schemeClr>
                </a:solidFill>
              </a:rPr>
              <a:t>Agree</a:t>
            </a:r>
            <a:endParaRPr lang="en-US" sz="1400" u="none" dirty="0">
              <a:solidFill>
                <a:schemeClr val="accent1">
                  <a:lumMod val="50000"/>
                </a:schemeClr>
              </a:solidFill>
            </a:endParaRPr>
          </a:p>
          <a:p>
            <a:pPr>
              <a:defRPr/>
            </a:pPr>
            <a:endParaRPr lang="en-US" sz="1200" b="1" u="none" dirty="0"/>
          </a:p>
          <a:p>
            <a:pPr>
              <a:defRPr/>
            </a:pPr>
            <a:r>
              <a:rPr lang="en-US" sz="1200" b="1" u="none" dirty="0">
                <a:solidFill>
                  <a:schemeClr val="accent1">
                    <a:lumMod val="50000"/>
                  </a:schemeClr>
                </a:solidFill>
              </a:rPr>
              <a:t>Comparison Group</a:t>
            </a:r>
          </a:p>
          <a:p>
            <a:pPr>
              <a:defRPr/>
            </a:pPr>
            <a:r>
              <a:rPr lang="en-US" sz="1400" u="none" dirty="0">
                <a:solidFill>
                  <a:schemeClr val="accent2"/>
                </a:solidFill>
              </a:rPr>
              <a:t>■ </a:t>
            </a:r>
            <a:r>
              <a:rPr lang="en-US" sz="1200" u="none" dirty="0">
                <a:solidFill>
                  <a:schemeClr val="accent1">
                    <a:lumMod val="50000"/>
                  </a:schemeClr>
                </a:solidFill>
              </a:rPr>
              <a:t>Strongly Agree</a:t>
            </a:r>
            <a:endParaRPr lang="en-US" sz="1400" u="none" dirty="0">
              <a:solidFill>
                <a:schemeClr val="accent1">
                  <a:lumMod val="50000"/>
                </a:schemeClr>
              </a:solidFill>
            </a:endParaRPr>
          </a:p>
          <a:p>
            <a:pPr>
              <a:defRPr/>
            </a:pPr>
            <a:r>
              <a:rPr lang="en-US" sz="1400" u="none" dirty="0">
                <a:solidFill>
                  <a:srgbClr val="FFCC00"/>
                </a:solidFill>
              </a:rPr>
              <a:t>■</a:t>
            </a:r>
            <a:r>
              <a:rPr lang="en-US" sz="1200" u="none" dirty="0">
                <a:solidFill>
                  <a:srgbClr val="FFCC00"/>
                </a:solidFill>
              </a:rPr>
              <a:t> </a:t>
            </a:r>
            <a:r>
              <a:rPr lang="en-US" sz="1200" u="none" dirty="0">
                <a:solidFill>
                  <a:schemeClr val="accent1">
                    <a:lumMod val="50000"/>
                  </a:schemeClr>
                </a:solidFill>
              </a:rPr>
              <a:t>Agree</a:t>
            </a:r>
          </a:p>
          <a:p>
            <a:pPr>
              <a:defRPr/>
            </a:pPr>
            <a:endParaRPr lang="en-US" sz="1200" b="1" u="none" dirty="0"/>
          </a:p>
        </p:txBody>
      </p:sp>
      <p:sp>
        <p:nvSpPr>
          <p:cNvPr id="10" name="Footer Placeholder 9"/>
          <p:cNvSpPr>
            <a:spLocks noGrp="1"/>
          </p:cNvSpPr>
          <p:nvPr>
            <p:ph type="ftr" sz="quarter" idx="10"/>
          </p:nvPr>
        </p:nvSpPr>
        <p:spPr/>
        <p:txBody>
          <a:bodyPr/>
          <a:lstStyle/>
          <a:p>
            <a:pPr>
              <a:defRPr/>
            </a:pPr>
            <a:r>
              <a:rPr lang="en-US" smtClean="0"/>
              <a:t>2013 College Senior Survey</a:t>
            </a:r>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9F14B3B4-7C8E-492B-83EC-7DA8112EB984}" type="slidenum">
              <a:rPr lang="en-US" sz="1200" u="none"/>
              <a:pPr algn="r" eaLnBrk="1" hangingPunct="1"/>
              <a:t>35</a:t>
            </a:fld>
            <a:endParaRPr lang="en-US" sz="1200" u="none"/>
          </a:p>
        </p:txBody>
      </p:sp>
      <p:sp>
        <p:nvSpPr>
          <p:cNvPr id="29700" name="Slide Number Placeholder 8"/>
          <p:cNvSpPr>
            <a:spLocks noGrp="1"/>
          </p:cNvSpPr>
          <p:nvPr>
            <p:ph type="sldNum" sz="quarter" idx="11"/>
          </p:nvPr>
        </p:nvSpPr>
        <p:spPr>
          <a:noFill/>
        </p:spPr>
        <p:txBody>
          <a:bodyPr/>
          <a:lstStyle/>
          <a:p>
            <a:fld id="{80163BC5-9686-480C-8FAE-21A5BC014911}" type="slidenum">
              <a:rPr lang="en-US" smtClean="0"/>
              <a:pPr/>
              <a:t>35</a:t>
            </a:fld>
            <a:endParaRPr lang="en-US" smtClean="0"/>
          </a:p>
        </p:txBody>
      </p:sp>
      <p:graphicFrame>
        <p:nvGraphicFramePr>
          <p:cNvPr id="10" name="Satis Campus Diversity"/>
          <p:cNvGraphicFramePr>
            <a:graphicFrameLocks noChangeAspect="1"/>
          </p:cNvGraphicFramePr>
          <p:nvPr/>
        </p:nvGraphicFramePr>
        <p:xfrm>
          <a:off x="50800" y="1422400"/>
          <a:ext cx="9042400" cy="3708400"/>
        </p:xfrm>
        <a:graphic>
          <a:graphicData uri="http://schemas.openxmlformats.org/drawingml/2006/chart">
            <c:chart xmlns:c="http://schemas.openxmlformats.org/drawingml/2006/chart" xmlns:r="http://schemas.openxmlformats.org/officeDocument/2006/relationships" r:id="rId3"/>
          </a:graphicData>
        </a:graphic>
      </p:graphicFrame>
      <p:sp>
        <p:nvSpPr>
          <p:cNvPr id="36873" name="Rectangle 14"/>
          <p:cNvSpPr>
            <a:spLocks noChangeArrowheads="1"/>
          </p:cNvSpPr>
          <p:nvPr/>
        </p:nvSpPr>
        <p:spPr bwMode="auto">
          <a:xfrm>
            <a:off x="990600" y="5029200"/>
            <a:ext cx="3352800" cy="533400"/>
          </a:xfrm>
          <a:prstGeom prst="rect">
            <a:avLst/>
          </a:prstGeom>
          <a:noFill/>
          <a:ln w="9525">
            <a:noFill/>
            <a:miter lim="800000"/>
            <a:headEnd/>
            <a:tailEnd/>
          </a:ln>
        </p:spPr>
        <p:txBody>
          <a:bodyPr anchor="ctr"/>
          <a:lstStyle/>
          <a:p>
            <a:pPr algn="ctr" fontAlgn="ctr">
              <a:defRPr/>
            </a:pPr>
            <a:r>
              <a:rPr lang="en-US" sz="1400" u="none" dirty="0">
                <a:solidFill>
                  <a:schemeClr val="accent1">
                    <a:lumMod val="50000"/>
                  </a:schemeClr>
                </a:solidFill>
              </a:rPr>
              <a:t>Respect for the expression of diverse beliefs</a:t>
            </a:r>
          </a:p>
        </p:txBody>
      </p:sp>
      <p:sp>
        <p:nvSpPr>
          <p:cNvPr id="36874" name="Rectangle 15"/>
          <p:cNvSpPr>
            <a:spLocks noChangeArrowheads="1"/>
          </p:cNvSpPr>
          <p:nvPr/>
        </p:nvSpPr>
        <p:spPr bwMode="auto">
          <a:xfrm>
            <a:off x="5257800" y="5029200"/>
            <a:ext cx="3429000" cy="533400"/>
          </a:xfrm>
          <a:prstGeom prst="rect">
            <a:avLst/>
          </a:prstGeom>
          <a:noFill/>
          <a:ln w="9525">
            <a:noFill/>
            <a:miter lim="800000"/>
            <a:headEnd/>
            <a:tailEnd/>
          </a:ln>
        </p:spPr>
        <p:txBody>
          <a:bodyPr anchor="ctr"/>
          <a:lstStyle/>
          <a:p>
            <a:pPr algn="ctr" fontAlgn="ctr">
              <a:defRPr/>
            </a:pPr>
            <a:r>
              <a:rPr lang="en-US" sz="1400" u="none" dirty="0">
                <a:solidFill>
                  <a:schemeClr val="accent1">
                    <a:lumMod val="50000"/>
                  </a:schemeClr>
                </a:solidFill>
              </a:rPr>
              <a:t>Racial/ethnic diversity of the student body</a:t>
            </a:r>
          </a:p>
        </p:txBody>
      </p:sp>
      <p:sp>
        <p:nvSpPr>
          <p:cNvPr id="11" name="Rectangle 2"/>
          <p:cNvSpPr txBox="1">
            <a:spLocks noChangeArrowheads="1"/>
          </p:cNvSpPr>
          <p:nvPr/>
        </p:nvSpPr>
        <p:spPr bwMode="auto">
          <a:xfrm>
            <a:off x="914400" y="152400"/>
            <a:ext cx="8229600" cy="1295400"/>
          </a:xfrm>
          <a:prstGeom prst="rect">
            <a:avLst/>
          </a:prstGeom>
          <a:noFill/>
          <a:ln w="9525">
            <a:noFill/>
            <a:miter lim="800000"/>
            <a:headEnd/>
            <a:tailEnd/>
          </a:ln>
        </p:spPr>
        <p:txBody>
          <a:bodyPr anchor="ctr" anchorCtr="1"/>
          <a:lstStyle/>
          <a:p>
            <a:pPr algn="ctr" eaLnBrk="1" hangingPunct="1">
              <a:defRPr/>
            </a:pPr>
            <a:r>
              <a:rPr lang="en-US" sz="2800" b="1" u="none" dirty="0">
                <a:solidFill>
                  <a:schemeClr val="accent1">
                    <a:lumMod val="50000"/>
                  </a:schemeClr>
                </a:solidFill>
              </a:rPr>
              <a:t> Satisfaction with Campus Diversity</a:t>
            </a:r>
            <a:r>
              <a:rPr lang="en-US" sz="1600" b="1" u="none" dirty="0"/>
              <a:t/>
            </a:r>
            <a:br>
              <a:rPr lang="en-US" sz="1600" b="1" u="none" dirty="0"/>
            </a:br>
            <a:endParaRPr lang="en-US" sz="1600" b="1" u="none" dirty="0"/>
          </a:p>
          <a:p>
            <a:pPr algn="ctr" eaLnBrk="1" hangingPunct="1">
              <a:defRPr/>
            </a:pPr>
            <a:r>
              <a:rPr lang="en-US" sz="1600" b="1" u="none" dirty="0">
                <a:solidFill>
                  <a:schemeClr val="accent1"/>
                </a:solidFill>
              </a:rPr>
              <a:t>A diverse campus–including students, faculty, and ideas–has a powerful impact on the student experience. These items gauge satisfaction with the diversity of the student </a:t>
            </a:r>
          </a:p>
          <a:p>
            <a:pPr algn="ctr" eaLnBrk="1" hangingPunct="1">
              <a:defRPr/>
            </a:pPr>
            <a:r>
              <a:rPr lang="en-US" sz="1600" b="1" u="none" dirty="0">
                <a:solidFill>
                  <a:schemeClr val="accent1"/>
                </a:solidFill>
              </a:rPr>
              <a:t>body, faculty, and beliefs.</a:t>
            </a:r>
            <a:endParaRPr lang="en-US" sz="1600" b="1" u="none" kern="0" dirty="0">
              <a:solidFill>
                <a:schemeClr val="accent1"/>
              </a:solidFill>
              <a:latin typeface="+mj-lt"/>
              <a:ea typeface="+mj-ea"/>
              <a:cs typeface="+mj-cs"/>
            </a:endParaRPr>
          </a:p>
        </p:txBody>
      </p:sp>
      <p:sp>
        <p:nvSpPr>
          <p:cNvPr id="14" name="Rectangle 6"/>
          <p:cNvSpPr>
            <a:spLocks noChangeArrowheads="1"/>
          </p:cNvSpPr>
          <p:nvPr/>
        </p:nvSpPr>
        <p:spPr bwMode="auto">
          <a:xfrm>
            <a:off x="3200400" y="5934670"/>
            <a:ext cx="2819400" cy="892552"/>
          </a:xfrm>
          <a:prstGeom prst="rect">
            <a:avLst/>
          </a:prstGeom>
          <a:noFill/>
          <a:ln w="9525">
            <a:noFill/>
            <a:miter lim="800000"/>
            <a:headEnd/>
            <a:tailEnd/>
          </a:ln>
        </p:spPr>
        <p:txBody>
          <a:bodyPr numCol="2">
            <a:spAutoFit/>
          </a:bodyPr>
          <a:lstStyle/>
          <a:p>
            <a:pPr>
              <a:defRPr/>
            </a:pPr>
            <a:r>
              <a:rPr lang="en-US" sz="1200" b="1" u="none" dirty="0">
                <a:solidFill>
                  <a:schemeClr val="accent1">
                    <a:lumMod val="50000"/>
                  </a:schemeClr>
                </a:solidFill>
              </a:rPr>
              <a:t>Your Institution         </a:t>
            </a:r>
          </a:p>
          <a:p>
            <a:pPr>
              <a:defRPr/>
            </a:pPr>
            <a:r>
              <a:rPr lang="en-US" sz="1400" u="none" dirty="0">
                <a:solidFill>
                  <a:srgbClr val="CCFFFF"/>
                </a:solidFill>
              </a:rPr>
              <a:t>■ </a:t>
            </a:r>
            <a:r>
              <a:rPr lang="en-US" sz="1200" u="none" dirty="0">
                <a:solidFill>
                  <a:schemeClr val="accent1">
                    <a:lumMod val="50000"/>
                  </a:schemeClr>
                </a:solidFill>
              </a:rPr>
              <a:t>Very Satisfied</a:t>
            </a:r>
          </a:p>
          <a:p>
            <a:pPr>
              <a:defRPr/>
            </a:pPr>
            <a:r>
              <a:rPr lang="en-US" sz="1400" u="none" dirty="0">
                <a:solidFill>
                  <a:srgbClr val="7680AC"/>
                </a:solidFill>
              </a:rPr>
              <a:t>■</a:t>
            </a:r>
            <a:r>
              <a:rPr lang="en-US" sz="1400" u="none" dirty="0">
                <a:solidFill>
                  <a:srgbClr val="CCFFFF"/>
                </a:solidFill>
              </a:rPr>
              <a:t> </a:t>
            </a:r>
            <a:r>
              <a:rPr lang="en-US" sz="1200" u="none" dirty="0">
                <a:solidFill>
                  <a:schemeClr val="accent1">
                    <a:lumMod val="50000"/>
                  </a:schemeClr>
                </a:solidFill>
              </a:rPr>
              <a:t>Satisfied</a:t>
            </a:r>
            <a:endParaRPr lang="en-US" sz="1400" u="none" dirty="0">
              <a:solidFill>
                <a:schemeClr val="accent1">
                  <a:lumMod val="50000"/>
                </a:schemeClr>
              </a:solidFill>
            </a:endParaRPr>
          </a:p>
          <a:p>
            <a:pPr>
              <a:defRPr/>
            </a:pPr>
            <a:endParaRPr lang="en-US" sz="1200" b="1" u="none" dirty="0"/>
          </a:p>
          <a:p>
            <a:pPr>
              <a:defRPr/>
            </a:pPr>
            <a:r>
              <a:rPr lang="en-US" sz="1200" b="1" u="none" dirty="0">
                <a:solidFill>
                  <a:schemeClr val="accent1">
                    <a:lumMod val="50000"/>
                  </a:schemeClr>
                </a:solidFill>
              </a:rPr>
              <a:t>Comparison Group</a:t>
            </a:r>
          </a:p>
          <a:p>
            <a:pPr>
              <a:defRPr/>
            </a:pPr>
            <a:r>
              <a:rPr lang="en-US" sz="1400" u="none" dirty="0">
                <a:solidFill>
                  <a:schemeClr val="accent2"/>
                </a:solidFill>
              </a:rPr>
              <a:t>■ </a:t>
            </a:r>
            <a:r>
              <a:rPr lang="en-US" sz="1200" u="none" dirty="0">
                <a:solidFill>
                  <a:schemeClr val="accent1">
                    <a:lumMod val="50000"/>
                  </a:schemeClr>
                </a:solidFill>
              </a:rPr>
              <a:t>Very Satisfied</a:t>
            </a:r>
            <a:endParaRPr lang="en-US" sz="1400" u="none" dirty="0">
              <a:solidFill>
                <a:schemeClr val="accent1">
                  <a:lumMod val="50000"/>
                </a:schemeClr>
              </a:solidFill>
            </a:endParaRPr>
          </a:p>
          <a:p>
            <a:pPr>
              <a:defRPr/>
            </a:pPr>
            <a:r>
              <a:rPr lang="en-US" sz="1400" u="none" dirty="0">
                <a:solidFill>
                  <a:srgbClr val="FFCC00"/>
                </a:solidFill>
              </a:rPr>
              <a:t>■</a:t>
            </a:r>
            <a:r>
              <a:rPr lang="en-US" sz="1200" u="none" dirty="0">
                <a:solidFill>
                  <a:srgbClr val="FFCC00"/>
                </a:solidFill>
              </a:rPr>
              <a:t> </a:t>
            </a:r>
            <a:r>
              <a:rPr lang="en-US" sz="1200" u="none" dirty="0">
                <a:solidFill>
                  <a:schemeClr val="accent1">
                    <a:lumMod val="50000"/>
                  </a:schemeClr>
                </a:solidFill>
              </a:rPr>
              <a:t>Satisfied</a:t>
            </a:r>
          </a:p>
          <a:p>
            <a:pPr>
              <a:defRPr/>
            </a:pPr>
            <a:endParaRPr lang="en-US" sz="1200" b="1" u="none" dirty="0"/>
          </a:p>
        </p:txBody>
      </p:sp>
      <p:sp>
        <p:nvSpPr>
          <p:cNvPr id="9" name="Footer Placeholder 8"/>
          <p:cNvSpPr>
            <a:spLocks noGrp="1"/>
          </p:cNvSpPr>
          <p:nvPr>
            <p:ph type="ftr" sz="quarter" idx="10"/>
          </p:nvPr>
        </p:nvSpPr>
        <p:spPr/>
        <p:txBody>
          <a:bodyPr/>
          <a:lstStyle/>
          <a:p>
            <a:pPr>
              <a:defRPr/>
            </a:pPr>
            <a:r>
              <a:rPr lang="en-US" smtClean="0"/>
              <a:t>2013 College Senior Survey</a:t>
            </a:r>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A750CF36-CAD9-4ACD-8F85-B8ACC79B5DE7}" type="slidenum">
              <a:rPr lang="en-US" sz="1200" u="none"/>
              <a:pPr algn="r" eaLnBrk="1" hangingPunct="1"/>
              <a:t>36</a:t>
            </a:fld>
            <a:endParaRPr lang="en-US" sz="1200" u="none"/>
          </a:p>
        </p:txBody>
      </p:sp>
      <p:sp>
        <p:nvSpPr>
          <p:cNvPr id="30724" name="Slide Number Placeholder 9"/>
          <p:cNvSpPr>
            <a:spLocks noGrp="1"/>
          </p:cNvSpPr>
          <p:nvPr>
            <p:ph type="sldNum" sz="quarter" idx="11"/>
          </p:nvPr>
        </p:nvSpPr>
        <p:spPr>
          <a:noFill/>
        </p:spPr>
        <p:txBody>
          <a:bodyPr/>
          <a:lstStyle/>
          <a:p>
            <a:fld id="{EAF27D77-5C47-4F1C-B19D-067E717EA89B}" type="slidenum">
              <a:rPr lang="en-US" smtClean="0"/>
              <a:pPr/>
              <a:t>36</a:t>
            </a:fld>
            <a:endParaRPr lang="en-US" smtClean="0"/>
          </a:p>
        </p:txBody>
      </p:sp>
      <p:sp>
        <p:nvSpPr>
          <p:cNvPr id="41990" name="Rectangle 2"/>
          <p:cNvSpPr>
            <a:spLocks noGrp="1" noChangeArrowheads="1"/>
          </p:cNvSpPr>
          <p:nvPr>
            <p:ph type="title" idx="4294967295"/>
          </p:nvPr>
        </p:nvSpPr>
        <p:spPr>
          <a:xfrm>
            <a:off x="914400" y="152400"/>
            <a:ext cx="8229600" cy="1295400"/>
          </a:xfrm>
        </p:spPr>
        <p:txBody>
          <a:bodyPr/>
          <a:lstStyle/>
          <a:p>
            <a:pPr eaLnBrk="1" hangingPunct="1">
              <a:defRPr/>
            </a:pPr>
            <a:r>
              <a:rPr lang="en-US" dirty="0" smtClean="0">
                <a:solidFill>
                  <a:schemeClr val="accent1">
                    <a:lumMod val="50000"/>
                  </a:schemeClr>
                </a:solidFill>
              </a:rPr>
              <a:t>Health and Wellness </a:t>
            </a:r>
            <a:r>
              <a:rPr lang="en-US" sz="1600" dirty="0" smtClean="0"/>
              <a:t/>
            </a:r>
            <a:br>
              <a:rPr lang="en-US" sz="1600" dirty="0" smtClean="0"/>
            </a:br>
            <a:r>
              <a:rPr lang="en-US" sz="1600" dirty="0" smtClean="0"/>
              <a:t/>
            </a:r>
            <a:br>
              <a:rPr lang="en-US" sz="1600" dirty="0" smtClean="0"/>
            </a:br>
            <a:r>
              <a:rPr lang="en-US" sz="1600" dirty="0" smtClean="0">
                <a:solidFill>
                  <a:schemeClr val="accent1"/>
                </a:solidFill>
              </a:rPr>
              <a:t>Students’ physical and emotional well-being can affect many important aspects of </a:t>
            </a:r>
            <a:br>
              <a:rPr lang="en-US" sz="1600" dirty="0" smtClean="0">
                <a:solidFill>
                  <a:schemeClr val="accent1"/>
                </a:solidFill>
              </a:rPr>
            </a:br>
            <a:r>
              <a:rPr lang="en-US" sz="1600" dirty="0" smtClean="0">
                <a:solidFill>
                  <a:schemeClr val="accent1"/>
                </a:solidFill>
              </a:rPr>
              <a:t>the student experience, including academic performance and persistence. These items </a:t>
            </a:r>
            <a:br>
              <a:rPr lang="en-US" sz="1600" dirty="0" smtClean="0">
                <a:solidFill>
                  <a:schemeClr val="accent1"/>
                </a:solidFill>
              </a:rPr>
            </a:br>
            <a:r>
              <a:rPr lang="en-US" sz="1600" dirty="0" smtClean="0">
                <a:solidFill>
                  <a:schemeClr val="accent1"/>
                </a:solidFill>
              </a:rPr>
              <a:t>gauge student behaviors, attitudes, and experiences related to health and wellness.</a:t>
            </a:r>
            <a:endParaRPr lang="en-US" sz="1200" dirty="0" smtClean="0">
              <a:solidFill>
                <a:schemeClr val="accent1"/>
              </a:solidFill>
            </a:endParaRPr>
          </a:p>
        </p:txBody>
      </p:sp>
      <p:graphicFrame>
        <p:nvGraphicFramePr>
          <p:cNvPr id="11" name="Health and Wellness"/>
          <p:cNvGraphicFramePr>
            <a:graphicFrameLocks noChangeAspect="1"/>
          </p:cNvGraphicFramePr>
          <p:nvPr/>
        </p:nvGraphicFramePr>
        <p:xfrm>
          <a:off x="50800" y="1498600"/>
          <a:ext cx="9042400" cy="3708400"/>
        </p:xfrm>
        <a:graphic>
          <a:graphicData uri="http://schemas.openxmlformats.org/drawingml/2006/chart">
            <c:chart xmlns:c="http://schemas.openxmlformats.org/drawingml/2006/chart" xmlns:r="http://schemas.openxmlformats.org/officeDocument/2006/relationships" r:id="rId3"/>
          </a:graphicData>
        </a:graphic>
      </p:graphicFrame>
      <p:sp>
        <p:nvSpPr>
          <p:cNvPr id="41993" name="TextBox 9"/>
          <p:cNvSpPr txBox="1">
            <a:spLocks noChangeArrowheads="1"/>
          </p:cNvSpPr>
          <p:nvPr/>
        </p:nvSpPr>
        <p:spPr bwMode="auto">
          <a:xfrm>
            <a:off x="3962400" y="5257800"/>
            <a:ext cx="1752600" cy="307975"/>
          </a:xfrm>
          <a:prstGeom prst="rect">
            <a:avLst/>
          </a:prstGeom>
          <a:noFill/>
          <a:ln w="9525">
            <a:noFill/>
            <a:miter lim="800000"/>
            <a:headEnd/>
            <a:tailEnd/>
          </a:ln>
        </p:spPr>
        <p:txBody>
          <a:bodyPr>
            <a:spAutoFit/>
          </a:bodyPr>
          <a:lstStyle/>
          <a:p>
            <a:pPr algn="ctr">
              <a:defRPr/>
            </a:pPr>
            <a:r>
              <a:rPr lang="en-US" sz="1400" u="none" dirty="0">
                <a:solidFill>
                  <a:schemeClr val="accent1">
                    <a:lumMod val="50000"/>
                  </a:schemeClr>
                </a:solidFill>
              </a:rPr>
              <a:t>Felt depressed</a:t>
            </a:r>
          </a:p>
        </p:txBody>
      </p:sp>
      <p:sp>
        <p:nvSpPr>
          <p:cNvPr id="41994" name="TextBox 10"/>
          <p:cNvSpPr txBox="1">
            <a:spLocks noChangeArrowheads="1"/>
          </p:cNvSpPr>
          <p:nvPr/>
        </p:nvSpPr>
        <p:spPr bwMode="auto">
          <a:xfrm>
            <a:off x="1066800" y="5181600"/>
            <a:ext cx="1905000" cy="523875"/>
          </a:xfrm>
          <a:prstGeom prst="rect">
            <a:avLst/>
          </a:prstGeom>
          <a:noFill/>
          <a:ln w="9525">
            <a:noFill/>
            <a:miter lim="800000"/>
            <a:headEnd/>
            <a:tailEnd/>
          </a:ln>
        </p:spPr>
        <p:txBody>
          <a:bodyPr>
            <a:spAutoFit/>
          </a:bodyPr>
          <a:lstStyle/>
          <a:p>
            <a:pPr algn="ctr">
              <a:defRPr/>
            </a:pPr>
            <a:r>
              <a:rPr lang="en-US" sz="1400" u="none" dirty="0">
                <a:solidFill>
                  <a:schemeClr val="accent1">
                    <a:lumMod val="50000"/>
                  </a:schemeClr>
                </a:solidFill>
              </a:rPr>
              <a:t>Felt overwhelmed </a:t>
            </a:r>
          </a:p>
          <a:p>
            <a:pPr algn="ctr">
              <a:defRPr/>
            </a:pPr>
            <a:r>
              <a:rPr lang="en-US" sz="1400" u="none" dirty="0">
                <a:solidFill>
                  <a:schemeClr val="accent1">
                    <a:lumMod val="50000"/>
                  </a:schemeClr>
                </a:solidFill>
              </a:rPr>
              <a:t>by all I had to do</a:t>
            </a:r>
          </a:p>
        </p:txBody>
      </p:sp>
      <p:sp>
        <p:nvSpPr>
          <p:cNvPr id="41995" name="TextBox 11"/>
          <p:cNvSpPr txBox="1">
            <a:spLocks noChangeArrowheads="1"/>
          </p:cNvSpPr>
          <p:nvPr/>
        </p:nvSpPr>
        <p:spPr bwMode="auto">
          <a:xfrm>
            <a:off x="6705600" y="5181600"/>
            <a:ext cx="1905000" cy="523875"/>
          </a:xfrm>
          <a:prstGeom prst="rect">
            <a:avLst/>
          </a:prstGeom>
          <a:noFill/>
          <a:ln w="9525">
            <a:noFill/>
            <a:miter lim="800000"/>
            <a:headEnd/>
            <a:tailEnd/>
          </a:ln>
        </p:spPr>
        <p:txBody>
          <a:bodyPr>
            <a:spAutoFit/>
          </a:bodyPr>
          <a:lstStyle/>
          <a:p>
            <a:pPr algn="ctr">
              <a:defRPr/>
            </a:pPr>
            <a:r>
              <a:rPr lang="en-US" sz="1400" u="none" dirty="0">
                <a:solidFill>
                  <a:schemeClr val="accent1">
                    <a:lumMod val="50000"/>
                  </a:schemeClr>
                </a:solidFill>
              </a:rPr>
              <a:t>Sought personal counseling</a:t>
            </a:r>
          </a:p>
        </p:txBody>
      </p:sp>
      <p:sp>
        <p:nvSpPr>
          <p:cNvPr id="14" name="Rectangle 6"/>
          <p:cNvSpPr>
            <a:spLocks noChangeArrowheads="1"/>
          </p:cNvSpPr>
          <p:nvPr/>
        </p:nvSpPr>
        <p:spPr bwMode="auto">
          <a:xfrm>
            <a:off x="3200400" y="5934670"/>
            <a:ext cx="2819400" cy="892552"/>
          </a:xfrm>
          <a:prstGeom prst="rect">
            <a:avLst/>
          </a:prstGeom>
          <a:noFill/>
          <a:ln w="9525">
            <a:noFill/>
            <a:miter lim="800000"/>
            <a:headEnd/>
            <a:tailEnd/>
          </a:ln>
        </p:spPr>
        <p:txBody>
          <a:bodyPr numCol="2">
            <a:spAutoFit/>
          </a:bodyPr>
          <a:lstStyle/>
          <a:p>
            <a:pPr>
              <a:defRPr/>
            </a:pPr>
            <a:r>
              <a:rPr lang="en-US" sz="1200" b="1" u="none" dirty="0">
                <a:solidFill>
                  <a:schemeClr val="accent1">
                    <a:lumMod val="50000"/>
                  </a:schemeClr>
                </a:solidFill>
              </a:rPr>
              <a:t>Your Institution         </a:t>
            </a:r>
          </a:p>
          <a:p>
            <a:pPr>
              <a:defRPr/>
            </a:pPr>
            <a:r>
              <a:rPr lang="en-US" sz="1400" u="none" dirty="0">
                <a:solidFill>
                  <a:srgbClr val="CCFFFF"/>
                </a:solidFill>
              </a:rPr>
              <a:t>■ </a:t>
            </a:r>
            <a:r>
              <a:rPr lang="en-US" sz="1200" u="none" dirty="0">
                <a:solidFill>
                  <a:schemeClr val="accent1">
                    <a:lumMod val="50000"/>
                  </a:schemeClr>
                </a:solidFill>
              </a:rPr>
              <a:t>Frequently</a:t>
            </a:r>
          </a:p>
          <a:p>
            <a:pPr>
              <a:defRPr/>
            </a:pPr>
            <a:r>
              <a:rPr lang="en-US" sz="1400" u="none" dirty="0">
                <a:solidFill>
                  <a:srgbClr val="7680AC"/>
                </a:solidFill>
              </a:rPr>
              <a:t>■</a:t>
            </a:r>
            <a:r>
              <a:rPr lang="en-US" sz="1400" u="none" dirty="0">
                <a:solidFill>
                  <a:srgbClr val="CCFFFF"/>
                </a:solidFill>
              </a:rPr>
              <a:t> </a:t>
            </a:r>
            <a:r>
              <a:rPr lang="en-US" sz="1200" u="none" dirty="0">
                <a:solidFill>
                  <a:schemeClr val="accent1">
                    <a:lumMod val="50000"/>
                  </a:schemeClr>
                </a:solidFill>
              </a:rPr>
              <a:t>Occasionally</a:t>
            </a:r>
            <a:endParaRPr lang="en-US" sz="1400" u="none" dirty="0">
              <a:solidFill>
                <a:schemeClr val="accent1">
                  <a:lumMod val="50000"/>
                </a:schemeClr>
              </a:solidFill>
            </a:endParaRPr>
          </a:p>
          <a:p>
            <a:pPr>
              <a:defRPr/>
            </a:pPr>
            <a:endParaRPr lang="en-US" sz="1200" b="1" u="none" dirty="0"/>
          </a:p>
          <a:p>
            <a:pPr>
              <a:defRPr/>
            </a:pPr>
            <a:r>
              <a:rPr lang="en-US" sz="1200" b="1" u="none" dirty="0">
                <a:solidFill>
                  <a:schemeClr val="accent1">
                    <a:lumMod val="50000"/>
                  </a:schemeClr>
                </a:solidFill>
              </a:rPr>
              <a:t>Comparison Group</a:t>
            </a:r>
          </a:p>
          <a:p>
            <a:pPr>
              <a:defRPr/>
            </a:pPr>
            <a:r>
              <a:rPr lang="en-US" sz="1400" b="1" u="none" dirty="0">
                <a:solidFill>
                  <a:schemeClr val="accent2"/>
                </a:solidFill>
              </a:rPr>
              <a:t>■ </a:t>
            </a:r>
            <a:r>
              <a:rPr lang="en-US" sz="1200" u="none" dirty="0">
                <a:solidFill>
                  <a:schemeClr val="accent1">
                    <a:lumMod val="50000"/>
                  </a:schemeClr>
                </a:solidFill>
              </a:rPr>
              <a:t>Frequently</a:t>
            </a:r>
            <a:endParaRPr lang="en-US" sz="1400" u="none" dirty="0">
              <a:solidFill>
                <a:schemeClr val="accent1">
                  <a:lumMod val="50000"/>
                </a:schemeClr>
              </a:solidFill>
            </a:endParaRPr>
          </a:p>
          <a:p>
            <a:pPr>
              <a:defRPr/>
            </a:pPr>
            <a:r>
              <a:rPr lang="en-US" sz="1400" u="none" dirty="0">
                <a:solidFill>
                  <a:srgbClr val="FFCC00"/>
                </a:solidFill>
              </a:rPr>
              <a:t>■</a:t>
            </a:r>
            <a:r>
              <a:rPr lang="en-US" sz="1200" u="none" dirty="0">
                <a:solidFill>
                  <a:srgbClr val="FFCC00"/>
                </a:solidFill>
              </a:rPr>
              <a:t> </a:t>
            </a:r>
            <a:r>
              <a:rPr lang="en-US" sz="1200" u="none" dirty="0">
                <a:solidFill>
                  <a:schemeClr val="accent1">
                    <a:lumMod val="50000"/>
                  </a:schemeClr>
                </a:solidFill>
              </a:rPr>
              <a:t>Occasionally</a:t>
            </a:r>
          </a:p>
          <a:p>
            <a:pPr>
              <a:defRPr/>
            </a:pPr>
            <a:endParaRPr lang="en-US" sz="1200" b="1" u="none" dirty="0"/>
          </a:p>
        </p:txBody>
      </p:sp>
      <p:sp>
        <p:nvSpPr>
          <p:cNvPr id="10" name="Footer Placeholder 9"/>
          <p:cNvSpPr>
            <a:spLocks noGrp="1"/>
          </p:cNvSpPr>
          <p:nvPr>
            <p:ph type="ftr" sz="quarter" idx="10"/>
          </p:nvPr>
        </p:nvSpPr>
        <p:spPr/>
        <p:txBody>
          <a:bodyPr/>
          <a:lstStyle/>
          <a:p>
            <a:pPr>
              <a:defRPr/>
            </a:pPr>
            <a:r>
              <a:rPr lang="en-US" smtClean="0"/>
              <a:t>2013 College Senior Survey</a:t>
            </a:r>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D064BF7A-D49D-4DDB-BB92-1B89D9B651A1}" type="slidenum">
              <a:rPr lang="en-US" sz="1200" u="none"/>
              <a:pPr algn="r" eaLnBrk="1" hangingPunct="1"/>
              <a:t>37</a:t>
            </a:fld>
            <a:endParaRPr lang="en-US" sz="1200" u="none"/>
          </a:p>
        </p:txBody>
      </p:sp>
      <p:sp>
        <p:nvSpPr>
          <p:cNvPr id="31748" name="Slide Number Placeholder 8"/>
          <p:cNvSpPr>
            <a:spLocks noGrp="1"/>
          </p:cNvSpPr>
          <p:nvPr>
            <p:ph type="sldNum" sz="quarter" idx="11"/>
          </p:nvPr>
        </p:nvSpPr>
        <p:spPr>
          <a:noFill/>
        </p:spPr>
        <p:txBody>
          <a:bodyPr/>
          <a:lstStyle/>
          <a:p>
            <a:fld id="{2D8BAE5F-ECEC-4AB3-A960-98F725BA3ADE}" type="slidenum">
              <a:rPr lang="en-US" smtClean="0"/>
              <a:pPr/>
              <a:t>37</a:t>
            </a:fld>
            <a:endParaRPr lang="en-US" smtClean="0"/>
          </a:p>
        </p:txBody>
      </p:sp>
      <p:sp>
        <p:nvSpPr>
          <p:cNvPr id="43014" name="Rectangle 2"/>
          <p:cNvSpPr>
            <a:spLocks noGrp="1" noChangeArrowheads="1"/>
          </p:cNvSpPr>
          <p:nvPr>
            <p:ph type="title" idx="4294967295"/>
          </p:nvPr>
        </p:nvSpPr>
        <p:spPr>
          <a:xfrm>
            <a:off x="914400" y="152400"/>
            <a:ext cx="8229600" cy="1295400"/>
          </a:xfrm>
        </p:spPr>
        <p:txBody>
          <a:bodyPr/>
          <a:lstStyle/>
          <a:p>
            <a:pPr eaLnBrk="1" hangingPunct="1">
              <a:defRPr/>
            </a:pPr>
            <a:r>
              <a:rPr lang="en-US" dirty="0" smtClean="0">
                <a:solidFill>
                  <a:schemeClr val="accent1">
                    <a:lumMod val="50000"/>
                  </a:schemeClr>
                </a:solidFill>
              </a:rPr>
              <a:t>Health and Wellness</a:t>
            </a:r>
            <a:r>
              <a:rPr lang="en-US" sz="2000" dirty="0" smtClean="0"/>
              <a:t/>
            </a:r>
            <a:br>
              <a:rPr lang="en-US" sz="2000" dirty="0" smtClean="0"/>
            </a:br>
            <a:r>
              <a:rPr lang="en-US" sz="1600" dirty="0" smtClean="0"/>
              <a:t/>
            </a:r>
            <a:br>
              <a:rPr lang="en-US" sz="1600" dirty="0" smtClean="0"/>
            </a:br>
            <a:r>
              <a:rPr lang="en-US" sz="1600" dirty="0" smtClean="0">
                <a:solidFill>
                  <a:schemeClr val="accent1"/>
                </a:solidFill>
              </a:rPr>
              <a:t>Students’ physical and emotional well-being can affect many important aspects of </a:t>
            </a:r>
            <a:br>
              <a:rPr lang="en-US" sz="1600" dirty="0" smtClean="0">
                <a:solidFill>
                  <a:schemeClr val="accent1"/>
                </a:solidFill>
              </a:rPr>
            </a:br>
            <a:r>
              <a:rPr lang="en-US" sz="1600" dirty="0" smtClean="0">
                <a:solidFill>
                  <a:schemeClr val="accent1"/>
                </a:solidFill>
              </a:rPr>
              <a:t>the student experience, including academic performance and persistence. These items </a:t>
            </a:r>
            <a:br>
              <a:rPr lang="en-US" sz="1600" dirty="0" smtClean="0">
                <a:solidFill>
                  <a:schemeClr val="accent1"/>
                </a:solidFill>
              </a:rPr>
            </a:br>
            <a:r>
              <a:rPr lang="en-US" sz="1600" dirty="0" smtClean="0">
                <a:solidFill>
                  <a:schemeClr val="accent1"/>
                </a:solidFill>
              </a:rPr>
              <a:t>gauge student behaviors, attitudes, and experiences related to health and wellness.</a:t>
            </a:r>
            <a:endParaRPr lang="en-US" sz="1200" dirty="0" smtClean="0">
              <a:solidFill>
                <a:schemeClr val="accent1"/>
              </a:solidFill>
            </a:endParaRPr>
          </a:p>
        </p:txBody>
      </p:sp>
      <p:graphicFrame>
        <p:nvGraphicFramePr>
          <p:cNvPr id="10" name="Health and Wellness"/>
          <p:cNvGraphicFramePr>
            <a:graphicFrameLocks noChangeAspect="1"/>
          </p:cNvGraphicFramePr>
          <p:nvPr/>
        </p:nvGraphicFramePr>
        <p:xfrm>
          <a:off x="50800" y="1422400"/>
          <a:ext cx="9042400" cy="3708400"/>
        </p:xfrm>
        <a:graphic>
          <a:graphicData uri="http://schemas.openxmlformats.org/drawingml/2006/chart">
            <c:chart xmlns:c="http://schemas.openxmlformats.org/drawingml/2006/chart" xmlns:r="http://schemas.openxmlformats.org/officeDocument/2006/relationships" r:id="rId3"/>
          </a:graphicData>
        </a:graphic>
      </p:graphicFrame>
      <p:sp>
        <p:nvSpPr>
          <p:cNvPr id="43017" name="Rectangle 7"/>
          <p:cNvSpPr>
            <a:spLocks noChangeArrowheads="1"/>
          </p:cNvSpPr>
          <p:nvPr/>
        </p:nvSpPr>
        <p:spPr bwMode="auto">
          <a:xfrm>
            <a:off x="1600200" y="5029200"/>
            <a:ext cx="2438400" cy="533400"/>
          </a:xfrm>
          <a:prstGeom prst="rect">
            <a:avLst/>
          </a:prstGeom>
          <a:noFill/>
          <a:ln w="9525">
            <a:noFill/>
            <a:miter lim="800000"/>
            <a:headEnd/>
            <a:tailEnd/>
          </a:ln>
        </p:spPr>
        <p:txBody>
          <a:bodyPr anchor="ctr"/>
          <a:lstStyle/>
          <a:p>
            <a:pPr algn="ctr" fontAlgn="ctr">
              <a:defRPr/>
            </a:pPr>
            <a:r>
              <a:rPr lang="en-US" sz="1400" u="none" dirty="0">
                <a:solidFill>
                  <a:schemeClr val="accent1">
                    <a:lumMod val="50000"/>
                  </a:schemeClr>
                </a:solidFill>
              </a:rPr>
              <a:t>Emotional health</a:t>
            </a:r>
          </a:p>
        </p:txBody>
      </p:sp>
      <p:sp>
        <p:nvSpPr>
          <p:cNvPr id="43018" name="Rectangle 8"/>
          <p:cNvSpPr>
            <a:spLocks noChangeArrowheads="1"/>
          </p:cNvSpPr>
          <p:nvPr/>
        </p:nvSpPr>
        <p:spPr bwMode="auto">
          <a:xfrm>
            <a:off x="5715000" y="5029200"/>
            <a:ext cx="2286000" cy="533400"/>
          </a:xfrm>
          <a:prstGeom prst="rect">
            <a:avLst/>
          </a:prstGeom>
          <a:noFill/>
          <a:ln w="9525">
            <a:noFill/>
            <a:miter lim="800000"/>
            <a:headEnd/>
            <a:tailEnd/>
          </a:ln>
        </p:spPr>
        <p:txBody>
          <a:bodyPr anchor="ctr"/>
          <a:lstStyle/>
          <a:p>
            <a:pPr algn="ctr" fontAlgn="ctr">
              <a:defRPr/>
            </a:pPr>
            <a:r>
              <a:rPr lang="en-US" sz="1400" u="none" dirty="0">
                <a:solidFill>
                  <a:schemeClr val="accent1">
                    <a:lumMod val="50000"/>
                  </a:schemeClr>
                </a:solidFill>
              </a:rPr>
              <a:t>Physical health</a:t>
            </a:r>
          </a:p>
        </p:txBody>
      </p:sp>
      <p:sp>
        <p:nvSpPr>
          <p:cNvPr id="13" name="Rectangle 6"/>
          <p:cNvSpPr>
            <a:spLocks noChangeArrowheads="1"/>
          </p:cNvSpPr>
          <p:nvPr/>
        </p:nvSpPr>
        <p:spPr bwMode="auto">
          <a:xfrm>
            <a:off x="3124200" y="5934670"/>
            <a:ext cx="2971800" cy="892552"/>
          </a:xfrm>
          <a:prstGeom prst="rect">
            <a:avLst/>
          </a:prstGeom>
          <a:noFill/>
          <a:ln w="9525">
            <a:noFill/>
            <a:miter lim="800000"/>
            <a:headEnd/>
            <a:tailEnd/>
          </a:ln>
        </p:spPr>
        <p:txBody>
          <a:bodyPr numCol="2">
            <a:spAutoFit/>
          </a:bodyPr>
          <a:lstStyle/>
          <a:p>
            <a:pPr>
              <a:defRPr/>
            </a:pPr>
            <a:r>
              <a:rPr lang="en-US" sz="1200" b="1" u="none" dirty="0">
                <a:solidFill>
                  <a:schemeClr val="accent1">
                    <a:lumMod val="50000"/>
                  </a:schemeClr>
                </a:solidFill>
              </a:rPr>
              <a:t>Your Institution         </a:t>
            </a:r>
          </a:p>
          <a:p>
            <a:pPr>
              <a:defRPr/>
            </a:pPr>
            <a:r>
              <a:rPr lang="en-US" sz="1400" b="1" u="none" dirty="0">
                <a:solidFill>
                  <a:srgbClr val="CCFFFF"/>
                </a:solidFill>
              </a:rPr>
              <a:t>■ </a:t>
            </a:r>
            <a:r>
              <a:rPr lang="en-US" sz="1200" u="none" dirty="0">
                <a:solidFill>
                  <a:schemeClr val="accent1">
                    <a:lumMod val="50000"/>
                  </a:schemeClr>
                </a:solidFill>
              </a:rPr>
              <a:t>Highest 10%</a:t>
            </a:r>
          </a:p>
          <a:p>
            <a:pPr>
              <a:defRPr/>
            </a:pPr>
            <a:r>
              <a:rPr lang="en-US" sz="1400" u="none" dirty="0">
                <a:solidFill>
                  <a:srgbClr val="7680AC"/>
                </a:solidFill>
              </a:rPr>
              <a:t>■</a:t>
            </a:r>
            <a:r>
              <a:rPr lang="en-US" sz="1400" u="none" dirty="0">
                <a:solidFill>
                  <a:srgbClr val="CCFFFF"/>
                </a:solidFill>
              </a:rPr>
              <a:t> </a:t>
            </a:r>
            <a:r>
              <a:rPr lang="en-US" sz="1200" u="none" dirty="0">
                <a:solidFill>
                  <a:schemeClr val="accent1">
                    <a:lumMod val="50000"/>
                  </a:schemeClr>
                </a:solidFill>
              </a:rPr>
              <a:t>Above Average</a:t>
            </a:r>
            <a:endParaRPr lang="en-US" sz="1400" u="none" dirty="0">
              <a:solidFill>
                <a:schemeClr val="accent1">
                  <a:lumMod val="50000"/>
                </a:schemeClr>
              </a:solidFill>
            </a:endParaRPr>
          </a:p>
          <a:p>
            <a:pPr>
              <a:defRPr/>
            </a:pPr>
            <a:endParaRPr lang="en-US" sz="1200" b="1" u="none" dirty="0"/>
          </a:p>
          <a:p>
            <a:pPr>
              <a:defRPr/>
            </a:pPr>
            <a:r>
              <a:rPr lang="en-US" sz="1200" b="1" u="none" dirty="0">
                <a:solidFill>
                  <a:schemeClr val="accent1">
                    <a:lumMod val="50000"/>
                  </a:schemeClr>
                </a:solidFill>
              </a:rPr>
              <a:t>Comparison Group</a:t>
            </a:r>
          </a:p>
          <a:p>
            <a:pPr>
              <a:defRPr/>
            </a:pPr>
            <a:r>
              <a:rPr lang="en-US" sz="1400" b="1" u="none" dirty="0">
                <a:solidFill>
                  <a:schemeClr val="accent2"/>
                </a:solidFill>
              </a:rPr>
              <a:t>■ </a:t>
            </a:r>
            <a:r>
              <a:rPr lang="en-US" sz="1200" u="none" dirty="0">
                <a:solidFill>
                  <a:schemeClr val="accent1">
                    <a:lumMod val="50000"/>
                  </a:schemeClr>
                </a:solidFill>
              </a:rPr>
              <a:t>Highest 10%</a:t>
            </a:r>
            <a:endParaRPr lang="en-US" sz="1400" u="none" dirty="0">
              <a:solidFill>
                <a:schemeClr val="accent1">
                  <a:lumMod val="50000"/>
                </a:schemeClr>
              </a:solidFill>
            </a:endParaRPr>
          </a:p>
          <a:p>
            <a:pPr>
              <a:defRPr/>
            </a:pPr>
            <a:r>
              <a:rPr lang="en-US" sz="1400" u="none" dirty="0">
                <a:solidFill>
                  <a:srgbClr val="FFCC00"/>
                </a:solidFill>
              </a:rPr>
              <a:t>■</a:t>
            </a:r>
            <a:r>
              <a:rPr lang="en-US" sz="1200" u="none" dirty="0">
                <a:solidFill>
                  <a:srgbClr val="FFCC00"/>
                </a:solidFill>
              </a:rPr>
              <a:t> </a:t>
            </a:r>
            <a:r>
              <a:rPr lang="en-US" sz="1200" u="none" dirty="0">
                <a:solidFill>
                  <a:schemeClr val="accent1">
                    <a:lumMod val="50000"/>
                  </a:schemeClr>
                </a:solidFill>
              </a:rPr>
              <a:t>Above Average</a:t>
            </a:r>
          </a:p>
          <a:p>
            <a:pPr>
              <a:defRPr/>
            </a:pPr>
            <a:endParaRPr lang="en-US" sz="1200" b="1" u="none" dirty="0"/>
          </a:p>
        </p:txBody>
      </p:sp>
      <p:sp>
        <p:nvSpPr>
          <p:cNvPr id="9" name="Footer Placeholder 8"/>
          <p:cNvSpPr>
            <a:spLocks noGrp="1"/>
          </p:cNvSpPr>
          <p:nvPr>
            <p:ph type="ftr" sz="quarter" idx="10"/>
          </p:nvPr>
        </p:nvSpPr>
        <p:spPr/>
        <p:txBody>
          <a:bodyPr/>
          <a:lstStyle/>
          <a:p>
            <a:pPr>
              <a:defRPr/>
            </a:pPr>
            <a:r>
              <a:rPr lang="en-US" smtClean="0"/>
              <a:t>2013 College Senior Survey</a:t>
            </a:r>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57E72C7A-DFDA-4792-A7E7-BC330FAC6AAA}" type="slidenum">
              <a:rPr lang="en-US" sz="1200" u="none"/>
              <a:pPr algn="r" eaLnBrk="1" hangingPunct="1"/>
              <a:t>38</a:t>
            </a:fld>
            <a:endParaRPr lang="en-US" sz="1200" u="none"/>
          </a:p>
        </p:txBody>
      </p:sp>
      <p:sp>
        <p:nvSpPr>
          <p:cNvPr id="32772" name="Slide Number Placeholder 9"/>
          <p:cNvSpPr>
            <a:spLocks noGrp="1"/>
          </p:cNvSpPr>
          <p:nvPr>
            <p:ph type="sldNum" sz="quarter" idx="11"/>
          </p:nvPr>
        </p:nvSpPr>
        <p:spPr>
          <a:noFill/>
        </p:spPr>
        <p:txBody>
          <a:bodyPr/>
          <a:lstStyle/>
          <a:p>
            <a:fld id="{15F03421-6FEA-4777-AA16-6ED9A67F0492}" type="slidenum">
              <a:rPr lang="en-US" smtClean="0"/>
              <a:pPr/>
              <a:t>38</a:t>
            </a:fld>
            <a:endParaRPr lang="en-US" smtClean="0"/>
          </a:p>
        </p:txBody>
      </p:sp>
      <p:sp>
        <p:nvSpPr>
          <p:cNvPr id="41990" name="Rectangle 2"/>
          <p:cNvSpPr>
            <a:spLocks noGrp="1" noChangeArrowheads="1"/>
          </p:cNvSpPr>
          <p:nvPr>
            <p:ph type="title" idx="4294967295"/>
          </p:nvPr>
        </p:nvSpPr>
        <p:spPr>
          <a:xfrm>
            <a:off x="914400" y="152400"/>
            <a:ext cx="8229600" cy="1295400"/>
          </a:xfrm>
        </p:spPr>
        <p:txBody>
          <a:bodyPr/>
          <a:lstStyle/>
          <a:p>
            <a:pPr eaLnBrk="1" hangingPunct="1">
              <a:defRPr/>
            </a:pPr>
            <a:r>
              <a:rPr lang="en-US" dirty="0" smtClean="0">
                <a:solidFill>
                  <a:schemeClr val="accent1">
                    <a:lumMod val="50000"/>
                  </a:schemeClr>
                </a:solidFill>
              </a:rPr>
              <a:t>Health and Wellness </a:t>
            </a:r>
            <a:r>
              <a:rPr lang="en-US" sz="1600" dirty="0" smtClean="0"/>
              <a:t/>
            </a:r>
            <a:br>
              <a:rPr lang="en-US" sz="1600" dirty="0" smtClean="0"/>
            </a:br>
            <a:r>
              <a:rPr lang="en-US" sz="1600" dirty="0" smtClean="0"/>
              <a:t/>
            </a:r>
            <a:br>
              <a:rPr lang="en-US" sz="1600" dirty="0" smtClean="0"/>
            </a:br>
            <a:r>
              <a:rPr lang="en-US" sz="1600" dirty="0" smtClean="0">
                <a:solidFill>
                  <a:schemeClr val="accent1"/>
                </a:solidFill>
              </a:rPr>
              <a:t>Students’ physical and emotional well-being can affect many important aspects of </a:t>
            </a:r>
            <a:br>
              <a:rPr lang="en-US" sz="1600" dirty="0" smtClean="0">
                <a:solidFill>
                  <a:schemeClr val="accent1"/>
                </a:solidFill>
              </a:rPr>
            </a:br>
            <a:r>
              <a:rPr lang="en-US" sz="1600" dirty="0" smtClean="0">
                <a:solidFill>
                  <a:schemeClr val="accent1"/>
                </a:solidFill>
              </a:rPr>
              <a:t>the student experience, including academic performance and persistence. These items </a:t>
            </a:r>
            <a:br>
              <a:rPr lang="en-US" sz="1600" dirty="0" smtClean="0">
                <a:solidFill>
                  <a:schemeClr val="accent1"/>
                </a:solidFill>
              </a:rPr>
            </a:br>
            <a:r>
              <a:rPr lang="en-US" sz="1600" dirty="0" smtClean="0">
                <a:solidFill>
                  <a:schemeClr val="accent1"/>
                </a:solidFill>
              </a:rPr>
              <a:t>gauge student behaviors, attitudes, and experiences related to health and wellness.</a:t>
            </a:r>
            <a:endParaRPr lang="en-US" sz="1200" dirty="0" smtClean="0">
              <a:solidFill>
                <a:schemeClr val="accent1"/>
              </a:solidFill>
            </a:endParaRPr>
          </a:p>
        </p:txBody>
      </p:sp>
      <p:graphicFrame>
        <p:nvGraphicFramePr>
          <p:cNvPr id="11" name="Health and Wellness"/>
          <p:cNvGraphicFramePr>
            <a:graphicFrameLocks noChangeAspect="1"/>
          </p:cNvGraphicFramePr>
          <p:nvPr/>
        </p:nvGraphicFramePr>
        <p:xfrm>
          <a:off x="50800" y="1498600"/>
          <a:ext cx="9042400" cy="3708400"/>
        </p:xfrm>
        <a:graphic>
          <a:graphicData uri="http://schemas.openxmlformats.org/drawingml/2006/chart">
            <c:chart xmlns:c="http://schemas.openxmlformats.org/drawingml/2006/chart" xmlns:r="http://schemas.openxmlformats.org/officeDocument/2006/relationships" r:id="rId3"/>
          </a:graphicData>
        </a:graphic>
      </p:graphicFrame>
      <p:sp>
        <p:nvSpPr>
          <p:cNvPr id="41993" name="TextBox 9"/>
          <p:cNvSpPr txBox="1">
            <a:spLocks noChangeArrowheads="1"/>
          </p:cNvSpPr>
          <p:nvPr/>
        </p:nvSpPr>
        <p:spPr bwMode="auto">
          <a:xfrm>
            <a:off x="3962400" y="5181600"/>
            <a:ext cx="1752600" cy="307975"/>
          </a:xfrm>
          <a:prstGeom prst="rect">
            <a:avLst/>
          </a:prstGeom>
          <a:noFill/>
          <a:ln w="9525">
            <a:noFill/>
            <a:miter lim="800000"/>
            <a:headEnd/>
            <a:tailEnd/>
          </a:ln>
        </p:spPr>
        <p:txBody>
          <a:bodyPr>
            <a:spAutoFit/>
          </a:bodyPr>
          <a:lstStyle/>
          <a:p>
            <a:pPr algn="ctr">
              <a:defRPr/>
            </a:pPr>
            <a:r>
              <a:rPr lang="en-US" sz="1400" u="none" dirty="0">
                <a:solidFill>
                  <a:schemeClr val="accent1">
                    <a:lumMod val="50000"/>
                  </a:schemeClr>
                </a:solidFill>
              </a:rPr>
              <a:t>Drank wine or liquor</a:t>
            </a:r>
          </a:p>
        </p:txBody>
      </p:sp>
      <p:sp>
        <p:nvSpPr>
          <p:cNvPr id="41994" name="TextBox 10"/>
          <p:cNvSpPr txBox="1">
            <a:spLocks noChangeArrowheads="1"/>
          </p:cNvSpPr>
          <p:nvPr/>
        </p:nvSpPr>
        <p:spPr bwMode="auto">
          <a:xfrm>
            <a:off x="1066800" y="5181600"/>
            <a:ext cx="1905000" cy="307975"/>
          </a:xfrm>
          <a:prstGeom prst="rect">
            <a:avLst/>
          </a:prstGeom>
          <a:noFill/>
          <a:ln w="9525">
            <a:noFill/>
            <a:miter lim="800000"/>
            <a:headEnd/>
            <a:tailEnd/>
          </a:ln>
        </p:spPr>
        <p:txBody>
          <a:bodyPr>
            <a:spAutoFit/>
          </a:bodyPr>
          <a:lstStyle/>
          <a:p>
            <a:pPr algn="ctr">
              <a:defRPr/>
            </a:pPr>
            <a:r>
              <a:rPr lang="en-US" sz="1400" u="none" dirty="0">
                <a:solidFill>
                  <a:schemeClr val="accent1">
                    <a:lumMod val="50000"/>
                  </a:schemeClr>
                </a:solidFill>
              </a:rPr>
              <a:t>Drank beer</a:t>
            </a:r>
          </a:p>
        </p:txBody>
      </p:sp>
      <p:sp>
        <p:nvSpPr>
          <p:cNvPr id="41995" name="TextBox 11"/>
          <p:cNvSpPr txBox="1">
            <a:spLocks noChangeArrowheads="1"/>
          </p:cNvSpPr>
          <p:nvPr/>
        </p:nvSpPr>
        <p:spPr bwMode="auto">
          <a:xfrm>
            <a:off x="6705600" y="5181600"/>
            <a:ext cx="1905000" cy="307975"/>
          </a:xfrm>
          <a:prstGeom prst="rect">
            <a:avLst/>
          </a:prstGeom>
          <a:noFill/>
          <a:ln w="9525">
            <a:noFill/>
            <a:miter lim="800000"/>
            <a:headEnd/>
            <a:tailEnd/>
          </a:ln>
        </p:spPr>
        <p:txBody>
          <a:bodyPr>
            <a:spAutoFit/>
          </a:bodyPr>
          <a:lstStyle/>
          <a:p>
            <a:pPr algn="ctr">
              <a:defRPr/>
            </a:pPr>
            <a:r>
              <a:rPr lang="en-US" sz="1400" u="none" dirty="0">
                <a:solidFill>
                  <a:schemeClr val="accent1">
                    <a:lumMod val="50000"/>
                  </a:schemeClr>
                </a:solidFill>
              </a:rPr>
              <a:t>Smoked cigarettes</a:t>
            </a:r>
          </a:p>
        </p:txBody>
      </p:sp>
      <p:sp>
        <p:nvSpPr>
          <p:cNvPr id="14" name="Rectangle 6"/>
          <p:cNvSpPr>
            <a:spLocks noChangeArrowheads="1"/>
          </p:cNvSpPr>
          <p:nvPr/>
        </p:nvSpPr>
        <p:spPr bwMode="auto">
          <a:xfrm>
            <a:off x="3200400" y="5934670"/>
            <a:ext cx="2819400" cy="892552"/>
          </a:xfrm>
          <a:prstGeom prst="rect">
            <a:avLst/>
          </a:prstGeom>
          <a:noFill/>
          <a:ln w="9525">
            <a:noFill/>
            <a:miter lim="800000"/>
            <a:headEnd/>
            <a:tailEnd/>
          </a:ln>
        </p:spPr>
        <p:txBody>
          <a:bodyPr numCol="2">
            <a:spAutoFit/>
          </a:bodyPr>
          <a:lstStyle/>
          <a:p>
            <a:pPr>
              <a:defRPr/>
            </a:pPr>
            <a:r>
              <a:rPr lang="en-US" sz="1200" b="1" u="none" dirty="0">
                <a:solidFill>
                  <a:schemeClr val="accent1">
                    <a:lumMod val="50000"/>
                  </a:schemeClr>
                </a:solidFill>
              </a:rPr>
              <a:t>Your Institution         </a:t>
            </a:r>
          </a:p>
          <a:p>
            <a:pPr>
              <a:defRPr/>
            </a:pPr>
            <a:r>
              <a:rPr lang="en-US" sz="1400" b="1" u="none" dirty="0">
                <a:solidFill>
                  <a:srgbClr val="CCFFFF"/>
                </a:solidFill>
              </a:rPr>
              <a:t>■ </a:t>
            </a:r>
            <a:r>
              <a:rPr lang="en-US" sz="1200" u="none" dirty="0">
                <a:solidFill>
                  <a:schemeClr val="accent1">
                    <a:lumMod val="50000"/>
                  </a:schemeClr>
                </a:solidFill>
              </a:rPr>
              <a:t>Frequently</a:t>
            </a:r>
          </a:p>
          <a:p>
            <a:pPr>
              <a:defRPr/>
            </a:pPr>
            <a:r>
              <a:rPr lang="en-US" sz="1400" u="none" dirty="0">
                <a:solidFill>
                  <a:srgbClr val="7680AC"/>
                </a:solidFill>
              </a:rPr>
              <a:t>■</a:t>
            </a:r>
            <a:r>
              <a:rPr lang="en-US" sz="1400" u="none" dirty="0">
                <a:solidFill>
                  <a:srgbClr val="CCFFFF"/>
                </a:solidFill>
              </a:rPr>
              <a:t> </a:t>
            </a:r>
            <a:r>
              <a:rPr lang="en-US" sz="1200" u="none" dirty="0">
                <a:solidFill>
                  <a:schemeClr val="accent1">
                    <a:lumMod val="50000"/>
                  </a:schemeClr>
                </a:solidFill>
              </a:rPr>
              <a:t>Occasionally</a:t>
            </a:r>
            <a:endParaRPr lang="en-US" sz="1400" u="none" dirty="0">
              <a:solidFill>
                <a:schemeClr val="accent1">
                  <a:lumMod val="50000"/>
                </a:schemeClr>
              </a:solidFill>
            </a:endParaRPr>
          </a:p>
          <a:p>
            <a:pPr>
              <a:defRPr/>
            </a:pPr>
            <a:endParaRPr lang="en-US" sz="1200" b="1" u="none" dirty="0"/>
          </a:p>
          <a:p>
            <a:pPr>
              <a:defRPr/>
            </a:pPr>
            <a:r>
              <a:rPr lang="en-US" sz="1200" b="1" u="none" dirty="0">
                <a:solidFill>
                  <a:schemeClr val="accent1">
                    <a:lumMod val="50000"/>
                  </a:schemeClr>
                </a:solidFill>
              </a:rPr>
              <a:t>Comparison Group</a:t>
            </a:r>
          </a:p>
          <a:p>
            <a:pPr>
              <a:defRPr/>
            </a:pPr>
            <a:r>
              <a:rPr lang="en-US" sz="1400" b="1" u="none" dirty="0">
                <a:solidFill>
                  <a:schemeClr val="accent2"/>
                </a:solidFill>
              </a:rPr>
              <a:t>■ </a:t>
            </a:r>
            <a:r>
              <a:rPr lang="en-US" sz="1200" u="none" dirty="0">
                <a:solidFill>
                  <a:schemeClr val="accent1">
                    <a:lumMod val="50000"/>
                  </a:schemeClr>
                </a:solidFill>
              </a:rPr>
              <a:t>Frequently</a:t>
            </a:r>
            <a:endParaRPr lang="en-US" sz="1400" u="none" dirty="0">
              <a:solidFill>
                <a:schemeClr val="accent1">
                  <a:lumMod val="50000"/>
                </a:schemeClr>
              </a:solidFill>
            </a:endParaRPr>
          </a:p>
          <a:p>
            <a:pPr>
              <a:defRPr/>
            </a:pPr>
            <a:r>
              <a:rPr lang="en-US" sz="1400" u="none" dirty="0">
                <a:solidFill>
                  <a:srgbClr val="FFCC00"/>
                </a:solidFill>
              </a:rPr>
              <a:t>■</a:t>
            </a:r>
            <a:r>
              <a:rPr lang="en-US" sz="1200" u="none" dirty="0">
                <a:solidFill>
                  <a:srgbClr val="FFCC00"/>
                </a:solidFill>
              </a:rPr>
              <a:t> </a:t>
            </a:r>
            <a:r>
              <a:rPr lang="en-US" sz="1200" u="none" dirty="0">
                <a:solidFill>
                  <a:schemeClr val="accent1">
                    <a:lumMod val="50000"/>
                  </a:schemeClr>
                </a:solidFill>
              </a:rPr>
              <a:t>Occasionally</a:t>
            </a:r>
          </a:p>
          <a:p>
            <a:pPr>
              <a:defRPr/>
            </a:pPr>
            <a:endParaRPr lang="en-US" sz="1200" b="1" u="none" dirty="0"/>
          </a:p>
        </p:txBody>
      </p:sp>
      <p:sp>
        <p:nvSpPr>
          <p:cNvPr id="10" name="Footer Placeholder 9"/>
          <p:cNvSpPr>
            <a:spLocks noGrp="1"/>
          </p:cNvSpPr>
          <p:nvPr>
            <p:ph type="ftr" sz="quarter" idx="10"/>
          </p:nvPr>
        </p:nvSpPr>
        <p:spPr/>
        <p:txBody>
          <a:bodyPr/>
          <a:lstStyle/>
          <a:p>
            <a:pPr>
              <a:defRPr/>
            </a:pPr>
            <a:r>
              <a:rPr lang="en-US" smtClean="0"/>
              <a:t>2013 College Senior Survey</a:t>
            </a:r>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2" name="Rectangle 2"/>
          <p:cNvSpPr>
            <a:spLocks noGrp="1" noChangeArrowheads="1"/>
          </p:cNvSpPr>
          <p:nvPr>
            <p:ph type="title" idx="4294967295"/>
          </p:nvPr>
        </p:nvSpPr>
        <p:spPr>
          <a:xfrm>
            <a:off x="0" y="3048000"/>
            <a:ext cx="9144000" cy="1981200"/>
          </a:xfrm>
        </p:spPr>
        <p:txBody>
          <a:bodyPr/>
          <a:lstStyle/>
          <a:p>
            <a:pPr eaLnBrk="1" hangingPunct="1">
              <a:defRPr/>
            </a:pPr>
            <a:r>
              <a:rPr lang="en-US" sz="3600" dirty="0" smtClean="0">
                <a:solidFill>
                  <a:schemeClr val="accent1">
                    <a:lumMod val="50000"/>
                  </a:schemeClr>
                </a:solidFill>
              </a:rPr>
              <a:t>Future Plans</a:t>
            </a:r>
          </a:p>
        </p:txBody>
      </p:sp>
      <p:sp>
        <p:nvSpPr>
          <p:cNvPr id="6" name="Subtitle 4"/>
          <p:cNvSpPr txBox="1">
            <a:spLocks/>
          </p:cNvSpPr>
          <p:nvPr/>
        </p:nvSpPr>
        <p:spPr>
          <a:xfrm>
            <a:off x="1295400" y="4724400"/>
            <a:ext cx="6781800" cy="1752600"/>
          </a:xfrm>
          <a:prstGeom prst="rect">
            <a:avLst/>
          </a:prstGeom>
        </p:spPr>
        <p:txBody>
          <a:bodyPr/>
          <a:lstStyle/>
          <a:p>
            <a:pPr marL="342900" indent="-342900" algn="ctr">
              <a:spcBef>
                <a:spcPct val="20000"/>
              </a:spcBef>
              <a:buClr>
                <a:schemeClr val="tx2"/>
              </a:buClr>
              <a:defRPr/>
            </a:pPr>
            <a:r>
              <a:rPr lang="en-US" sz="2400" b="1" u="none" kern="0" dirty="0">
                <a:solidFill>
                  <a:schemeClr val="accent5">
                    <a:lumMod val="75000"/>
                  </a:schemeClr>
                </a:solidFill>
                <a:latin typeface="+mn-lt"/>
              </a:rPr>
              <a:t>This section describes students’ degree aspirations and career </a:t>
            </a:r>
            <a:r>
              <a:rPr lang="en-US" sz="2400" b="1" u="none" kern="0" dirty="0" smtClean="0">
                <a:solidFill>
                  <a:schemeClr val="accent5">
                    <a:lumMod val="75000"/>
                  </a:schemeClr>
                </a:solidFill>
                <a:latin typeface="+mn-lt"/>
              </a:rPr>
              <a:t>plans.</a:t>
            </a:r>
            <a:endParaRPr lang="en-US" sz="2400" b="1" u="none" kern="0" dirty="0">
              <a:solidFill>
                <a:schemeClr val="accent5">
                  <a:lumMod val="75000"/>
                </a:schemeClr>
              </a:solidFill>
              <a:latin typeface="+mn-lt"/>
            </a:endParaRPr>
          </a:p>
        </p:txBody>
      </p:sp>
      <p:pic>
        <p:nvPicPr>
          <p:cNvPr id="51207" name="Picture 7" descr="cap.JPG"/>
          <p:cNvPicPr>
            <a:picLocks noChangeAspect="1"/>
          </p:cNvPicPr>
          <p:nvPr/>
        </p:nvPicPr>
        <p:blipFill>
          <a:blip r:embed="rId3" cstate="print"/>
          <a:srcRect/>
          <a:stretch>
            <a:fillRect/>
          </a:stretch>
        </p:blipFill>
        <p:spPr bwMode="auto">
          <a:xfrm>
            <a:off x="3810000" y="1657350"/>
            <a:ext cx="1524000" cy="1619250"/>
          </a:xfrm>
          <a:prstGeom prst="rect">
            <a:avLst/>
          </a:prstGeom>
          <a:noFill/>
          <a:ln w="9525">
            <a:solidFill>
              <a:schemeClr val="accent5">
                <a:lumMod val="75000"/>
              </a:schemeClr>
            </a:solidFill>
            <a:miter lim="800000"/>
            <a:headEnd/>
            <a:tailEnd/>
          </a:ln>
        </p:spPr>
      </p:pic>
      <p:sp>
        <p:nvSpPr>
          <p:cNvPr id="2" name="Slide Number Placeholder 1"/>
          <p:cNvSpPr>
            <a:spLocks noGrp="1"/>
          </p:cNvSpPr>
          <p:nvPr>
            <p:ph type="sldNum" sz="quarter" idx="11"/>
          </p:nvPr>
        </p:nvSpPr>
        <p:spPr/>
        <p:txBody>
          <a:bodyPr/>
          <a:lstStyle/>
          <a:p>
            <a:pPr>
              <a:defRPr/>
            </a:pPr>
            <a:fld id="{AD5C4E08-4A6B-4B7B-AFB5-E34103AFDBDE}" type="slidenum">
              <a:rPr lang="en-US" smtClean="0"/>
              <a:pPr>
                <a:defRPr/>
              </a:pPr>
              <a:t>39</a:t>
            </a:fld>
            <a:endParaRPr lang="en-US"/>
          </a:p>
        </p:txBody>
      </p:sp>
      <p:sp>
        <p:nvSpPr>
          <p:cNvPr id="7" name="Footer Placeholder 6"/>
          <p:cNvSpPr>
            <a:spLocks noGrp="1"/>
          </p:cNvSpPr>
          <p:nvPr>
            <p:ph type="ftr" sz="quarter" idx="10"/>
          </p:nvPr>
        </p:nvSpPr>
        <p:spPr/>
        <p:txBody>
          <a:bodyPr/>
          <a:lstStyle/>
          <a:p>
            <a:pPr>
              <a:defRPr/>
            </a:pPr>
            <a:r>
              <a:rPr lang="en-US" smtClean="0"/>
              <a:t>2013 College Senior Survey</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6"/>
          <p:cNvSpPr>
            <a:spLocks noGrp="1"/>
          </p:cNvSpPr>
          <p:nvPr>
            <p:ph type="title"/>
          </p:nvPr>
        </p:nvSpPr>
        <p:spPr/>
        <p:txBody>
          <a:bodyPr/>
          <a:lstStyle/>
          <a:p>
            <a:pPr>
              <a:defRPr/>
            </a:pPr>
            <a:r>
              <a:rPr lang="en-US" dirty="0" smtClean="0">
                <a:solidFill>
                  <a:schemeClr val="accent1">
                    <a:lumMod val="50000"/>
                  </a:schemeClr>
                </a:solidFill>
              </a:rPr>
              <a:t>A Note about CIRP Constructs</a:t>
            </a:r>
          </a:p>
        </p:txBody>
      </p:sp>
      <p:sp>
        <p:nvSpPr>
          <p:cNvPr id="8" name="Content Placeholder 7"/>
          <p:cNvSpPr>
            <a:spLocks noGrp="1"/>
          </p:cNvSpPr>
          <p:nvPr>
            <p:ph idx="1"/>
          </p:nvPr>
        </p:nvSpPr>
        <p:spPr/>
        <p:txBody>
          <a:bodyPr/>
          <a:lstStyle/>
          <a:p>
            <a:pPr>
              <a:buFontTx/>
              <a:buNone/>
              <a:defRPr/>
            </a:pPr>
            <a:r>
              <a:rPr lang="en-US" sz="2800" b="1" dirty="0" smtClean="0">
                <a:solidFill>
                  <a:schemeClr val="accent1">
                    <a:lumMod val="50000"/>
                  </a:schemeClr>
                </a:solidFill>
                <a:effectLst/>
              </a:rPr>
              <a:t>	We use the CIRP constructs throughout this PowerPoint to help summarize important information about your students from the CSS.</a:t>
            </a:r>
          </a:p>
          <a:p>
            <a:pPr>
              <a:buFontTx/>
              <a:buNone/>
              <a:defRPr/>
            </a:pPr>
            <a:endParaRPr lang="en-US" sz="1800" b="1" dirty="0" smtClean="0">
              <a:solidFill>
                <a:schemeClr val="tx2">
                  <a:lumMod val="50000"/>
                </a:schemeClr>
              </a:solidFill>
              <a:effectLst/>
            </a:endParaRPr>
          </a:p>
          <a:p>
            <a:pPr marL="0" indent="0">
              <a:buClr>
                <a:schemeClr val="accent1">
                  <a:lumMod val="50000"/>
                </a:schemeClr>
              </a:buClr>
              <a:buFontTx/>
              <a:buNone/>
              <a:defRPr/>
            </a:pPr>
            <a:r>
              <a:rPr lang="en-US" sz="2400" b="1" dirty="0" smtClean="0">
                <a:solidFill>
                  <a:schemeClr val="accent1">
                    <a:lumMod val="50000"/>
                  </a:schemeClr>
                </a:solidFill>
                <a:effectLst/>
              </a:rPr>
              <a:t>     Constructs</a:t>
            </a:r>
          </a:p>
          <a:p>
            <a:pPr lvl="1">
              <a:buClr>
                <a:schemeClr val="accent1"/>
              </a:buClr>
              <a:buFontTx/>
              <a:buNone/>
              <a:defRPr/>
            </a:pPr>
            <a:r>
              <a:rPr lang="en-US" sz="1800" b="1" dirty="0" smtClean="0">
                <a:solidFill>
                  <a:schemeClr val="accent1"/>
                </a:solidFill>
                <a:effectLst/>
              </a:rPr>
              <a:t>	Constructs statistically aggregate questions from CIRP surveys that tap into key features of the college experience. These student traits and institutional practices contribute to learning and development in college.</a:t>
            </a:r>
          </a:p>
          <a:p>
            <a:pPr marL="0" indent="0">
              <a:buClr>
                <a:schemeClr val="accent1">
                  <a:lumMod val="50000"/>
                </a:schemeClr>
              </a:buClr>
              <a:buFontTx/>
              <a:buNone/>
              <a:defRPr/>
            </a:pPr>
            <a:r>
              <a:rPr lang="en-US" sz="2400" b="1" dirty="0">
                <a:solidFill>
                  <a:schemeClr val="accent1">
                    <a:lumMod val="50000"/>
                  </a:schemeClr>
                </a:solidFill>
                <a:effectLst/>
              </a:rPr>
              <a:t> </a:t>
            </a:r>
            <a:r>
              <a:rPr lang="en-US" sz="2400" b="1" dirty="0" smtClean="0">
                <a:solidFill>
                  <a:schemeClr val="accent1">
                    <a:lumMod val="50000"/>
                  </a:schemeClr>
                </a:solidFill>
                <a:effectLst/>
              </a:rPr>
              <a:t>     Longitudinal Constructs</a:t>
            </a:r>
          </a:p>
          <a:p>
            <a:pPr lvl="1">
              <a:buClr>
                <a:schemeClr val="accent1"/>
              </a:buClr>
              <a:buFontTx/>
              <a:buNone/>
              <a:defRPr/>
            </a:pPr>
            <a:r>
              <a:rPr lang="en-US" sz="1800" b="1" dirty="0" smtClean="0">
                <a:solidFill>
                  <a:schemeClr val="accent1">
                    <a:lumMod val="50000"/>
                  </a:schemeClr>
                </a:solidFill>
                <a:effectLst/>
              </a:rPr>
              <a:t>	</a:t>
            </a:r>
            <a:r>
              <a:rPr lang="en-US" sz="1800" b="1" dirty="0" smtClean="0">
                <a:solidFill>
                  <a:schemeClr val="accent1"/>
                </a:solidFill>
                <a:effectLst/>
              </a:rPr>
              <a:t>Constructs that are included in the CIRP TFS and CSS that measure change in your student population over time.</a:t>
            </a:r>
          </a:p>
        </p:txBody>
      </p:sp>
      <p:sp>
        <p:nvSpPr>
          <p:cNvPr id="48133" name="Slide Number Placeholder 5"/>
          <p:cNvSpPr>
            <a:spLocks noGrp="1"/>
          </p:cNvSpPr>
          <p:nvPr>
            <p:ph type="sldNum" sz="quarter" idx="11"/>
          </p:nvPr>
        </p:nvSpPr>
        <p:spPr>
          <a:noFill/>
        </p:spPr>
        <p:txBody>
          <a:bodyPr/>
          <a:lstStyle/>
          <a:p>
            <a:fld id="{17AA1F14-1E1C-48A6-89D7-558A670DAFD9}" type="slidenum">
              <a:rPr lang="en-US" smtClean="0"/>
              <a:pPr/>
              <a:t>4</a:t>
            </a:fld>
            <a:endParaRPr lang="en-US" smtClean="0"/>
          </a:p>
        </p:txBody>
      </p:sp>
      <p:sp>
        <p:nvSpPr>
          <p:cNvPr id="5" name="Footer Placeholder 4"/>
          <p:cNvSpPr>
            <a:spLocks noGrp="1"/>
          </p:cNvSpPr>
          <p:nvPr>
            <p:ph type="ftr" sz="quarter" idx="10"/>
          </p:nvPr>
        </p:nvSpPr>
        <p:spPr/>
        <p:txBody>
          <a:bodyPr/>
          <a:lstStyle/>
          <a:p>
            <a:pPr>
              <a:defRPr/>
            </a:pPr>
            <a:r>
              <a:rPr lang="en-US" smtClean="0"/>
              <a:t>2013 College Senior Survey</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65DAFBB4-D692-428B-A693-A3D831E128E5}" type="slidenum">
              <a:rPr lang="en-US" sz="1200" u="none"/>
              <a:pPr algn="r" eaLnBrk="1" hangingPunct="1"/>
              <a:t>40</a:t>
            </a:fld>
            <a:endParaRPr lang="en-US" sz="1200" u="none"/>
          </a:p>
        </p:txBody>
      </p:sp>
      <p:sp>
        <p:nvSpPr>
          <p:cNvPr id="33796" name="Slide Number Placeholder 5"/>
          <p:cNvSpPr>
            <a:spLocks noGrp="1"/>
          </p:cNvSpPr>
          <p:nvPr>
            <p:ph type="sldNum" sz="quarter" idx="11"/>
          </p:nvPr>
        </p:nvSpPr>
        <p:spPr>
          <a:noFill/>
        </p:spPr>
        <p:txBody>
          <a:bodyPr/>
          <a:lstStyle/>
          <a:p>
            <a:fld id="{C1901CCA-FCBF-41F4-9789-8A5C0FEED4CE}" type="slidenum">
              <a:rPr lang="en-US" smtClean="0"/>
              <a:pPr/>
              <a:t>40</a:t>
            </a:fld>
            <a:endParaRPr lang="en-US" smtClean="0"/>
          </a:p>
        </p:txBody>
      </p:sp>
      <p:sp>
        <p:nvSpPr>
          <p:cNvPr id="52230" name="Rectangle 2"/>
          <p:cNvSpPr>
            <a:spLocks noGrp="1" noChangeArrowheads="1"/>
          </p:cNvSpPr>
          <p:nvPr>
            <p:ph type="title" idx="4294967295"/>
          </p:nvPr>
        </p:nvSpPr>
        <p:spPr>
          <a:xfrm>
            <a:off x="0" y="228600"/>
            <a:ext cx="9144000" cy="1143000"/>
          </a:xfrm>
        </p:spPr>
        <p:txBody>
          <a:bodyPr/>
          <a:lstStyle/>
          <a:p>
            <a:pPr eaLnBrk="1" hangingPunct="1">
              <a:defRPr/>
            </a:pPr>
            <a:r>
              <a:rPr lang="en-US" dirty="0" smtClean="0">
                <a:solidFill>
                  <a:schemeClr val="accent1">
                    <a:lumMod val="50000"/>
                  </a:schemeClr>
                </a:solidFill>
              </a:rPr>
              <a:t>Future Plans</a:t>
            </a:r>
            <a:r>
              <a:rPr lang="en-US" sz="1200" dirty="0" smtClean="0"/>
              <a:t/>
            </a:r>
            <a:br>
              <a:rPr lang="en-US" sz="1200" dirty="0" smtClean="0"/>
            </a:br>
            <a:endParaRPr lang="en-US" sz="1200" dirty="0" smtClean="0">
              <a:solidFill>
                <a:schemeClr val="accent1">
                  <a:lumMod val="50000"/>
                </a:schemeClr>
              </a:solidFill>
            </a:endParaRPr>
          </a:p>
        </p:txBody>
      </p:sp>
      <p:graphicFrame>
        <p:nvGraphicFramePr>
          <p:cNvPr id="420948" name="primary activity"/>
          <p:cNvGraphicFramePr>
            <a:graphicFrameLocks noGrp="1"/>
          </p:cNvGraphicFramePr>
          <p:nvPr>
            <p:custDataLst>
              <p:tags r:id="rId1"/>
            </p:custDataLst>
          </p:nvPr>
        </p:nvGraphicFramePr>
        <p:xfrm>
          <a:off x="1371600" y="1295400"/>
          <a:ext cx="6400800" cy="1170096"/>
        </p:xfrm>
        <a:graphic>
          <a:graphicData uri="http://schemas.openxmlformats.org/drawingml/2006/table">
            <a:tbl>
              <a:tblPr/>
              <a:tblGrid>
                <a:gridCol w="4267200"/>
                <a:gridCol w="1066800"/>
                <a:gridCol w="1066800"/>
              </a:tblGrid>
              <a:tr h="560664">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en-US" sz="1600" b="1" i="0" u="sng" strike="noStrike" cap="none" normalizeH="0" baseline="0" dirty="0" smtClean="0">
                          <a:ln>
                            <a:noFill/>
                          </a:ln>
                          <a:solidFill>
                            <a:schemeClr val="accent1">
                              <a:lumMod val="50000"/>
                            </a:schemeClr>
                          </a:solidFill>
                          <a:effectLst/>
                          <a:latin typeface="+mn-lt"/>
                        </a:rPr>
                        <a:t>Planned Primary Activity Fall 2013</a:t>
                      </a:r>
                      <a:endParaRPr kumimoji="0" lang="en-US" sz="1600" b="1" i="0" u="sng" strike="noStrike" cap="none" normalizeH="0" baseline="0" dirty="0" smtClean="0">
                        <a:ln>
                          <a:noFill/>
                        </a:ln>
                        <a:solidFill>
                          <a:schemeClr val="tx1"/>
                        </a:solidFill>
                        <a:effectLst/>
                        <a:latin typeface="Garamond" pitchFamily="18" charset="0"/>
                      </a:endParaRPr>
                    </a:p>
                  </a:txBody>
                  <a:tcPr marT="45664" marB="45664" anchor="b" horzOverflow="overflow">
                    <a:lnL>
                      <a:noFill/>
                    </a:lnL>
                    <a:lnR>
                      <a:noFill/>
                    </a:lnR>
                    <a:lnT>
                      <a:noFill/>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chemeClr val="accent1"/>
                          </a:solidFill>
                          <a:effectLst/>
                          <a:latin typeface="Garamond" pitchFamily="18" charset="0"/>
                        </a:rPr>
                        <a:t>Your</a:t>
                      </a:r>
                    </a:p>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chemeClr val="accent1"/>
                          </a:solidFill>
                          <a:effectLst/>
                          <a:latin typeface="Garamond" pitchFamily="18" charset="0"/>
                        </a:rPr>
                        <a:t> </a:t>
                      </a:r>
                      <a:r>
                        <a:rPr kumimoji="0" lang="en-US" sz="1400" b="1" i="0" u="sng" strike="noStrike" cap="none" normalizeH="0" baseline="0" dirty="0" smtClean="0">
                          <a:ln>
                            <a:noFill/>
                          </a:ln>
                          <a:solidFill>
                            <a:schemeClr val="accent1"/>
                          </a:solidFill>
                          <a:effectLst/>
                          <a:latin typeface="Garamond" pitchFamily="18" charset="0"/>
                        </a:rPr>
                        <a:t>Inst</a:t>
                      </a:r>
                    </a:p>
                  </a:txBody>
                  <a:tcPr marT="45664" marB="45664" anchor="b" horzOverflow="overflow">
                    <a:lnL>
                      <a:noFill/>
                    </a:lnL>
                    <a:lnR>
                      <a:noFill/>
                    </a:lnR>
                    <a:lnT>
                      <a:noFill/>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rgbClr val="FF9900"/>
                          </a:solidFill>
                          <a:effectLst/>
                          <a:latin typeface="Garamond" pitchFamily="18" charset="0"/>
                        </a:rPr>
                        <a:t>Comp</a:t>
                      </a:r>
                    </a:p>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smtClean="0">
                          <a:ln>
                            <a:noFill/>
                          </a:ln>
                          <a:solidFill>
                            <a:srgbClr val="FF9900"/>
                          </a:solidFill>
                          <a:effectLst/>
                          <a:latin typeface="Garamond" pitchFamily="18" charset="0"/>
                        </a:rPr>
                        <a:t>Group</a:t>
                      </a:r>
                    </a:p>
                  </a:txBody>
                  <a:tcPr marT="45664" marB="45664" anchor="b" horzOverflow="overflow">
                    <a:lnL>
                      <a:noFill/>
                    </a:lnL>
                    <a:lnR>
                      <a:noFill/>
                    </a:lnR>
                    <a:lnT>
                      <a:noFill/>
                    </a:lnT>
                    <a:lnB w="12700" cap="flat" cmpd="sng" algn="ctr">
                      <a:noFill/>
                      <a:prstDash val="solid"/>
                      <a:round/>
                      <a:headEnd type="none" w="med" len="med"/>
                      <a:tailEnd type="none" w="med" len="med"/>
                    </a:lnB>
                    <a:lnTlToBr>
                      <a:noFill/>
                    </a:lnTlToBr>
                    <a:lnBlToTr>
                      <a:noFill/>
                    </a:lnBlToTr>
                    <a:noFill/>
                  </a:tcPr>
                </a:tc>
              </a:tr>
              <a:tr h="304662">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Working full-time</a:t>
                      </a:r>
                    </a:p>
                  </a:txBody>
                  <a:tcPr marL="85725" marR="0" marT="0" marB="0" anchor="ctr" horzOverflow="overflow">
                    <a:lnL>
                      <a:noFill/>
                    </a:lnL>
                    <a:lnR>
                      <a:noFill/>
                    </a:lnR>
                    <a:lnT w="12700" cap="flat" cmpd="sng" algn="ctr">
                      <a:no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72.7%</a:t>
                      </a:r>
                      <a:endParaRPr kumimoji="0" lang="en-US" sz="1400" b="1" i="0" u="none" strike="noStrike" cap="none" normalizeH="0" baseline="0" dirty="0" smtClean="0">
                        <a:ln>
                          <a:noFill/>
                        </a:ln>
                        <a:solidFill>
                          <a:schemeClr val="accent1"/>
                        </a:solidFill>
                        <a:effectLst/>
                        <a:latin typeface="Garamond" pitchFamily="18" charset="0"/>
                      </a:endParaRPr>
                    </a:p>
                  </a:txBody>
                  <a:tcPr marT="45664" marB="45664" anchor="ctr" horzOverflow="overflow">
                    <a:lnL>
                      <a:noFill/>
                    </a:lnL>
                    <a:lnR>
                      <a:noFill/>
                    </a:lnR>
                    <a:lnT w="12700" cap="flat" cmpd="sng" algn="ctr">
                      <a:no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FF9900"/>
                          </a:solidFill>
                          <a:effectLst/>
                          <a:latin typeface="Garamond" pitchFamily="18" charset="0"/>
                        </a:rPr>
                        <a:t>69.3%</a:t>
                      </a:r>
                      <a:endParaRPr kumimoji="0" lang="en-US" sz="1400" b="1" i="0" u="none" strike="noStrike" cap="none" normalizeH="0" baseline="0" dirty="0" smtClean="0">
                        <a:ln>
                          <a:noFill/>
                        </a:ln>
                        <a:solidFill>
                          <a:srgbClr val="FF9900"/>
                        </a:solidFill>
                        <a:effectLst/>
                        <a:latin typeface="Garamond" pitchFamily="18" charset="0"/>
                      </a:endParaRPr>
                    </a:p>
                  </a:txBody>
                  <a:tcPr marT="45664" marB="45664" anchor="ctr" horzOverflow="overflow">
                    <a:lnL>
                      <a:noFill/>
                    </a:lnL>
                    <a:lnR>
                      <a:noFill/>
                    </a:lnR>
                    <a:lnT w="12700" cap="flat" cmpd="sng" algn="ctr">
                      <a:noFill/>
                      <a:prstDash val="solid"/>
                      <a:round/>
                      <a:headEnd type="none" w="med" len="med"/>
                      <a:tailEnd type="none" w="med" len="med"/>
                    </a:lnT>
                    <a:lnB>
                      <a:noFill/>
                    </a:lnB>
                    <a:lnTlToBr>
                      <a:noFill/>
                    </a:lnTlToBr>
                    <a:lnBlToTr>
                      <a:noFill/>
                    </a:lnBlToTr>
                    <a:noFill/>
                  </a:tcPr>
                </a:tc>
              </a:tr>
              <a:tr h="304662">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Working part-time</a:t>
                      </a:r>
                    </a:p>
                  </a:txBody>
                  <a:tcPr marL="85725" marR="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3.1%</a:t>
                      </a:r>
                      <a:endParaRPr kumimoji="0" lang="en-US" sz="1400" b="1" i="0" u="none" strike="noStrike" cap="none" normalizeH="0" baseline="0" dirty="0" smtClean="0">
                        <a:ln>
                          <a:noFill/>
                        </a:ln>
                        <a:solidFill>
                          <a:schemeClr val="accent1"/>
                        </a:solidFill>
                        <a:effectLst/>
                        <a:latin typeface="Garamond" pitchFamily="18" charset="0"/>
                      </a:endParaRPr>
                    </a:p>
                  </a:txBody>
                  <a:tcPr marT="45664" marB="45664"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FF9900"/>
                          </a:solidFill>
                          <a:effectLst/>
                          <a:latin typeface="Garamond" pitchFamily="18" charset="0"/>
                        </a:rPr>
                        <a:t>5.5%</a:t>
                      </a:r>
                      <a:endParaRPr kumimoji="0" lang="en-US" sz="1400" b="1" i="0" u="none" strike="noStrike" cap="none" normalizeH="0" baseline="0" dirty="0" smtClean="0">
                        <a:ln>
                          <a:noFill/>
                        </a:ln>
                        <a:solidFill>
                          <a:srgbClr val="FF9900"/>
                        </a:solidFill>
                        <a:effectLst/>
                        <a:latin typeface="Garamond" pitchFamily="18" charset="0"/>
                      </a:endParaRPr>
                    </a:p>
                  </a:txBody>
                  <a:tcPr marT="45664" marB="45664" anchor="ctr" horzOverflow="overflow">
                    <a:lnL>
                      <a:noFill/>
                    </a:lnL>
                    <a:lnR>
                      <a:noFill/>
                    </a:lnR>
                    <a:lnT>
                      <a:noFill/>
                    </a:lnT>
                    <a:lnB>
                      <a:noFill/>
                    </a:lnB>
                    <a:lnTlToBr>
                      <a:noFill/>
                    </a:lnTlToBr>
                    <a:lnBlToTr>
                      <a:noFill/>
                    </a:lnBlToTr>
                    <a:noFill/>
                  </a:tcPr>
                </a:tc>
              </a:tr>
            </a:tbl>
          </a:graphicData>
        </a:graphic>
      </p:graphicFrame>
      <p:graphicFrame>
        <p:nvGraphicFramePr>
          <p:cNvPr id="8" name="employment plans"/>
          <p:cNvGraphicFramePr>
            <a:graphicFrameLocks/>
          </p:cNvGraphicFramePr>
          <p:nvPr/>
        </p:nvGraphicFramePr>
        <p:xfrm>
          <a:off x="457200" y="2514600"/>
          <a:ext cx="8229600" cy="3962400"/>
        </p:xfrm>
        <a:graphic>
          <a:graphicData uri="http://schemas.openxmlformats.org/drawingml/2006/chart">
            <c:chart xmlns:c="http://schemas.openxmlformats.org/drawingml/2006/chart" xmlns:r="http://schemas.openxmlformats.org/officeDocument/2006/relationships" r:id="rId4"/>
          </a:graphicData>
        </a:graphic>
      </p:graphicFrame>
      <p:sp>
        <p:nvSpPr>
          <p:cNvPr id="7" name="Footer Placeholder 6"/>
          <p:cNvSpPr>
            <a:spLocks noGrp="1"/>
          </p:cNvSpPr>
          <p:nvPr>
            <p:ph type="ftr" sz="quarter" idx="10"/>
          </p:nvPr>
        </p:nvSpPr>
        <p:spPr/>
        <p:txBody>
          <a:bodyPr/>
          <a:lstStyle/>
          <a:p>
            <a:pPr>
              <a:defRPr/>
            </a:pPr>
            <a:r>
              <a:rPr lang="en-US" smtClean="0"/>
              <a:t>2013 College Senior Survey</a:t>
            </a:r>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C406014E-2864-42FB-956A-4596DF6C0AD7}" type="slidenum">
              <a:rPr lang="en-US" sz="1200" u="none"/>
              <a:pPr algn="r" eaLnBrk="1" hangingPunct="1"/>
              <a:t>41</a:t>
            </a:fld>
            <a:endParaRPr lang="en-US" sz="1200" u="none"/>
          </a:p>
        </p:txBody>
      </p:sp>
      <p:sp>
        <p:nvSpPr>
          <p:cNvPr id="53251" name="Slide Number Placeholder 5"/>
          <p:cNvSpPr>
            <a:spLocks noGrp="1"/>
          </p:cNvSpPr>
          <p:nvPr>
            <p:ph type="sldNum" sz="quarter" idx="11"/>
          </p:nvPr>
        </p:nvSpPr>
        <p:spPr>
          <a:noFill/>
        </p:spPr>
        <p:txBody>
          <a:bodyPr/>
          <a:lstStyle/>
          <a:p>
            <a:fld id="{D5970FF9-2152-4AA3-BFEC-EB3E5604F1A9}" type="slidenum">
              <a:rPr lang="en-US" smtClean="0"/>
              <a:pPr/>
              <a:t>41</a:t>
            </a:fld>
            <a:endParaRPr lang="en-US" smtClean="0"/>
          </a:p>
        </p:txBody>
      </p:sp>
      <p:sp>
        <p:nvSpPr>
          <p:cNvPr id="52230" name="Rectangle 2"/>
          <p:cNvSpPr>
            <a:spLocks noGrp="1" noChangeArrowheads="1"/>
          </p:cNvSpPr>
          <p:nvPr>
            <p:ph type="title" idx="4294967295"/>
          </p:nvPr>
        </p:nvSpPr>
        <p:spPr/>
        <p:txBody>
          <a:bodyPr/>
          <a:lstStyle/>
          <a:p>
            <a:pPr eaLnBrk="1" hangingPunct="1">
              <a:defRPr/>
            </a:pPr>
            <a:r>
              <a:rPr lang="en-US" sz="1600" dirty="0" smtClean="0">
                <a:solidFill>
                  <a:schemeClr val="tx1"/>
                </a:solidFill>
              </a:rPr>
              <a:t/>
            </a:r>
            <a:br>
              <a:rPr lang="en-US" sz="1600" dirty="0" smtClean="0">
                <a:solidFill>
                  <a:schemeClr val="tx1"/>
                </a:solidFill>
              </a:rPr>
            </a:br>
            <a:r>
              <a:rPr lang="en-US" smtClean="0">
                <a:solidFill>
                  <a:schemeClr val="accent1">
                    <a:lumMod val="50000"/>
                  </a:schemeClr>
                </a:solidFill>
              </a:rPr>
              <a:t>Future Plans: </a:t>
            </a:r>
            <a:r>
              <a:rPr lang="en-US" dirty="0" smtClean="0">
                <a:solidFill>
                  <a:schemeClr val="accent1">
                    <a:lumMod val="50000"/>
                  </a:schemeClr>
                </a:solidFill>
              </a:rPr>
              <a:t>Graduate/Professional School</a:t>
            </a:r>
            <a:endParaRPr lang="en-US" sz="1200" dirty="0" smtClean="0">
              <a:solidFill>
                <a:schemeClr val="accent1">
                  <a:lumMod val="50000"/>
                </a:schemeClr>
              </a:solidFill>
            </a:endParaRPr>
          </a:p>
        </p:txBody>
      </p:sp>
      <p:sp>
        <p:nvSpPr>
          <p:cNvPr id="8" name="Footer Placeholder 3"/>
          <p:cNvSpPr>
            <a:spLocks noGrp="1"/>
          </p:cNvSpPr>
          <p:nvPr>
            <p:ph type="ftr" sz="quarter" idx="10"/>
          </p:nvPr>
        </p:nvSpPr>
        <p:spPr/>
        <p:txBody>
          <a:bodyPr/>
          <a:lstStyle/>
          <a:p>
            <a:pPr>
              <a:defRPr/>
            </a:pPr>
            <a:r>
              <a:rPr lang="en-US" smtClean="0">
                <a:solidFill>
                  <a:schemeClr val="accent1">
                    <a:lumMod val="50000"/>
                  </a:schemeClr>
                </a:solidFill>
              </a:rPr>
              <a:t>2013 College Senior Survey</a:t>
            </a:r>
          </a:p>
        </p:txBody>
      </p:sp>
      <p:graphicFrame>
        <p:nvGraphicFramePr>
          <p:cNvPr id="7" name="Group 84"/>
          <p:cNvGraphicFramePr>
            <a:graphicFrameLocks noGrp="1"/>
          </p:cNvGraphicFramePr>
          <p:nvPr>
            <p:custDataLst>
              <p:tags r:id="rId1"/>
            </p:custDataLst>
          </p:nvPr>
        </p:nvGraphicFramePr>
        <p:xfrm>
          <a:off x="1219200" y="2362200"/>
          <a:ext cx="6400800" cy="2693480"/>
        </p:xfrm>
        <a:graphic>
          <a:graphicData uri="http://schemas.openxmlformats.org/drawingml/2006/table">
            <a:tbl>
              <a:tblPr/>
              <a:tblGrid>
                <a:gridCol w="3886200"/>
                <a:gridCol w="1295400"/>
                <a:gridCol w="1219200"/>
              </a:tblGrid>
              <a:tr h="560664">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en-US" sz="1600" b="1" i="0" u="sng" strike="noStrike" cap="none" normalizeH="0" baseline="0" dirty="0" smtClean="0">
                          <a:ln>
                            <a:noFill/>
                          </a:ln>
                          <a:solidFill>
                            <a:schemeClr val="accent1">
                              <a:lumMod val="50000"/>
                            </a:schemeClr>
                          </a:solidFill>
                          <a:effectLst/>
                          <a:latin typeface="+mn-lt"/>
                        </a:rPr>
                        <a:t>Planned Primary Activity Fall 2013</a:t>
                      </a:r>
                      <a:endParaRPr kumimoji="0" lang="en-US" sz="1600" b="1" i="0" u="sng" strike="noStrike" cap="none" normalizeH="0" baseline="0" dirty="0" smtClean="0">
                        <a:ln>
                          <a:noFill/>
                        </a:ln>
                        <a:solidFill>
                          <a:schemeClr val="tx1"/>
                        </a:solidFill>
                        <a:effectLst/>
                        <a:latin typeface="Garamond" pitchFamily="18" charset="0"/>
                      </a:endParaRPr>
                    </a:p>
                  </a:txBody>
                  <a:tcPr marT="45664" marB="45664" anchor="b" horzOverflow="overflow">
                    <a:lnL>
                      <a:noFill/>
                    </a:lnL>
                    <a:lnR>
                      <a:noFill/>
                    </a:lnR>
                    <a:lnT>
                      <a:noFill/>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smtClean="0">
                          <a:ln>
                            <a:noFill/>
                          </a:ln>
                          <a:solidFill>
                            <a:schemeClr val="accent1"/>
                          </a:solidFill>
                          <a:effectLst/>
                          <a:latin typeface="Garamond" pitchFamily="18" charset="0"/>
                        </a:rPr>
                        <a:t>Your Inst</a:t>
                      </a:r>
                    </a:p>
                  </a:txBody>
                  <a:tcPr marT="45664" marB="45664" anchor="b" horzOverflow="overflow">
                    <a:lnL>
                      <a:noFill/>
                    </a:lnL>
                    <a:lnR>
                      <a:noFill/>
                    </a:lnR>
                    <a:lnT>
                      <a:noFill/>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smtClean="0">
                          <a:ln>
                            <a:noFill/>
                          </a:ln>
                          <a:solidFill>
                            <a:srgbClr val="FF9900"/>
                          </a:solidFill>
                          <a:effectLst/>
                          <a:latin typeface="Garamond" pitchFamily="18" charset="0"/>
                        </a:rPr>
                        <a:t>Comp Group</a:t>
                      </a:r>
                    </a:p>
                  </a:txBody>
                  <a:tcPr marT="45664" marB="45664" anchor="b" horzOverflow="overflow">
                    <a:lnL>
                      <a:noFill/>
                    </a:lnL>
                    <a:lnR>
                      <a:noFill/>
                    </a:lnR>
                    <a:lnT>
                      <a:noFill/>
                    </a:lnT>
                    <a:lnB w="12700" cap="flat" cmpd="sng" algn="ctr">
                      <a:noFill/>
                      <a:prstDash val="solid"/>
                      <a:round/>
                      <a:headEnd type="none" w="med" len="med"/>
                      <a:tailEnd type="none" w="med" len="med"/>
                    </a:lnB>
                    <a:lnTlToBr>
                      <a:noFill/>
                    </a:lnTlToBr>
                    <a:lnBlToTr>
                      <a:noFill/>
                    </a:lnBlToTr>
                    <a:noFill/>
                  </a:tcPr>
                </a:tc>
              </a:tr>
              <a:tr h="304662">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Attending graduate/professional school full-time</a:t>
                      </a:r>
                    </a:p>
                  </a:txBody>
                  <a:tcPr marL="85725" marR="0" marT="0" marB="0" anchor="ctr" horzOverflow="overflow">
                    <a:lnL>
                      <a:noFill/>
                    </a:lnL>
                    <a:lnR>
                      <a:noFill/>
                    </a:lnR>
                    <a:lnT w="12700" cap="flat" cmpd="sng" algn="ctr">
                      <a:no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13.6%</a:t>
                      </a:r>
                      <a:endParaRPr kumimoji="0" lang="en-US" sz="1400" b="1" i="0" u="none" strike="noStrike" cap="none" normalizeH="0" baseline="0" dirty="0" smtClean="0">
                        <a:ln>
                          <a:noFill/>
                        </a:ln>
                        <a:solidFill>
                          <a:schemeClr val="accent1"/>
                        </a:solidFill>
                        <a:effectLst/>
                        <a:latin typeface="Garamond" pitchFamily="18" charset="0"/>
                      </a:endParaRPr>
                    </a:p>
                  </a:txBody>
                  <a:tcPr marT="45664" marB="45664" anchor="ctr" horzOverflow="overflow">
                    <a:lnL>
                      <a:noFill/>
                    </a:lnL>
                    <a:lnR>
                      <a:noFill/>
                    </a:lnR>
                    <a:lnT w="12700" cap="flat" cmpd="sng" algn="ctr">
                      <a:no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FF9900"/>
                          </a:solidFill>
                          <a:effectLst/>
                          <a:latin typeface="Garamond" pitchFamily="18" charset="0"/>
                        </a:rPr>
                        <a:t>17.1%</a:t>
                      </a:r>
                      <a:endParaRPr kumimoji="0" lang="en-US" sz="1400" b="1" i="0" u="none" strike="noStrike" cap="none" normalizeH="0" baseline="0" dirty="0" smtClean="0">
                        <a:ln>
                          <a:noFill/>
                        </a:ln>
                        <a:solidFill>
                          <a:srgbClr val="FF9900"/>
                        </a:solidFill>
                        <a:effectLst/>
                        <a:latin typeface="Garamond" pitchFamily="18" charset="0"/>
                      </a:endParaRPr>
                    </a:p>
                  </a:txBody>
                  <a:tcPr marT="45664" marB="45664" anchor="ctr" horzOverflow="overflow">
                    <a:lnL>
                      <a:noFill/>
                    </a:lnL>
                    <a:lnR>
                      <a:noFill/>
                    </a:lnR>
                    <a:lnT w="12700" cap="flat" cmpd="sng" algn="ctr">
                      <a:noFill/>
                      <a:prstDash val="solid"/>
                      <a:round/>
                      <a:headEnd type="none" w="med" len="med"/>
                      <a:tailEnd type="none" w="med" len="med"/>
                    </a:lnT>
                    <a:lnB>
                      <a:noFill/>
                    </a:lnB>
                    <a:lnTlToBr>
                      <a:noFill/>
                    </a:lnTlToBr>
                    <a:lnBlToTr>
                      <a:noFill/>
                    </a:lnBlToTr>
                    <a:noFill/>
                  </a:tcPr>
                </a:tc>
              </a:tr>
              <a:tr h="304662">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Attending graduate/professional school part-time</a:t>
                      </a:r>
                    </a:p>
                  </a:txBody>
                  <a:tcPr marL="85725" marR="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0.0%</a:t>
                      </a:r>
                      <a:endParaRPr kumimoji="0" lang="en-US" sz="1400" b="1" i="0" u="none" strike="noStrike" cap="none" normalizeH="0" baseline="0" dirty="0" smtClean="0">
                        <a:ln>
                          <a:noFill/>
                        </a:ln>
                        <a:solidFill>
                          <a:schemeClr val="accent1"/>
                        </a:solidFill>
                        <a:effectLst/>
                        <a:latin typeface="Garamond" pitchFamily="18" charset="0"/>
                      </a:endParaRPr>
                    </a:p>
                  </a:txBody>
                  <a:tcPr marT="45664" marB="45664"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FF9900"/>
                          </a:solidFill>
                          <a:effectLst/>
                          <a:latin typeface="Garamond" pitchFamily="18" charset="0"/>
                        </a:rPr>
                        <a:t>0.3%</a:t>
                      </a:r>
                      <a:endParaRPr kumimoji="0" lang="en-US" sz="1400" b="1" i="0" u="none" strike="noStrike" cap="none" normalizeH="0" baseline="0" dirty="0" smtClean="0">
                        <a:ln>
                          <a:noFill/>
                        </a:ln>
                        <a:solidFill>
                          <a:srgbClr val="FF9900"/>
                        </a:solidFill>
                        <a:effectLst/>
                        <a:latin typeface="Garamond" pitchFamily="18" charset="0"/>
                      </a:endParaRPr>
                    </a:p>
                  </a:txBody>
                  <a:tcPr marT="45664" marB="45664" anchor="ctr" horzOverflow="overflow">
                    <a:lnL>
                      <a:noFill/>
                    </a:lnL>
                    <a:lnR>
                      <a:noFill/>
                    </a:lnR>
                    <a:lnT>
                      <a:noFill/>
                    </a:lnT>
                    <a:lnB>
                      <a:noFill/>
                    </a:lnB>
                    <a:lnTlToBr>
                      <a:noFill/>
                    </a:lnTlToBr>
                    <a:lnBlToTr>
                      <a:noFill/>
                    </a:lnBlToTr>
                    <a:noFill/>
                  </a:tcPr>
                </a:tc>
              </a:tr>
              <a:tr h="304662">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accent1">
                            <a:lumMod val="50000"/>
                          </a:schemeClr>
                        </a:solidFill>
                        <a:effectLst/>
                        <a:latin typeface="Garamond" pitchFamily="18" charset="0"/>
                      </a:endParaRPr>
                    </a:p>
                  </a:txBody>
                  <a:tcPr marL="85725" marR="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chemeClr val="accent1"/>
                        </a:solidFill>
                        <a:effectLst/>
                        <a:latin typeface="Garamond" pitchFamily="18" charset="0"/>
                      </a:endParaRPr>
                    </a:p>
                  </a:txBody>
                  <a:tcPr marT="45664" marB="45664"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T="45664" marB="45664" anchor="ctr" horzOverflow="overflow">
                    <a:lnL>
                      <a:noFill/>
                    </a:lnL>
                    <a:lnR>
                      <a:noFill/>
                    </a:lnR>
                    <a:lnT>
                      <a:noFill/>
                    </a:lnT>
                    <a:lnB>
                      <a:noFill/>
                    </a:lnB>
                    <a:lnTlToBr>
                      <a:noFill/>
                    </a:lnTlToBr>
                    <a:lnBlToTr>
                      <a:noFill/>
                    </a:lnBlToTr>
                    <a:noFill/>
                  </a:tcPr>
                </a:tc>
              </a:tr>
              <a:tr h="304662">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sng" strike="noStrike" cap="none" normalizeH="0" baseline="0" dirty="0" smtClean="0">
                          <a:ln>
                            <a:noFill/>
                          </a:ln>
                          <a:solidFill>
                            <a:schemeClr val="accent1">
                              <a:lumMod val="50000"/>
                            </a:schemeClr>
                          </a:solidFill>
                          <a:effectLst/>
                          <a:latin typeface="Garamond" pitchFamily="18" charset="0"/>
                        </a:rPr>
                        <a:t>Current State of Educational Plans</a:t>
                      </a:r>
                    </a:p>
                  </a:txBody>
                  <a:tcPr marL="85725" marR="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chemeClr val="accent1"/>
                        </a:solidFill>
                        <a:effectLst/>
                        <a:latin typeface="Garamond" pitchFamily="18" charset="0"/>
                      </a:endParaRPr>
                    </a:p>
                  </a:txBody>
                  <a:tcPr marT="45664" marB="45664"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T="45664" marB="45664" anchor="ctr" horzOverflow="overflow">
                    <a:lnL>
                      <a:noFill/>
                    </a:lnL>
                    <a:lnR>
                      <a:noFill/>
                    </a:lnR>
                    <a:lnT>
                      <a:noFill/>
                    </a:lnT>
                    <a:lnB>
                      <a:noFill/>
                    </a:lnB>
                    <a:lnTlToBr>
                      <a:noFill/>
                    </a:lnTlToBr>
                    <a:lnBlToTr>
                      <a:noFill/>
                    </a:lnBlToTr>
                    <a:noFill/>
                  </a:tcPr>
                </a:tc>
              </a:tr>
              <a:tr h="304662">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Accepted and will be attending in fall</a:t>
                      </a:r>
                    </a:p>
                  </a:txBody>
                  <a:tcPr marL="85725" marR="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13.6%</a:t>
                      </a:r>
                      <a:endParaRPr kumimoji="0" lang="en-US" sz="1400" b="1" i="0" u="none" strike="noStrike" cap="none" normalizeH="0" baseline="0" dirty="0" smtClean="0">
                        <a:ln>
                          <a:noFill/>
                        </a:ln>
                        <a:solidFill>
                          <a:schemeClr val="accent1"/>
                        </a:solidFill>
                        <a:effectLst/>
                        <a:latin typeface="Garamond" pitchFamily="18" charset="0"/>
                      </a:endParaRPr>
                    </a:p>
                  </a:txBody>
                  <a:tcPr marT="45664" marB="45664"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FF9900"/>
                          </a:solidFill>
                          <a:effectLst/>
                          <a:latin typeface="Garamond" pitchFamily="18" charset="0"/>
                        </a:rPr>
                        <a:t>13.0%</a:t>
                      </a:r>
                      <a:endParaRPr kumimoji="0" lang="en-US" sz="1400" b="1" i="0" u="none" strike="noStrike" cap="none" normalizeH="0" baseline="0" dirty="0" smtClean="0">
                        <a:ln>
                          <a:noFill/>
                        </a:ln>
                        <a:solidFill>
                          <a:srgbClr val="FF9900"/>
                        </a:solidFill>
                        <a:effectLst/>
                        <a:latin typeface="Garamond" pitchFamily="18" charset="0"/>
                      </a:endParaRPr>
                    </a:p>
                  </a:txBody>
                  <a:tcPr marT="45664" marB="45664" anchor="ctr" horzOverflow="overflow">
                    <a:lnL>
                      <a:noFill/>
                    </a:lnL>
                    <a:lnR>
                      <a:noFill/>
                    </a:lnR>
                    <a:lnT>
                      <a:noFill/>
                    </a:lnT>
                    <a:lnB>
                      <a:noFill/>
                    </a:lnB>
                    <a:lnTlToBr>
                      <a:noFill/>
                    </a:lnTlToBr>
                    <a:lnBlToTr>
                      <a:noFill/>
                    </a:lnBlToTr>
                    <a:noFill/>
                  </a:tcPr>
                </a:tc>
              </a:tr>
              <a:tr h="304662">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Still awaiting responses, no acceptances</a:t>
                      </a:r>
                    </a:p>
                  </a:txBody>
                  <a:tcPr marL="85725" marR="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3.0%</a:t>
                      </a:r>
                      <a:endParaRPr kumimoji="0" lang="en-US" sz="1400" b="1" i="0" u="none" strike="noStrike" cap="none" normalizeH="0" baseline="0" dirty="0" smtClean="0">
                        <a:ln>
                          <a:noFill/>
                        </a:ln>
                        <a:solidFill>
                          <a:schemeClr val="accent1"/>
                        </a:solidFill>
                        <a:effectLst/>
                        <a:latin typeface="Garamond" pitchFamily="18" charset="0"/>
                      </a:endParaRPr>
                    </a:p>
                  </a:txBody>
                  <a:tcPr marT="45664" marB="45664"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FF9900"/>
                          </a:solidFill>
                          <a:effectLst/>
                          <a:latin typeface="Garamond" pitchFamily="18" charset="0"/>
                        </a:rPr>
                        <a:t>7.0%</a:t>
                      </a:r>
                      <a:endParaRPr kumimoji="0" lang="en-US" sz="1400" b="1" i="0" u="none" strike="noStrike" cap="none" normalizeH="0" baseline="0" dirty="0" smtClean="0">
                        <a:ln>
                          <a:noFill/>
                        </a:ln>
                        <a:solidFill>
                          <a:srgbClr val="FF9900"/>
                        </a:solidFill>
                        <a:effectLst/>
                        <a:latin typeface="Garamond" pitchFamily="18" charset="0"/>
                      </a:endParaRPr>
                    </a:p>
                  </a:txBody>
                  <a:tcPr marT="45664" marB="45664" anchor="ctr" horzOverflow="overflow">
                    <a:lnL>
                      <a:noFill/>
                    </a:lnL>
                    <a:lnR>
                      <a:noFill/>
                    </a:lnR>
                    <a:lnT>
                      <a:noFill/>
                    </a:lnT>
                    <a:lnB>
                      <a:noFill/>
                    </a:lnB>
                    <a:lnTlToBr>
                      <a:noFill/>
                    </a:lnTlToBr>
                    <a:lnBlToTr>
                      <a:noFill/>
                    </a:lnBlToTr>
                    <a:noFill/>
                  </a:tcPr>
                </a:tc>
              </a:tr>
              <a:tr h="304662">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No plans to apply to school now or in the future</a:t>
                      </a:r>
                    </a:p>
                  </a:txBody>
                  <a:tcPr marL="85725" marR="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27.3%</a:t>
                      </a:r>
                      <a:endParaRPr kumimoji="0" lang="en-US" sz="1400" b="1" i="0" u="none" strike="noStrike" cap="none" normalizeH="0" baseline="0" dirty="0" smtClean="0">
                        <a:ln>
                          <a:noFill/>
                        </a:ln>
                        <a:solidFill>
                          <a:schemeClr val="accent1"/>
                        </a:solidFill>
                        <a:effectLst/>
                        <a:latin typeface="Garamond" pitchFamily="18" charset="0"/>
                      </a:endParaRPr>
                    </a:p>
                  </a:txBody>
                  <a:tcPr marT="45664" marB="45664"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FF9900"/>
                          </a:solidFill>
                          <a:effectLst/>
                          <a:latin typeface="Garamond" pitchFamily="18" charset="0"/>
                        </a:rPr>
                        <a:t>19.0%</a:t>
                      </a:r>
                      <a:endParaRPr kumimoji="0" lang="en-US" sz="1400" b="1" i="0" u="none" strike="noStrike" cap="none" normalizeH="0" baseline="0" dirty="0" smtClean="0">
                        <a:ln>
                          <a:noFill/>
                        </a:ln>
                        <a:solidFill>
                          <a:srgbClr val="FF9900"/>
                        </a:solidFill>
                        <a:effectLst/>
                        <a:latin typeface="Garamond" pitchFamily="18" charset="0"/>
                      </a:endParaRPr>
                    </a:p>
                  </a:txBody>
                  <a:tcPr marT="45664" marB="45664" anchor="ctr" horzOverflow="overflow">
                    <a:lnL>
                      <a:noFill/>
                    </a:lnL>
                    <a:lnR>
                      <a:noFill/>
                    </a:lnR>
                    <a:lnT>
                      <a:noFill/>
                    </a:lnT>
                    <a:lnB>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DAA995F9-2BDA-49E9-95C7-6972EF129CE1}" type="slidenum">
              <a:rPr lang="en-US" sz="1200" u="none"/>
              <a:pPr algn="r" eaLnBrk="1" hangingPunct="1"/>
              <a:t>42</a:t>
            </a:fld>
            <a:endParaRPr lang="en-US" sz="1200" u="none"/>
          </a:p>
        </p:txBody>
      </p:sp>
      <p:sp>
        <p:nvSpPr>
          <p:cNvPr id="35844" name="Slide Number Placeholder 9"/>
          <p:cNvSpPr>
            <a:spLocks noGrp="1"/>
          </p:cNvSpPr>
          <p:nvPr>
            <p:ph type="sldNum" sz="quarter" idx="11"/>
          </p:nvPr>
        </p:nvSpPr>
        <p:spPr>
          <a:noFill/>
        </p:spPr>
        <p:txBody>
          <a:bodyPr/>
          <a:lstStyle/>
          <a:p>
            <a:fld id="{A30C80AA-9EEF-4504-8F45-A1726EC61B9A}" type="slidenum">
              <a:rPr lang="en-US" smtClean="0"/>
              <a:pPr/>
              <a:t>42</a:t>
            </a:fld>
            <a:endParaRPr lang="en-US" smtClean="0"/>
          </a:p>
        </p:txBody>
      </p:sp>
      <p:graphicFrame>
        <p:nvGraphicFramePr>
          <p:cNvPr id="21" name="Degree Aspirations"/>
          <p:cNvGraphicFramePr>
            <a:graphicFrameLocks noChangeAspect="1"/>
          </p:cNvGraphicFramePr>
          <p:nvPr/>
        </p:nvGraphicFramePr>
        <p:xfrm>
          <a:off x="50800" y="1498600"/>
          <a:ext cx="9042400" cy="3708400"/>
        </p:xfrm>
        <a:graphic>
          <a:graphicData uri="http://schemas.openxmlformats.org/drawingml/2006/chart">
            <c:chart xmlns:c="http://schemas.openxmlformats.org/drawingml/2006/chart" xmlns:r="http://schemas.openxmlformats.org/officeDocument/2006/relationships" r:id="rId3"/>
          </a:graphicData>
        </a:graphic>
      </p:graphicFrame>
      <p:sp>
        <p:nvSpPr>
          <p:cNvPr id="12" name="Rectangle 2"/>
          <p:cNvSpPr txBox="1">
            <a:spLocks noChangeArrowheads="1"/>
          </p:cNvSpPr>
          <p:nvPr/>
        </p:nvSpPr>
        <p:spPr bwMode="auto">
          <a:xfrm>
            <a:off x="914400" y="152400"/>
            <a:ext cx="8229600" cy="1066800"/>
          </a:xfrm>
          <a:prstGeom prst="rect">
            <a:avLst/>
          </a:prstGeom>
          <a:noFill/>
          <a:ln w="9525">
            <a:noFill/>
            <a:miter lim="800000"/>
            <a:headEnd/>
            <a:tailEnd/>
          </a:ln>
        </p:spPr>
        <p:txBody>
          <a:bodyPr anchor="ctr" anchorCtr="1"/>
          <a:lstStyle/>
          <a:p>
            <a:pPr algn="ctr" eaLnBrk="1" hangingPunct="1">
              <a:defRPr/>
            </a:pPr>
            <a:r>
              <a:rPr lang="en-US" sz="2800" b="1" u="none" kern="0" dirty="0">
                <a:solidFill>
                  <a:schemeClr val="accent1">
                    <a:lumMod val="50000"/>
                  </a:schemeClr>
                </a:solidFill>
                <a:latin typeface="+mj-lt"/>
                <a:ea typeface="+mj-ea"/>
                <a:cs typeface="+mj-cs"/>
              </a:rPr>
              <a:t>Degree Aspirations</a:t>
            </a:r>
          </a:p>
          <a:p>
            <a:pPr algn="ctr" eaLnBrk="1" hangingPunct="1">
              <a:defRPr/>
            </a:pPr>
            <a:endParaRPr lang="en-US" sz="1600" b="1" u="none" dirty="0">
              <a:solidFill>
                <a:schemeClr val="accent1"/>
              </a:solidFill>
            </a:endParaRPr>
          </a:p>
          <a:p>
            <a:pPr algn="ctr" eaLnBrk="1" hangingPunct="1">
              <a:defRPr/>
            </a:pPr>
            <a:r>
              <a:rPr lang="en-US" sz="1600" b="1" u="none" dirty="0">
                <a:solidFill>
                  <a:schemeClr val="accent1"/>
                </a:solidFill>
              </a:rPr>
              <a:t>Highest Degree Planned to Complete at Any Institution</a:t>
            </a:r>
            <a:endParaRPr lang="en-US" sz="1600" b="1" u="none" kern="0" dirty="0">
              <a:solidFill>
                <a:schemeClr val="accent1"/>
              </a:solidFill>
              <a:latin typeface="+mj-lt"/>
              <a:ea typeface="+mj-ea"/>
              <a:cs typeface="+mj-cs"/>
            </a:endParaRPr>
          </a:p>
        </p:txBody>
      </p:sp>
      <p:sp>
        <p:nvSpPr>
          <p:cNvPr id="15" name="Rectangle 31"/>
          <p:cNvSpPr>
            <a:spLocks noChangeArrowheads="1"/>
          </p:cNvSpPr>
          <p:nvPr/>
        </p:nvSpPr>
        <p:spPr bwMode="auto">
          <a:xfrm>
            <a:off x="3095625" y="6143625"/>
            <a:ext cx="2774950" cy="276225"/>
          </a:xfrm>
          <a:prstGeom prst="rect">
            <a:avLst/>
          </a:prstGeom>
          <a:noFill/>
          <a:ln w="9525">
            <a:noFill/>
            <a:miter lim="800000"/>
            <a:headEnd/>
            <a:tailEnd/>
          </a:ln>
        </p:spPr>
        <p:txBody>
          <a:bodyPr wrap="none">
            <a:spAutoFit/>
          </a:bodyPr>
          <a:lstStyle/>
          <a:p>
            <a:pPr algn="ctr">
              <a:defRPr/>
            </a:pPr>
            <a:r>
              <a:rPr lang="en-US" sz="1200" b="1" u="none" dirty="0">
                <a:solidFill>
                  <a:srgbClr val="7680AC"/>
                </a:solidFill>
              </a:rPr>
              <a:t>■ </a:t>
            </a:r>
            <a:r>
              <a:rPr lang="en-US" sz="1200" b="1" u="none" dirty="0">
                <a:solidFill>
                  <a:schemeClr val="accent1">
                    <a:lumMod val="50000"/>
                  </a:schemeClr>
                </a:solidFill>
              </a:rPr>
              <a:t>Your Institution </a:t>
            </a:r>
            <a:r>
              <a:rPr lang="en-US" sz="1200" b="1" u="none" dirty="0">
                <a:solidFill>
                  <a:srgbClr val="FFCC00"/>
                </a:solidFill>
              </a:rPr>
              <a:t>■</a:t>
            </a:r>
            <a:r>
              <a:rPr lang="en-US" sz="1200" b="1" u="none" dirty="0">
                <a:solidFill>
                  <a:srgbClr val="7680AC"/>
                </a:solidFill>
              </a:rPr>
              <a:t> </a:t>
            </a:r>
            <a:r>
              <a:rPr lang="en-US" sz="1200" b="1" u="none" dirty="0">
                <a:solidFill>
                  <a:schemeClr val="accent1">
                    <a:lumMod val="50000"/>
                  </a:schemeClr>
                </a:solidFill>
              </a:rPr>
              <a:t>Comparison Group</a:t>
            </a:r>
          </a:p>
        </p:txBody>
      </p:sp>
      <p:sp>
        <p:nvSpPr>
          <p:cNvPr id="10" name="TextBox 9"/>
          <p:cNvSpPr txBox="1"/>
          <p:nvPr/>
        </p:nvSpPr>
        <p:spPr>
          <a:xfrm>
            <a:off x="609600" y="5181600"/>
            <a:ext cx="1143000" cy="523875"/>
          </a:xfrm>
          <a:prstGeom prst="rect">
            <a:avLst/>
          </a:prstGeom>
          <a:noFill/>
        </p:spPr>
        <p:txBody>
          <a:bodyPr>
            <a:spAutoFit/>
          </a:bodyPr>
          <a:lstStyle/>
          <a:p>
            <a:pPr algn="ctr">
              <a:defRPr/>
            </a:pPr>
            <a:r>
              <a:rPr lang="en-US" sz="1400" u="none" dirty="0">
                <a:solidFill>
                  <a:schemeClr val="accent1">
                    <a:lumMod val="50000"/>
                  </a:schemeClr>
                </a:solidFill>
              </a:rPr>
              <a:t>Ph.D. or </a:t>
            </a:r>
            <a:r>
              <a:rPr lang="en-US" sz="1400" u="none" dirty="0" err="1">
                <a:solidFill>
                  <a:schemeClr val="accent1">
                    <a:lumMod val="50000"/>
                  </a:schemeClr>
                </a:solidFill>
              </a:rPr>
              <a:t>Ed.D</a:t>
            </a:r>
            <a:r>
              <a:rPr lang="en-US" sz="1400" u="none" dirty="0">
                <a:solidFill>
                  <a:schemeClr val="accent1">
                    <a:lumMod val="50000"/>
                  </a:schemeClr>
                </a:solidFill>
              </a:rPr>
              <a:t>.</a:t>
            </a:r>
          </a:p>
        </p:txBody>
      </p:sp>
      <p:sp>
        <p:nvSpPr>
          <p:cNvPr id="11" name="TextBox 10"/>
          <p:cNvSpPr txBox="1"/>
          <p:nvPr/>
        </p:nvSpPr>
        <p:spPr>
          <a:xfrm>
            <a:off x="3810000" y="5181600"/>
            <a:ext cx="1143000" cy="738188"/>
          </a:xfrm>
          <a:prstGeom prst="rect">
            <a:avLst/>
          </a:prstGeom>
          <a:noFill/>
        </p:spPr>
        <p:txBody>
          <a:bodyPr>
            <a:spAutoFit/>
          </a:bodyPr>
          <a:lstStyle/>
          <a:p>
            <a:pPr algn="ctr">
              <a:defRPr/>
            </a:pPr>
            <a:r>
              <a:rPr lang="en-US" sz="1400" u="none" dirty="0">
                <a:solidFill>
                  <a:schemeClr val="accent1">
                    <a:lumMod val="50000"/>
                  </a:schemeClr>
                </a:solidFill>
              </a:rPr>
              <a:t>Master's (M.A., M.S., etc.)</a:t>
            </a:r>
          </a:p>
        </p:txBody>
      </p:sp>
      <p:sp>
        <p:nvSpPr>
          <p:cNvPr id="14" name="TextBox 13"/>
          <p:cNvSpPr txBox="1"/>
          <p:nvPr/>
        </p:nvSpPr>
        <p:spPr>
          <a:xfrm>
            <a:off x="4800600" y="5181600"/>
            <a:ext cx="1143000" cy="738188"/>
          </a:xfrm>
          <a:prstGeom prst="rect">
            <a:avLst/>
          </a:prstGeom>
          <a:noFill/>
        </p:spPr>
        <p:txBody>
          <a:bodyPr>
            <a:spAutoFit/>
          </a:bodyPr>
          <a:lstStyle/>
          <a:p>
            <a:pPr algn="ctr">
              <a:defRPr/>
            </a:pPr>
            <a:r>
              <a:rPr lang="en-US" sz="1400" u="none" dirty="0">
                <a:solidFill>
                  <a:schemeClr val="accent1">
                    <a:lumMod val="50000"/>
                  </a:schemeClr>
                </a:solidFill>
              </a:rPr>
              <a:t>B.D. or M.DIV. (Divinity)</a:t>
            </a:r>
          </a:p>
        </p:txBody>
      </p:sp>
      <p:sp>
        <p:nvSpPr>
          <p:cNvPr id="16" name="TextBox 15"/>
          <p:cNvSpPr txBox="1"/>
          <p:nvPr/>
        </p:nvSpPr>
        <p:spPr>
          <a:xfrm>
            <a:off x="5867400" y="5181600"/>
            <a:ext cx="1143000" cy="738188"/>
          </a:xfrm>
          <a:prstGeom prst="rect">
            <a:avLst/>
          </a:prstGeom>
          <a:noFill/>
        </p:spPr>
        <p:txBody>
          <a:bodyPr>
            <a:spAutoFit/>
          </a:bodyPr>
          <a:lstStyle/>
          <a:p>
            <a:pPr algn="ctr">
              <a:defRPr/>
            </a:pPr>
            <a:r>
              <a:rPr lang="en-US" sz="1400" u="none" dirty="0">
                <a:solidFill>
                  <a:schemeClr val="accent1">
                    <a:lumMod val="50000"/>
                  </a:schemeClr>
                </a:solidFill>
              </a:rPr>
              <a:t>Bachelor's (B.A., B.S., etc.)</a:t>
            </a:r>
          </a:p>
        </p:txBody>
      </p:sp>
      <p:sp>
        <p:nvSpPr>
          <p:cNvPr id="17" name="TextBox 16"/>
          <p:cNvSpPr txBox="1"/>
          <p:nvPr/>
        </p:nvSpPr>
        <p:spPr>
          <a:xfrm>
            <a:off x="8001000" y="5181600"/>
            <a:ext cx="1143000" cy="307975"/>
          </a:xfrm>
          <a:prstGeom prst="rect">
            <a:avLst/>
          </a:prstGeom>
          <a:noFill/>
        </p:spPr>
        <p:txBody>
          <a:bodyPr>
            <a:spAutoFit/>
          </a:bodyPr>
          <a:lstStyle/>
          <a:p>
            <a:pPr algn="ctr">
              <a:defRPr/>
            </a:pPr>
            <a:r>
              <a:rPr lang="en-US" sz="1400" u="none" dirty="0">
                <a:solidFill>
                  <a:schemeClr val="accent1">
                    <a:lumMod val="50000"/>
                  </a:schemeClr>
                </a:solidFill>
              </a:rPr>
              <a:t>None</a:t>
            </a:r>
          </a:p>
        </p:txBody>
      </p:sp>
      <p:sp>
        <p:nvSpPr>
          <p:cNvPr id="18" name="TextBox 17"/>
          <p:cNvSpPr txBox="1"/>
          <p:nvPr/>
        </p:nvSpPr>
        <p:spPr>
          <a:xfrm>
            <a:off x="6934200" y="5181600"/>
            <a:ext cx="1143000" cy="738188"/>
          </a:xfrm>
          <a:prstGeom prst="rect">
            <a:avLst/>
          </a:prstGeom>
          <a:noFill/>
        </p:spPr>
        <p:txBody>
          <a:bodyPr>
            <a:spAutoFit/>
          </a:bodyPr>
          <a:lstStyle/>
          <a:p>
            <a:pPr algn="ctr">
              <a:defRPr/>
            </a:pPr>
            <a:r>
              <a:rPr lang="en-US" sz="1400" u="none" dirty="0">
                <a:solidFill>
                  <a:schemeClr val="accent1">
                    <a:lumMod val="50000"/>
                  </a:schemeClr>
                </a:solidFill>
              </a:rPr>
              <a:t>Other, Voc. Cert., A.A. or equivalent</a:t>
            </a:r>
          </a:p>
        </p:txBody>
      </p:sp>
      <p:sp>
        <p:nvSpPr>
          <p:cNvPr id="19" name="TextBox 18"/>
          <p:cNvSpPr txBox="1"/>
          <p:nvPr/>
        </p:nvSpPr>
        <p:spPr>
          <a:xfrm>
            <a:off x="1676400" y="5181600"/>
            <a:ext cx="1143000" cy="738188"/>
          </a:xfrm>
          <a:prstGeom prst="rect">
            <a:avLst/>
          </a:prstGeom>
          <a:noFill/>
        </p:spPr>
        <p:txBody>
          <a:bodyPr>
            <a:spAutoFit/>
          </a:bodyPr>
          <a:lstStyle/>
          <a:p>
            <a:pPr algn="ctr">
              <a:defRPr/>
            </a:pPr>
            <a:r>
              <a:rPr lang="en-US" sz="1400" u="none" dirty="0">
                <a:solidFill>
                  <a:schemeClr val="accent1">
                    <a:lumMod val="50000"/>
                  </a:schemeClr>
                </a:solidFill>
              </a:rPr>
              <a:t>M.D., D.O., D.D.S., D.V.M.</a:t>
            </a:r>
          </a:p>
        </p:txBody>
      </p:sp>
      <p:sp>
        <p:nvSpPr>
          <p:cNvPr id="20" name="TextBox 19"/>
          <p:cNvSpPr txBox="1"/>
          <p:nvPr/>
        </p:nvSpPr>
        <p:spPr>
          <a:xfrm>
            <a:off x="2667000" y="5181600"/>
            <a:ext cx="1143000" cy="523875"/>
          </a:xfrm>
          <a:prstGeom prst="rect">
            <a:avLst/>
          </a:prstGeom>
          <a:noFill/>
        </p:spPr>
        <p:txBody>
          <a:bodyPr>
            <a:spAutoFit/>
          </a:bodyPr>
          <a:lstStyle/>
          <a:p>
            <a:pPr algn="ctr">
              <a:defRPr/>
            </a:pPr>
            <a:r>
              <a:rPr lang="en-US" sz="1400" u="none" dirty="0">
                <a:solidFill>
                  <a:schemeClr val="accent1">
                    <a:lumMod val="50000"/>
                  </a:schemeClr>
                </a:solidFill>
              </a:rPr>
              <a:t> LL.B or J.D. (Law)</a:t>
            </a:r>
          </a:p>
        </p:txBody>
      </p:sp>
      <p:sp>
        <p:nvSpPr>
          <p:cNvPr id="22" name="Footer Placeholder 21"/>
          <p:cNvSpPr>
            <a:spLocks noGrp="1"/>
          </p:cNvSpPr>
          <p:nvPr>
            <p:ph type="ftr" sz="quarter" idx="10"/>
          </p:nvPr>
        </p:nvSpPr>
        <p:spPr/>
        <p:txBody>
          <a:bodyPr/>
          <a:lstStyle/>
          <a:p>
            <a:pPr>
              <a:defRPr/>
            </a:pPr>
            <a:r>
              <a:rPr lang="en-US" smtClean="0"/>
              <a:t>2013 College Senior Survey</a:t>
            </a:r>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D03FCFC5-10E2-4A97-9FE2-67E9545CBE5A}" type="slidenum">
              <a:rPr lang="en-US" sz="1200" u="none"/>
              <a:pPr algn="r" eaLnBrk="1" hangingPunct="1"/>
              <a:t>43</a:t>
            </a:fld>
            <a:endParaRPr lang="en-US" sz="1200" u="none"/>
          </a:p>
        </p:txBody>
      </p:sp>
      <p:sp>
        <p:nvSpPr>
          <p:cNvPr id="52227" name="Slide Number Placeholder 5"/>
          <p:cNvSpPr>
            <a:spLocks noGrp="1"/>
          </p:cNvSpPr>
          <p:nvPr>
            <p:ph type="sldNum" sz="quarter" idx="11"/>
          </p:nvPr>
        </p:nvSpPr>
        <p:spPr>
          <a:noFill/>
        </p:spPr>
        <p:txBody>
          <a:bodyPr/>
          <a:lstStyle/>
          <a:p>
            <a:fld id="{3D5B78E3-7D4E-4F9B-AB9C-A8B6B6FA1824}" type="slidenum">
              <a:rPr lang="en-US" smtClean="0"/>
              <a:pPr/>
              <a:t>43</a:t>
            </a:fld>
            <a:endParaRPr lang="en-US" smtClean="0"/>
          </a:p>
        </p:txBody>
      </p:sp>
      <p:sp>
        <p:nvSpPr>
          <p:cNvPr id="50182" name="Rectangle 2"/>
          <p:cNvSpPr>
            <a:spLocks noGrp="1" noChangeArrowheads="1"/>
          </p:cNvSpPr>
          <p:nvPr>
            <p:ph type="title" idx="4294967295"/>
          </p:nvPr>
        </p:nvSpPr>
        <p:spPr>
          <a:xfrm>
            <a:off x="914400" y="152400"/>
            <a:ext cx="8226425" cy="990600"/>
          </a:xfrm>
        </p:spPr>
        <p:txBody>
          <a:bodyPr/>
          <a:lstStyle/>
          <a:p>
            <a:pPr eaLnBrk="1" hangingPunct="1">
              <a:defRPr/>
            </a:pPr>
            <a:r>
              <a:rPr lang="en-US" dirty="0" smtClean="0">
                <a:solidFill>
                  <a:schemeClr val="accent1">
                    <a:lumMod val="50000"/>
                  </a:schemeClr>
                </a:solidFill>
              </a:rPr>
              <a:t>Future Plans</a:t>
            </a:r>
            <a:r>
              <a:rPr lang="en-US" sz="2000" dirty="0" smtClean="0"/>
              <a:t/>
            </a:r>
            <a:br>
              <a:rPr lang="en-US" sz="2000" dirty="0" smtClean="0"/>
            </a:br>
            <a:r>
              <a:rPr lang="en-US" sz="1600" dirty="0" smtClean="0"/>
              <a:t/>
            </a:r>
            <a:br>
              <a:rPr lang="en-US" sz="1600" dirty="0" smtClean="0"/>
            </a:br>
            <a:r>
              <a:rPr lang="en-US" sz="1600" dirty="0" smtClean="0">
                <a:solidFill>
                  <a:schemeClr val="accent1"/>
                </a:solidFill>
              </a:rPr>
              <a:t>Probable Career/Occupation</a:t>
            </a:r>
          </a:p>
        </p:txBody>
      </p:sp>
      <p:graphicFrame>
        <p:nvGraphicFramePr>
          <p:cNvPr id="409674" name="future plans"/>
          <p:cNvGraphicFramePr>
            <a:graphicFrameLocks noGrp="1"/>
          </p:cNvGraphicFramePr>
          <p:nvPr>
            <p:custDataLst>
              <p:tags r:id="rId1"/>
            </p:custDataLst>
          </p:nvPr>
        </p:nvGraphicFramePr>
        <p:xfrm>
          <a:off x="685800" y="1676400"/>
          <a:ext cx="7954963" cy="4380424"/>
        </p:xfrm>
        <a:graphic>
          <a:graphicData uri="http://schemas.openxmlformats.org/drawingml/2006/table">
            <a:tbl>
              <a:tblPr/>
              <a:tblGrid>
                <a:gridCol w="2045561"/>
                <a:gridCol w="621332"/>
                <a:gridCol w="685773"/>
                <a:gridCol w="533379"/>
                <a:gridCol w="2666893"/>
                <a:gridCol w="685773"/>
                <a:gridCol w="716252"/>
              </a:tblGrid>
              <a:tr h="560822">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chemeClr val="tx1"/>
                        </a:solidFill>
                        <a:effectLst/>
                        <a:latin typeface="Garamond" pitchFamily="18" charset="0"/>
                      </a:endParaRP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chemeClr val="accent1"/>
                          </a:solidFill>
                          <a:effectLst/>
                          <a:latin typeface="Garamond" pitchFamily="18" charset="0"/>
                        </a:rPr>
                        <a:t>Your</a:t>
                      </a:r>
                    </a:p>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chemeClr val="accent1"/>
                          </a:solidFill>
                          <a:effectLst/>
                          <a:latin typeface="Garamond" pitchFamily="18" charset="0"/>
                        </a:rPr>
                        <a:t> </a:t>
                      </a:r>
                      <a:r>
                        <a:rPr kumimoji="0" lang="en-US" sz="1400" b="1" i="0" u="sng" strike="noStrike" cap="none" normalizeH="0" baseline="0" dirty="0" smtClean="0">
                          <a:ln>
                            <a:noFill/>
                          </a:ln>
                          <a:solidFill>
                            <a:schemeClr val="accent1"/>
                          </a:solidFill>
                          <a:effectLst/>
                          <a:latin typeface="Garamond" pitchFamily="18" charset="0"/>
                        </a:rPr>
                        <a:t>Inst</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rgbClr val="FF9900"/>
                          </a:solidFill>
                          <a:effectLst/>
                          <a:latin typeface="Garamond" pitchFamily="18" charset="0"/>
                        </a:rPr>
                        <a:t>Comp</a:t>
                      </a:r>
                    </a:p>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smtClean="0">
                          <a:ln>
                            <a:noFill/>
                          </a:ln>
                          <a:solidFill>
                            <a:srgbClr val="FF9900"/>
                          </a:solidFill>
                          <a:effectLst/>
                          <a:latin typeface="Garamond" pitchFamily="18" charset="0"/>
                        </a:rPr>
                        <a:t>Group</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sng" strike="noStrike" cap="none" normalizeH="0" baseline="0" dirty="0" smtClean="0">
                        <a:ln>
                          <a:noFill/>
                        </a:ln>
                        <a:solidFill>
                          <a:srgbClr val="FF9900"/>
                        </a:solidFill>
                        <a:effectLst/>
                        <a:latin typeface="Garamond" pitchFamily="18" charset="0"/>
                      </a:endParaRP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Garamond" pitchFamily="18" charset="0"/>
                      </a:endParaRPr>
                    </a:p>
                  </a:txBody>
                  <a:tcPr marL="85722" marR="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chemeClr val="accent1"/>
                          </a:solidFill>
                          <a:effectLst/>
                          <a:latin typeface="Garamond" pitchFamily="18" charset="0"/>
                        </a:rPr>
                        <a:t>Your</a:t>
                      </a:r>
                    </a:p>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smtClean="0">
                          <a:ln>
                            <a:noFill/>
                          </a:ln>
                          <a:solidFill>
                            <a:schemeClr val="accent1"/>
                          </a:solidFill>
                          <a:effectLst/>
                          <a:latin typeface="Garamond" pitchFamily="18" charset="0"/>
                        </a:rPr>
                        <a:t> Inst</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rgbClr val="FF9900"/>
                          </a:solidFill>
                          <a:effectLst/>
                          <a:latin typeface="Garamond" pitchFamily="18" charset="0"/>
                        </a:rPr>
                        <a:t>Comp</a:t>
                      </a:r>
                    </a:p>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smtClean="0">
                          <a:ln>
                            <a:noFill/>
                          </a:ln>
                          <a:solidFill>
                            <a:srgbClr val="FF9900"/>
                          </a:solidFill>
                          <a:effectLst/>
                          <a:latin typeface="Garamond" pitchFamily="18" charset="0"/>
                        </a:rPr>
                        <a:t>Group</a:t>
                      </a:r>
                    </a:p>
                  </a:txBody>
                  <a:tcPr marL="91436" marR="91436" marT="45715" marB="45715" anchor="ctr" horzOverflow="overflow">
                    <a:lnL>
                      <a:noFill/>
                    </a:lnL>
                    <a:lnR>
                      <a:noFill/>
                    </a:lnR>
                    <a:lnT>
                      <a:noFill/>
                    </a:lnT>
                    <a:lnB>
                      <a:noFill/>
                    </a:lnB>
                    <a:lnTlToBr>
                      <a:noFill/>
                    </a:lnTlToBr>
                    <a:lnBlToTr>
                      <a:noFill/>
                    </a:lnBlToTr>
                    <a:noFill/>
                  </a:tcPr>
                </a:tc>
              </a:tr>
              <a:tr h="366828">
                <a:tc>
                  <a:txBody>
                    <a:bodyPr/>
                    <a:lstStyle/>
                    <a:p>
                      <a:pPr marL="0" marR="0" lvl="0" indent="0" algn="l" defTabSz="914400" rtl="0" eaLnBrk="1" fontAlgn="base" latinLnBrk="0" hangingPunct="1">
                        <a:lnSpc>
                          <a:spcPct val="100000"/>
                        </a:lnSpc>
                        <a:spcBef>
                          <a:spcPts val="0"/>
                        </a:spcBef>
                        <a:spcAft>
                          <a:spcPct val="0"/>
                        </a:spcAft>
                        <a:buClr>
                          <a:schemeClr val="tx2"/>
                        </a:buClr>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Artist</a:t>
                      </a: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4.5%</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FF9900"/>
                          </a:solidFill>
                          <a:effectLst/>
                          <a:latin typeface="Garamond" pitchFamily="18" charset="0"/>
                        </a:rPr>
                        <a:t>6.9%</a:t>
                      </a: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tab pos="574675" algn="l"/>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Health professional</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4.5%</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FF9900"/>
                          </a:solidFill>
                          <a:effectLst/>
                          <a:latin typeface="Garamond" pitchFamily="18" charset="0"/>
                        </a:rPr>
                        <a:t>6.3%</a:t>
                      </a: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6682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Business</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22.7%</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FF9900"/>
                          </a:solidFill>
                          <a:effectLst/>
                          <a:latin typeface="Garamond" pitchFamily="18" charset="0"/>
                        </a:rPr>
                        <a:t>14.1%</a:t>
                      </a: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Homemaker (full-time)</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0.0%</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FF9900"/>
                          </a:solidFill>
                          <a:effectLst/>
                          <a:latin typeface="Garamond" pitchFamily="18" charset="0"/>
                        </a:rPr>
                        <a:t>0.4%</a:t>
                      </a: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6682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Business (clerical)</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1.5%</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FF9900"/>
                          </a:solidFill>
                          <a:effectLst/>
                          <a:latin typeface="Garamond" pitchFamily="18" charset="0"/>
                        </a:rPr>
                        <a:t>0.6%</a:t>
                      </a: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Lawyer</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1.5%</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FF9900"/>
                          </a:solidFill>
                          <a:effectLst/>
                          <a:latin typeface="Garamond" pitchFamily="18" charset="0"/>
                        </a:rPr>
                        <a:t>2.4%</a:t>
                      </a: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6682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Clergy</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0.0%</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FF9900"/>
                          </a:solidFill>
                          <a:effectLst/>
                          <a:latin typeface="Garamond" pitchFamily="18" charset="0"/>
                        </a:rPr>
                        <a:t>2.4%</a:t>
                      </a: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Military (career)</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1.5%</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FF9900"/>
                          </a:solidFill>
                          <a:effectLst/>
                          <a:latin typeface="Garamond" pitchFamily="18" charset="0"/>
                        </a:rPr>
                        <a:t>1.0%</a:t>
                      </a: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6682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College teacher</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0.0%</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FF9900"/>
                          </a:solidFill>
                          <a:effectLst/>
                          <a:latin typeface="Garamond" pitchFamily="18" charset="0"/>
                        </a:rPr>
                        <a:t>2.0%</a:t>
                      </a: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Nurse</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0.0%</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FF9900"/>
                          </a:solidFill>
                          <a:effectLst/>
                          <a:latin typeface="Garamond" pitchFamily="18" charset="0"/>
                        </a:rPr>
                        <a:t>5.4%</a:t>
                      </a: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6682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Doctor (MD or DDS)</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3.0%</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FF9900"/>
                          </a:solidFill>
                          <a:effectLst/>
                          <a:latin typeface="Garamond" pitchFamily="18" charset="0"/>
                        </a:rPr>
                        <a:t>4.0%</a:t>
                      </a: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Research scientist</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3.0%</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FF9900"/>
                          </a:solidFill>
                          <a:effectLst/>
                          <a:latin typeface="Garamond" pitchFamily="18" charset="0"/>
                        </a:rPr>
                        <a:t>3.0%</a:t>
                      </a: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6682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Education (elementary)</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7.6%</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FF9900"/>
                          </a:solidFill>
                          <a:effectLst/>
                          <a:latin typeface="Garamond" pitchFamily="18" charset="0"/>
                        </a:rPr>
                        <a:t>6.5%</a:t>
                      </a: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Social, welfare, recreation worker</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1.5%</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FF9900"/>
                          </a:solidFill>
                          <a:effectLst/>
                          <a:latin typeface="Garamond" pitchFamily="18" charset="0"/>
                        </a:rPr>
                        <a:t>4.0%</a:t>
                      </a: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6682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Education (secondary)</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13.6%</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FF9900"/>
                          </a:solidFill>
                          <a:effectLst/>
                          <a:latin typeface="Garamond" pitchFamily="18" charset="0"/>
                        </a:rPr>
                        <a:t>7.4%</a:t>
                      </a: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Skilled worker</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7.6%</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FF9900"/>
                          </a:solidFill>
                          <a:effectLst/>
                          <a:latin typeface="Garamond" pitchFamily="18" charset="0"/>
                        </a:rPr>
                        <a:t>0.5%</a:t>
                      </a: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6682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Engineer</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0.0%</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FF9900"/>
                          </a:solidFill>
                          <a:effectLst/>
                          <a:latin typeface="Garamond" pitchFamily="18" charset="0"/>
                        </a:rPr>
                        <a:t>1.7%</a:t>
                      </a: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Other</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21.2%</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FF9900"/>
                          </a:solidFill>
                          <a:effectLst/>
                          <a:latin typeface="Garamond" pitchFamily="18" charset="0"/>
                        </a:rPr>
                        <a:t>22.4%</a:t>
                      </a: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6682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Farmer or forester</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1.5%</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FF9900"/>
                          </a:solidFill>
                          <a:effectLst/>
                          <a:latin typeface="Garamond" pitchFamily="18" charset="0"/>
                        </a:rPr>
                        <a:t>1.3%</a:t>
                      </a: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Undecided</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4.5%</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FF9900"/>
                          </a:solidFill>
                          <a:effectLst/>
                          <a:latin typeface="Garamond" pitchFamily="18" charset="0"/>
                        </a:rPr>
                        <a:t>7.8%</a:t>
                      </a: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bl>
          </a:graphicData>
        </a:graphic>
      </p:graphicFrame>
      <p:sp>
        <p:nvSpPr>
          <p:cNvPr id="6" name="Footer Placeholder 5"/>
          <p:cNvSpPr>
            <a:spLocks noGrp="1"/>
          </p:cNvSpPr>
          <p:nvPr>
            <p:ph type="ftr" sz="quarter" idx="10"/>
          </p:nvPr>
        </p:nvSpPr>
        <p:spPr/>
        <p:txBody>
          <a:bodyPr/>
          <a:lstStyle/>
          <a:p>
            <a:pPr>
              <a:defRPr/>
            </a:pPr>
            <a:r>
              <a:rPr lang="en-US" smtClean="0"/>
              <a:t>2013 College Senior Survey</a:t>
            </a:r>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48B3C719-0D47-4963-99E4-9A77EC12813D}" type="slidenum">
              <a:rPr lang="en-US" sz="1200" u="none"/>
              <a:pPr algn="r" eaLnBrk="1" hangingPunct="1"/>
              <a:t>44</a:t>
            </a:fld>
            <a:endParaRPr lang="en-US" sz="1200" u="none"/>
          </a:p>
        </p:txBody>
      </p:sp>
      <p:sp>
        <p:nvSpPr>
          <p:cNvPr id="53251" name="Slide Number Placeholder 5"/>
          <p:cNvSpPr>
            <a:spLocks noGrp="1"/>
          </p:cNvSpPr>
          <p:nvPr>
            <p:ph type="sldNum" sz="quarter" idx="11"/>
          </p:nvPr>
        </p:nvSpPr>
        <p:spPr>
          <a:noFill/>
        </p:spPr>
        <p:txBody>
          <a:bodyPr/>
          <a:lstStyle/>
          <a:p>
            <a:fld id="{20EA62FC-5393-4F90-9ECC-7ABE9142C93B}" type="slidenum">
              <a:rPr lang="en-US" smtClean="0"/>
              <a:pPr/>
              <a:t>44</a:t>
            </a:fld>
            <a:endParaRPr lang="en-US" smtClean="0"/>
          </a:p>
        </p:txBody>
      </p:sp>
      <p:sp>
        <p:nvSpPr>
          <p:cNvPr id="52230" name="Rectangle 2"/>
          <p:cNvSpPr>
            <a:spLocks noGrp="1" noChangeArrowheads="1"/>
          </p:cNvSpPr>
          <p:nvPr>
            <p:ph type="title" idx="4294967295"/>
          </p:nvPr>
        </p:nvSpPr>
        <p:spPr>
          <a:xfrm>
            <a:off x="914400" y="152400"/>
            <a:ext cx="8226425" cy="1676400"/>
          </a:xfrm>
        </p:spPr>
        <p:txBody>
          <a:bodyPr/>
          <a:lstStyle/>
          <a:p>
            <a:pPr eaLnBrk="1" hangingPunct="1">
              <a:defRPr/>
            </a:pPr>
            <a:r>
              <a:rPr lang="en-US" dirty="0" smtClean="0">
                <a:solidFill>
                  <a:schemeClr val="accent1">
                    <a:lumMod val="50000"/>
                  </a:schemeClr>
                </a:solidFill>
              </a:rPr>
              <a:t>Future Plans</a:t>
            </a:r>
            <a:br>
              <a:rPr lang="en-US" dirty="0" smtClean="0">
                <a:solidFill>
                  <a:schemeClr val="accent1">
                    <a:lumMod val="50000"/>
                  </a:schemeClr>
                </a:solidFill>
              </a:rPr>
            </a:br>
            <a:r>
              <a:rPr lang="en-US" sz="1600" dirty="0" smtClean="0">
                <a:solidFill>
                  <a:schemeClr val="accent1">
                    <a:lumMod val="50000"/>
                  </a:schemeClr>
                </a:solidFill>
              </a:rPr>
              <a:t/>
            </a:r>
            <a:br>
              <a:rPr lang="en-US" sz="1600" dirty="0" smtClean="0">
                <a:solidFill>
                  <a:schemeClr val="accent1">
                    <a:lumMod val="50000"/>
                  </a:schemeClr>
                </a:solidFill>
              </a:rPr>
            </a:br>
            <a:r>
              <a:rPr lang="en-US" sz="1600" dirty="0" smtClean="0">
                <a:solidFill>
                  <a:schemeClr val="accent1"/>
                </a:solidFill>
              </a:rPr>
              <a:t>When thinking about your career path after college, </a:t>
            </a:r>
            <a:br>
              <a:rPr lang="en-US" sz="1600" dirty="0" smtClean="0">
                <a:solidFill>
                  <a:schemeClr val="accent1"/>
                </a:solidFill>
              </a:rPr>
            </a:br>
            <a:r>
              <a:rPr lang="en-US" sz="1600" dirty="0" smtClean="0">
                <a:solidFill>
                  <a:schemeClr val="accent1"/>
                </a:solidFill>
              </a:rPr>
              <a:t>how important are the following considerations:</a:t>
            </a:r>
            <a:br>
              <a:rPr lang="en-US" sz="1600" dirty="0" smtClean="0">
                <a:solidFill>
                  <a:schemeClr val="accent1"/>
                </a:solidFill>
              </a:rPr>
            </a:br>
            <a:r>
              <a:rPr lang="en-US" sz="1200" dirty="0" smtClean="0">
                <a:solidFill>
                  <a:schemeClr val="accent1"/>
                </a:solidFill>
              </a:rPr>
              <a:t/>
            </a:r>
            <a:br>
              <a:rPr lang="en-US" sz="1200" dirty="0" smtClean="0">
                <a:solidFill>
                  <a:schemeClr val="accent1"/>
                </a:solidFill>
              </a:rPr>
            </a:br>
            <a:r>
              <a:rPr lang="en-US" sz="1200" dirty="0" smtClean="0">
                <a:solidFill>
                  <a:schemeClr val="accent1">
                    <a:lumMod val="75000"/>
                  </a:schemeClr>
                </a:solidFill>
              </a:rPr>
              <a:t>(Percentages combine “Essential” and “Very Important” responses)</a:t>
            </a:r>
          </a:p>
        </p:txBody>
      </p:sp>
      <p:graphicFrame>
        <p:nvGraphicFramePr>
          <p:cNvPr id="6" name="Table 5"/>
          <p:cNvGraphicFramePr>
            <a:graphicFrameLocks noGrp="1"/>
          </p:cNvGraphicFramePr>
          <p:nvPr/>
        </p:nvGraphicFramePr>
        <p:xfrm>
          <a:off x="762000" y="1905000"/>
          <a:ext cx="7543800" cy="4450080"/>
        </p:xfrm>
        <a:graphic>
          <a:graphicData uri="http://schemas.openxmlformats.org/drawingml/2006/table">
            <a:tbl>
              <a:tblPr bandCol="1">
                <a:tableStyleId>{3B4B98B0-60AC-42C2-AFA5-B58CD77FA1E5}</a:tableStyleId>
              </a:tblPr>
              <a:tblGrid>
                <a:gridCol w="2514600"/>
                <a:gridCol w="2514600"/>
                <a:gridCol w="2514600"/>
              </a:tblGrid>
              <a:tr h="370840">
                <a:tc>
                  <a:txBody>
                    <a:bodyPr/>
                    <a:lstStyle/>
                    <a:p>
                      <a:endParaRPr lang="en-US" b="1" dirty="0">
                        <a:solidFill>
                          <a:schemeClr val="accent5">
                            <a:lumMod val="50000"/>
                          </a:schemeClr>
                        </a:solidFill>
                      </a:endParaRPr>
                    </a:p>
                  </a:txBody>
                  <a:tcPr/>
                </a:tc>
                <a:tc>
                  <a:txBody>
                    <a:bodyPr/>
                    <a:lstStyle/>
                    <a:p>
                      <a:pPr algn="ctr"/>
                      <a:r>
                        <a:rPr lang="en-US" sz="1600" b="1" dirty="0" smtClean="0">
                          <a:solidFill>
                            <a:schemeClr val="accent5">
                              <a:lumMod val="50000"/>
                            </a:schemeClr>
                          </a:solidFill>
                        </a:rPr>
                        <a:t>Your</a:t>
                      </a:r>
                      <a:r>
                        <a:rPr lang="en-US" sz="1600" b="1" baseline="0" dirty="0" smtClean="0">
                          <a:solidFill>
                            <a:schemeClr val="accent5">
                              <a:lumMod val="50000"/>
                            </a:schemeClr>
                          </a:solidFill>
                        </a:rPr>
                        <a:t> Institution</a:t>
                      </a:r>
                      <a:endParaRPr lang="en-US" sz="1600" b="1" dirty="0">
                        <a:solidFill>
                          <a:schemeClr val="accent5">
                            <a:lumMod val="50000"/>
                          </a:schemeClr>
                        </a:solidFill>
                      </a:endParaRPr>
                    </a:p>
                  </a:txBody>
                  <a:tcPr/>
                </a:tc>
                <a:tc>
                  <a:txBody>
                    <a:bodyPr/>
                    <a:lstStyle/>
                    <a:p>
                      <a:pPr algn="ctr"/>
                      <a:r>
                        <a:rPr lang="en-US" sz="1600" b="1" dirty="0" smtClean="0">
                          <a:solidFill>
                            <a:schemeClr val="accent5">
                              <a:lumMod val="50000"/>
                            </a:schemeClr>
                          </a:solidFill>
                        </a:rPr>
                        <a:t>Comparison Group</a:t>
                      </a:r>
                      <a:endParaRPr lang="en-US" sz="1600" b="1" dirty="0">
                        <a:solidFill>
                          <a:schemeClr val="accent5">
                            <a:lumMod val="50000"/>
                          </a:schemeClr>
                        </a:solidFill>
                      </a:endParaRPr>
                    </a:p>
                  </a:txBody>
                  <a:tcPr/>
                </a:tc>
              </a:tr>
              <a:tr h="370840">
                <a:tc>
                  <a:txBody>
                    <a:bodyPr/>
                    <a:lstStyle/>
                    <a:p>
                      <a:r>
                        <a:rPr lang="en-US" sz="1400" b="1" dirty="0" smtClean="0">
                          <a:solidFill>
                            <a:schemeClr val="accent5">
                              <a:lumMod val="50000"/>
                            </a:schemeClr>
                          </a:solidFill>
                        </a:rPr>
                        <a:t>Work/Life</a:t>
                      </a:r>
                      <a:r>
                        <a:rPr lang="en-US" sz="1400" b="1" baseline="0" dirty="0" smtClean="0">
                          <a:solidFill>
                            <a:schemeClr val="accent5">
                              <a:lumMod val="50000"/>
                            </a:schemeClr>
                          </a:solidFill>
                        </a:rPr>
                        <a:t> balance</a:t>
                      </a:r>
                    </a:p>
                  </a:txBody>
                  <a:tcPr/>
                </a:tc>
                <a:tc>
                  <a:txBody>
                    <a:bodyPr/>
                    <a:lstStyle/>
                    <a:p>
                      <a:pPr algn="ctr"/>
                      <a:r>
                        <a:rPr lang="en-US" sz="1600" b="1" smtClean="0">
                          <a:solidFill>
                            <a:schemeClr val="accent5">
                              <a:lumMod val="50000"/>
                            </a:schemeClr>
                          </a:solidFill>
                        </a:rPr>
                        <a:t>83.4%</a:t>
                      </a:r>
                      <a:endParaRPr lang="en-US" sz="1600" b="1" dirty="0">
                        <a:solidFill>
                          <a:schemeClr val="accent5">
                            <a:lumMod val="50000"/>
                          </a:schemeClr>
                        </a:solidFill>
                      </a:endParaRPr>
                    </a:p>
                  </a:txBody>
                  <a:tcPr/>
                </a:tc>
                <a:tc>
                  <a:txBody>
                    <a:bodyPr/>
                    <a:lstStyle/>
                    <a:p>
                      <a:pPr algn="ctr"/>
                      <a:r>
                        <a:rPr lang="en-US" sz="1600" b="1" smtClean="0">
                          <a:solidFill>
                            <a:schemeClr val="accent5">
                              <a:lumMod val="50000"/>
                            </a:schemeClr>
                          </a:solidFill>
                        </a:rPr>
                        <a:t>90.8%</a:t>
                      </a:r>
                      <a:endParaRPr lang="en-US" sz="1600" b="1" dirty="0" smtClean="0">
                        <a:solidFill>
                          <a:schemeClr val="accent5">
                            <a:lumMod val="50000"/>
                          </a:schemeClr>
                        </a:solidFill>
                      </a:endParaRPr>
                    </a:p>
                  </a:txBody>
                  <a:tcPr/>
                </a:tc>
              </a:tr>
              <a:tr h="370840">
                <a:tc>
                  <a:txBody>
                    <a:bodyPr/>
                    <a:lstStyle/>
                    <a:p>
                      <a:r>
                        <a:rPr lang="en-US" sz="1400" b="1" dirty="0" smtClean="0">
                          <a:solidFill>
                            <a:schemeClr val="accent5">
                              <a:lumMod val="50000"/>
                            </a:schemeClr>
                          </a:solidFill>
                        </a:rPr>
                        <a:t>Stable,</a:t>
                      </a:r>
                      <a:r>
                        <a:rPr lang="en-US" sz="1400" b="1" baseline="0" dirty="0" smtClean="0">
                          <a:solidFill>
                            <a:schemeClr val="accent5">
                              <a:lumMod val="50000"/>
                            </a:schemeClr>
                          </a:solidFill>
                        </a:rPr>
                        <a:t> secure future</a:t>
                      </a:r>
                      <a:endParaRPr lang="en-US" sz="1400" b="1" dirty="0">
                        <a:solidFill>
                          <a:schemeClr val="accent5">
                            <a:lumMod val="50000"/>
                          </a:schemeClr>
                        </a:solidFill>
                      </a:endParaRPr>
                    </a:p>
                  </a:txBody>
                  <a:tcPr/>
                </a:tc>
                <a:tc>
                  <a:txBody>
                    <a:bodyPr/>
                    <a:lstStyle/>
                    <a:p>
                      <a:pPr algn="ctr"/>
                      <a:r>
                        <a:rPr lang="en-US" sz="1600" b="1" smtClean="0">
                          <a:solidFill>
                            <a:schemeClr val="accent5">
                              <a:lumMod val="50000"/>
                            </a:schemeClr>
                          </a:solidFill>
                        </a:rPr>
                        <a:t>84.9%</a:t>
                      </a:r>
                      <a:endParaRPr lang="en-US" sz="1600" b="1" dirty="0">
                        <a:solidFill>
                          <a:schemeClr val="accent5">
                            <a:lumMod val="50000"/>
                          </a:schemeClr>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smtClean="0">
                          <a:solidFill>
                            <a:schemeClr val="accent5">
                              <a:lumMod val="50000"/>
                            </a:schemeClr>
                          </a:solidFill>
                        </a:rPr>
                        <a:t>82.4%</a:t>
                      </a:r>
                      <a:endParaRPr lang="en-US" sz="1600" b="1" dirty="0">
                        <a:solidFill>
                          <a:schemeClr val="accent5">
                            <a:lumMod val="50000"/>
                          </a:schemeClr>
                        </a:solidFill>
                      </a:endParaRPr>
                    </a:p>
                  </a:txBody>
                  <a:tcPr/>
                </a:tc>
              </a:tr>
              <a:tr h="370840">
                <a:tc>
                  <a:txBody>
                    <a:bodyPr/>
                    <a:lstStyle/>
                    <a:p>
                      <a:r>
                        <a:rPr lang="en-US" sz="1400" b="1" dirty="0" smtClean="0">
                          <a:solidFill>
                            <a:schemeClr val="accent5">
                              <a:lumMod val="50000"/>
                            </a:schemeClr>
                          </a:solidFill>
                        </a:rPr>
                        <a:t>Availability of jobs</a:t>
                      </a:r>
                      <a:endParaRPr lang="en-US" sz="1400" b="1" dirty="0">
                        <a:solidFill>
                          <a:schemeClr val="accent5">
                            <a:lumMod val="50000"/>
                          </a:schemeClr>
                        </a:solidFill>
                      </a:endParaRPr>
                    </a:p>
                  </a:txBody>
                  <a:tcPr/>
                </a:tc>
                <a:tc>
                  <a:txBody>
                    <a:bodyPr/>
                    <a:lstStyle/>
                    <a:p>
                      <a:pPr algn="ctr"/>
                      <a:r>
                        <a:rPr lang="en-US" sz="1600" b="1" smtClean="0">
                          <a:solidFill>
                            <a:schemeClr val="accent5">
                              <a:lumMod val="50000"/>
                            </a:schemeClr>
                          </a:solidFill>
                        </a:rPr>
                        <a:t>75.8%</a:t>
                      </a:r>
                      <a:endParaRPr lang="en-US" sz="1600" b="1" dirty="0">
                        <a:solidFill>
                          <a:schemeClr val="accent5">
                            <a:lumMod val="50000"/>
                          </a:schemeClr>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smtClean="0">
                          <a:solidFill>
                            <a:schemeClr val="accent5">
                              <a:lumMod val="50000"/>
                            </a:schemeClr>
                          </a:solidFill>
                        </a:rPr>
                        <a:t>81.3%</a:t>
                      </a:r>
                      <a:endParaRPr lang="en-US" sz="1600" b="1" dirty="0">
                        <a:solidFill>
                          <a:schemeClr val="accent5">
                            <a:lumMod val="50000"/>
                          </a:schemeClr>
                        </a:solidFill>
                      </a:endParaRPr>
                    </a:p>
                  </a:txBody>
                  <a:tcPr/>
                </a:tc>
              </a:tr>
              <a:tr h="370840">
                <a:tc>
                  <a:txBody>
                    <a:bodyPr/>
                    <a:lstStyle/>
                    <a:p>
                      <a:r>
                        <a:rPr lang="en-US" sz="1400" b="1" dirty="0" smtClean="0">
                          <a:solidFill>
                            <a:schemeClr val="accent5">
                              <a:lumMod val="50000"/>
                            </a:schemeClr>
                          </a:solidFill>
                        </a:rPr>
                        <a:t>Ability to pay off debt</a:t>
                      </a:r>
                      <a:endParaRPr lang="en-US" sz="1400" b="1" dirty="0">
                        <a:solidFill>
                          <a:schemeClr val="accent5">
                            <a:lumMod val="50000"/>
                          </a:schemeClr>
                        </a:solidFill>
                      </a:endParaRPr>
                    </a:p>
                  </a:txBody>
                  <a:tcPr/>
                </a:tc>
                <a:tc>
                  <a:txBody>
                    <a:bodyPr/>
                    <a:lstStyle/>
                    <a:p>
                      <a:pPr algn="ctr"/>
                      <a:r>
                        <a:rPr lang="en-US" sz="1600" b="1" smtClean="0">
                          <a:solidFill>
                            <a:schemeClr val="accent5">
                              <a:lumMod val="50000"/>
                            </a:schemeClr>
                          </a:solidFill>
                        </a:rPr>
                        <a:t>78.8%</a:t>
                      </a:r>
                      <a:endParaRPr lang="en-US" sz="1600" b="1" dirty="0">
                        <a:solidFill>
                          <a:schemeClr val="accent5">
                            <a:lumMod val="50000"/>
                          </a:schemeClr>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smtClean="0">
                          <a:solidFill>
                            <a:schemeClr val="accent5">
                              <a:lumMod val="50000"/>
                            </a:schemeClr>
                          </a:solidFill>
                        </a:rPr>
                        <a:t>79.6%</a:t>
                      </a:r>
                      <a:endParaRPr lang="en-US" sz="1600" b="1" dirty="0">
                        <a:solidFill>
                          <a:schemeClr val="accent5">
                            <a:lumMod val="50000"/>
                          </a:schemeClr>
                        </a:solidFill>
                      </a:endParaRPr>
                    </a:p>
                  </a:txBody>
                  <a:tcPr/>
                </a:tc>
              </a:tr>
              <a:tr h="370840">
                <a:tc>
                  <a:txBody>
                    <a:bodyPr/>
                    <a:lstStyle/>
                    <a:p>
                      <a:r>
                        <a:rPr lang="en-US" sz="1400" b="1" dirty="0" smtClean="0">
                          <a:solidFill>
                            <a:schemeClr val="accent5">
                              <a:lumMod val="50000"/>
                            </a:schemeClr>
                          </a:solidFill>
                        </a:rPr>
                        <a:t>Leadership potential</a:t>
                      </a:r>
                      <a:endParaRPr lang="en-US" sz="1400" b="1" dirty="0">
                        <a:solidFill>
                          <a:schemeClr val="accent5">
                            <a:lumMod val="50000"/>
                          </a:schemeClr>
                        </a:solidFill>
                      </a:endParaRPr>
                    </a:p>
                  </a:txBody>
                  <a:tcPr/>
                </a:tc>
                <a:tc>
                  <a:txBody>
                    <a:bodyPr/>
                    <a:lstStyle/>
                    <a:p>
                      <a:pPr algn="ctr"/>
                      <a:r>
                        <a:rPr lang="en-US" sz="1600" b="1" smtClean="0">
                          <a:solidFill>
                            <a:schemeClr val="accent5">
                              <a:lumMod val="50000"/>
                            </a:schemeClr>
                          </a:solidFill>
                        </a:rPr>
                        <a:t>65.2%</a:t>
                      </a:r>
                      <a:endParaRPr lang="en-US" sz="1600" b="1" dirty="0">
                        <a:solidFill>
                          <a:schemeClr val="accent5">
                            <a:lumMod val="50000"/>
                          </a:schemeClr>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smtClean="0">
                          <a:solidFill>
                            <a:schemeClr val="accent5">
                              <a:lumMod val="50000"/>
                            </a:schemeClr>
                          </a:solidFill>
                        </a:rPr>
                        <a:t>68.2%</a:t>
                      </a:r>
                      <a:endParaRPr lang="en-US" sz="1600" b="1" dirty="0">
                        <a:solidFill>
                          <a:schemeClr val="accent5">
                            <a:lumMod val="50000"/>
                          </a:schemeClr>
                        </a:solidFill>
                      </a:endParaRPr>
                    </a:p>
                  </a:txBody>
                  <a:tcPr/>
                </a:tc>
              </a:tr>
              <a:tr h="370840">
                <a:tc>
                  <a:txBody>
                    <a:bodyPr/>
                    <a:lstStyle/>
                    <a:p>
                      <a:r>
                        <a:rPr lang="en-US" sz="1400" b="1" dirty="0" smtClean="0">
                          <a:solidFill>
                            <a:schemeClr val="accent5">
                              <a:lumMod val="50000"/>
                            </a:schemeClr>
                          </a:solidFill>
                        </a:rPr>
                        <a:t>Expression of personal</a:t>
                      </a:r>
                      <a:r>
                        <a:rPr lang="en-US" sz="1400" b="1" baseline="0" dirty="0" smtClean="0">
                          <a:solidFill>
                            <a:schemeClr val="accent5">
                              <a:lumMod val="50000"/>
                            </a:schemeClr>
                          </a:solidFill>
                        </a:rPr>
                        <a:t> values</a:t>
                      </a:r>
                      <a:endParaRPr lang="en-US" sz="1400" b="1" dirty="0">
                        <a:solidFill>
                          <a:schemeClr val="accent5">
                            <a:lumMod val="50000"/>
                          </a:schemeClr>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smtClean="0">
                          <a:solidFill>
                            <a:schemeClr val="accent5">
                              <a:lumMod val="50000"/>
                            </a:schemeClr>
                          </a:solidFill>
                        </a:rPr>
                        <a:t>71.2%</a:t>
                      </a:r>
                      <a:endParaRPr lang="en-US" sz="1600" b="1" dirty="0">
                        <a:solidFill>
                          <a:schemeClr val="accent5">
                            <a:lumMod val="50000"/>
                          </a:schemeClr>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smtClean="0">
                          <a:solidFill>
                            <a:schemeClr val="accent5">
                              <a:lumMod val="50000"/>
                            </a:schemeClr>
                          </a:solidFill>
                        </a:rPr>
                        <a:t>72.3%</a:t>
                      </a:r>
                      <a:endParaRPr lang="en-US" sz="1600" b="1" dirty="0">
                        <a:solidFill>
                          <a:schemeClr val="accent5">
                            <a:lumMod val="50000"/>
                          </a:schemeClr>
                        </a:solidFill>
                      </a:endParaRPr>
                    </a:p>
                  </a:txBody>
                  <a:tcPr/>
                </a:tc>
              </a:tr>
              <a:tr h="370840">
                <a:tc>
                  <a:txBody>
                    <a:bodyPr/>
                    <a:lstStyle/>
                    <a:p>
                      <a:r>
                        <a:rPr lang="en-US" sz="1400" b="1" dirty="0" smtClean="0">
                          <a:solidFill>
                            <a:schemeClr val="accent5">
                              <a:lumMod val="50000"/>
                            </a:schemeClr>
                          </a:solidFill>
                        </a:rPr>
                        <a:t>Opportunity for innovation</a:t>
                      </a:r>
                      <a:endParaRPr lang="en-US" sz="1400" b="1" dirty="0">
                        <a:solidFill>
                          <a:schemeClr val="accent5">
                            <a:lumMod val="50000"/>
                          </a:schemeClr>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smtClean="0">
                          <a:solidFill>
                            <a:schemeClr val="accent5">
                              <a:lumMod val="50000"/>
                            </a:schemeClr>
                          </a:solidFill>
                        </a:rPr>
                        <a:t>66.7%</a:t>
                      </a:r>
                      <a:endParaRPr lang="en-US" sz="1600" b="1" dirty="0">
                        <a:solidFill>
                          <a:schemeClr val="accent5">
                            <a:lumMod val="50000"/>
                          </a:schemeClr>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smtClean="0">
                          <a:solidFill>
                            <a:schemeClr val="accent5">
                              <a:lumMod val="50000"/>
                            </a:schemeClr>
                          </a:solidFill>
                        </a:rPr>
                        <a:t>64.5%</a:t>
                      </a:r>
                      <a:endParaRPr lang="en-US" sz="1600" b="1" dirty="0">
                        <a:solidFill>
                          <a:schemeClr val="accent5">
                            <a:lumMod val="50000"/>
                          </a:schemeClr>
                        </a:solidFill>
                      </a:endParaRPr>
                    </a:p>
                  </a:txBody>
                  <a:tcPr/>
                </a:tc>
              </a:tr>
              <a:tr h="370840">
                <a:tc>
                  <a:txBody>
                    <a:bodyPr/>
                    <a:lstStyle/>
                    <a:p>
                      <a:r>
                        <a:rPr lang="en-US" sz="1400" b="1" dirty="0" smtClean="0">
                          <a:solidFill>
                            <a:schemeClr val="accent5">
                              <a:lumMod val="50000"/>
                            </a:schemeClr>
                          </a:solidFill>
                        </a:rPr>
                        <a:t>Creativity and initiative</a:t>
                      </a:r>
                      <a:endParaRPr lang="en-US" sz="1400" b="1" dirty="0">
                        <a:solidFill>
                          <a:schemeClr val="accent5">
                            <a:lumMod val="50000"/>
                          </a:schemeClr>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smtClean="0">
                          <a:solidFill>
                            <a:schemeClr val="accent5">
                              <a:lumMod val="50000"/>
                            </a:schemeClr>
                          </a:solidFill>
                        </a:rPr>
                        <a:t>66.7%</a:t>
                      </a:r>
                      <a:endParaRPr lang="en-US" sz="1600" b="1" dirty="0">
                        <a:solidFill>
                          <a:schemeClr val="accent5">
                            <a:lumMod val="50000"/>
                          </a:schemeClr>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smtClean="0">
                          <a:solidFill>
                            <a:schemeClr val="accent5">
                              <a:lumMod val="50000"/>
                            </a:schemeClr>
                          </a:solidFill>
                        </a:rPr>
                        <a:t>65.1%</a:t>
                      </a:r>
                      <a:endParaRPr lang="en-US" sz="1600" b="1" dirty="0">
                        <a:solidFill>
                          <a:schemeClr val="accent5">
                            <a:lumMod val="50000"/>
                          </a:schemeClr>
                        </a:solidFill>
                      </a:endParaRPr>
                    </a:p>
                  </a:txBody>
                  <a:tcPr/>
                </a:tc>
              </a:tr>
              <a:tr h="370840">
                <a:tc>
                  <a:txBody>
                    <a:bodyPr/>
                    <a:lstStyle/>
                    <a:p>
                      <a:r>
                        <a:rPr lang="en-US" sz="1400" b="1" dirty="0" smtClean="0">
                          <a:solidFill>
                            <a:schemeClr val="accent5">
                              <a:lumMod val="50000"/>
                            </a:schemeClr>
                          </a:solidFill>
                        </a:rPr>
                        <a:t>High income potential</a:t>
                      </a:r>
                      <a:endParaRPr lang="en-US" sz="1400" b="1" dirty="0">
                        <a:solidFill>
                          <a:schemeClr val="accent5">
                            <a:lumMod val="50000"/>
                          </a:schemeClr>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smtClean="0">
                          <a:solidFill>
                            <a:schemeClr val="accent5">
                              <a:lumMod val="50000"/>
                            </a:schemeClr>
                          </a:solidFill>
                        </a:rPr>
                        <a:t>53.0%</a:t>
                      </a:r>
                      <a:endParaRPr lang="en-US" sz="1600" b="1" dirty="0">
                        <a:solidFill>
                          <a:schemeClr val="accent5">
                            <a:lumMod val="50000"/>
                          </a:schemeClr>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smtClean="0">
                          <a:solidFill>
                            <a:schemeClr val="accent5">
                              <a:lumMod val="50000"/>
                            </a:schemeClr>
                          </a:solidFill>
                        </a:rPr>
                        <a:t>51.0%</a:t>
                      </a:r>
                      <a:endParaRPr lang="en-US" sz="1600" b="1" dirty="0">
                        <a:solidFill>
                          <a:schemeClr val="accent5">
                            <a:lumMod val="50000"/>
                          </a:schemeClr>
                        </a:solidFill>
                      </a:endParaRPr>
                    </a:p>
                  </a:txBody>
                  <a:tcPr/>
                </a:tc>
              </a:tr>
              <a:tr h="370840">
                <a:tc>
                  <a:txBody>
                    <a:bodyPr/>
                    <a:lstStyle/>
                    <a:p>
                      <a:r>
                        <a:rPr lang="en-US" sz="1400" b="1" dirty="0" smtClean="0">
                          <a:solidFill>
                            <a:schemeClr val="accent5">
                              <a:lumMod val="50000"/>
                            </a:schemeClr>
                          </a:solidFill>
                        </a:rPr>
                        <a:t>Working for social change</a:t>
                      </a:r>
                      <a:endParaRPr lang="en-US" sz="1400" b="1" dirty="0">
                        <a:solidFill>
                          <a:schemeClr val="accent5">
                            <a:lumMod val="50000"/>
                          </a:schemeClr>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smtClean="0">
                          <a:solidFill>
                            <a:schemeClr val="accent5">
                              <a:lumMod val="50000"/>
                            </a:schemeClr>
                          </a:solidFill>
                        </a:rPr>
                        <a:t>37.9%</a:t>
                      </a:r>
                      <a:endParaRPr lang="en-US" sz="1600" b="1" dirty="0">
                        <a:solidFill>
                          <a:schemeClr val="accent5">
                            <a:lumMod val="50000"/>
                          </a:schemeClr>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smtClean="0">
                          <a:solidFill>
                            <a:schemeClr val="accent5">
                              <a:lumMod val="50000"/>
                            </a:schemeClr>
                          </a:solidFill>
                        </a:rPr>
                        <a:t>48.7%</a:t>
                      </a:r>
                      <a:endParaRPr lang="en-US" sz="1600" b="1" dirty="0">
                        <a:solidFill>
                          <a:schemeClr val="accent5">
                            <a:lumMod val="50000"/>
                          </a:schemeClr>
                        </a:solidFill>
                      </a:endParaRPr>
                    </a:p>
                  </a:txBody>
                  <a:tcPr/>
                </a:tc>
              </a:tr>
              <a:tr h="370840">
                <a:tc>
                  <a:txBody>
                    <a:bodyPr/>
                    <a:lstStyle/>
                    <a:p>
                      <a:r>
                        <a:rPr lang="en-US" sz="1400" b="1" dirty="0" smtClean="0">
                          <a:solidFill>
                            <a:schemeClr val="accent5">
                              <a:lumMod val="50000"/>
                            </a:schemeClr>
                          </a:solidFill>
                        </a:rPr>
                        <a:t>Social</a:t>
                      </a:r>
                      <a:r>
                        <a:rPr lang="en-US" sz="1400" b="1" baseline="0" dirty="0" smtClean="0">
                          <a:solidFill>
                            <a:schemeClr val="accent5">
                              <a:lumMod val="50000"/>
                            </a:schemeClr>
                          </a:solidFill>
                        </a:rPr>
                        <a:t> recognition or status</a:t>
                      </a:r>
                      <a:endParaRPr lang="en-US" sz="1400" b="1" dirty="0">
                        <a:solidFill>
                          <a:schemeClr val="accent5">
                            <a:lumMod val="50000"/>
                          </a:schemeClr>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smtClean="0">
                          <a:solidFill>
                            <a:schemeClr val="accent5">
                              <a:lumMod val="50000"/>
                            </a:schemeClr>
                          </a:solidFill>
                        </a:rPr>
                        <a:t>34.9%</a:t>
                      </a:r>
                      <a:endParaRPr lang="en-US" sz="1600" b="1" dirty="0">
                        <a:solidFill>
                          <a:schemeClr val="accent5">
                            <a:lumMod val="50000"/>
                          </a:schemeClr>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smtClean="0">
                          <a:solidFill>
                            <a:schemeClr val="accent5">
                              <a:lumMod val="50000"/>
                            </a:schemeClr>
                          </a:solidFill>
                        </a:rPr>
                        <a:t>32.0%</a:t>
                      </a:r>
                      <a:endParaRPr lang="en-US" sz="1600" b="1" dirty="0">
                        <a:solidFill>
                          <a:schemeClr val="accent5">
                            <a:lumMod val="50000"/>
                          </a:schemeClr>
                        </a:solidFill>
                      </a:endParaRPr>
                    </a:p>
                  </a:txBody>
                  <a:tcPr/>
                </a:tc>
              </a:tr>
            </a:tbl>
          </a:graphicData>
        </a:graphic>
      </p:graphicFrame>
      <p:sp>
        <p:nvSpPr>
          <p:cNvPr id="7" name="Footer Placeholder 6"/>
          <p:cNvSpPr>
            <a:spLocks noGrp="1"/>
          </p:cNvSpPr>
          <p:nvPr>
            <p:ph type="ftr" sz="quarter" idx="10"/>
          </p:nvPr>
        </p:nvSpPr>
        <p:spPr/>
        <p:txBody>
          <a:bodyPr/>
          <a:lstStyle/>
          <a:p>
            <a:pPr>
              <a:defRPr/>
            </a:pPr>
            <a:r>
              <a:rPr lang="en-US" smtClean="0"/>
              <a:t>2013 College Senior Survey</a:t>
            </a:r>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B5C7D9DF-B344-481C-93AF-F216FDA2C004}" type="slidenum">
              <a:rPr lang="en-US" sz="1200" u="none"/>
              <a:pPr algn="r" eaLnBrk="1" hangingPunct="1"/>
              <a:t>45</a:t>
            </a:fld>
            <a:endParaRPr lang="en-US" sz="1200" u="none"/>
          </a:p>
        </p:txBody>
      </p:sp>
      <p:sp>
        <p:nvSpPr>
          <p:cNvPr id="36868" name="Slide Number Placeholder 8"/>
          <p:cNvSpPr>
            <a:spLocks noGrp="1"/>
          </p:cNvSpPr>
          <p:nvPr>
            <p:ph type="sldNum" sz="quarter" idx="11"/>
          </p:nvPr>
        </p:nvSpPr>
        <p:spPr>
          <a:noFill/>
        </p:spPr>
        <p:txBody>
          <a:bodyPr/>
          <a:lstStyle/>
          <a:p>
            <a:fld id="{EA50C6A9-7552-4018-A396-4A9F2B70CC7A}" type="slidenum">
              <a:rPr lang="en-US" smtClean="0"/>
              <a:pPr/>
              <a:t>45</a:t>
            </a:fld>
            <a:endParaRPr lang="en-US" smtClean="0"/>
          </a:p>
        </p:txBody>
      </p:sp>
      <p:sp>
        <p:nvSpPr>
          <p:cNvPr id="51206" name="Rectangle 2"/>
          <p:cNvSpPr>
            <a:spLocks noGrp="1" noChangeArrowheads="1"/>
          </p:cNvSpPr>
          <p:nvPr>
            <p:ph type="title" idx="4294967295"/>
          </p:nvPr>
        </p:nvSpPr>
        <p:spPr>
          <a:xfrm>
            <a:off x="914400" y="152400"/>
            <a:ext cx="8229600" cy="1066800"/>
          </a:xfrm>
        </p:spPr>
        <p:txBody>
          <a:bodyPr/>
          <a:lstStyle/>
          <a:p>
            <a:pPr eaLnBrk="1" hangingPunct="1">
              <a:defRPr/>
            </a:pPr>
            <a:r>
              <a:rPr lang="en-US" dirty="0" smtClean="0">
                <a:solidFill>
                  <a:schemeClr val="accent1">
                    <a:lumMod val="50000"/>
                  </a:schemeClr>
                </a:solidFill>
              </a:rPr>
              <a:t>Future Plans</a:t>
            </a:r>
            <a:r>
              <a:rPr lang="en-US" sz="1600" dirty="0" smtClean="0"/>
              <a:t/>
            </a:r>
            <a:br>
              <a:rPr lang="en-US" sz="1600" dirty="0" smtClean="0"/>
            </a:br>
            <a:r>
              <a:rPr lang="en-US" sz="1600" dirty="0" smtClean="0"/>
              <a:t/>
            </a:r>
            <a:br>
              <a:rPr lang="en-US" sz="1600" dirty="0" smtClean="0"/>
            </a:br>
            <a:r>
              <a:rPr lang="en-US" sz="1600" dirty="0" smtClean="0">
                <a:solidFill>
                  <a:schemeClr val="accent1"/>
                </a:solidFill>
              </a:rPr>
              <a:t>Preparedness for Future Plans</a:t>
            </a:r>
            <a:endParaRPr lang="en-US" sz="1200" dirty="0" smtClean="0">
              <a:solidFill>
                <a:schemeClr val="accent1"/>
              </a:solidFill>
            </a:endParaRPr>
          </a:p>
        </p:txBody>
      </p:sp>
      <p:graphicFrame>
        <p:nvGraphicFramePr>
          <p:cNvPr id="10" name="future plans"/>
          <p:cNvGraphicFramePr>
            <a:graphicFrameLocks noChangeAspect="1"/>
          </p:cNvGraphicFramePr>
          <p:nvPr/>
        </p:nvGraphicFramePr>
        <p:xfrm>
          <a:off x="50800" y="1422400"/>
          <a:ext cx="9042400" cy="3708400"/>
        </p:xfrm>
        <a:graphic>
          <a:graphicData uri="http://schemas.openxmlformats.org/drawingml/2006/chart">
            <c:chart xmlns:c="http://schemas.openxmlformats.org/drawingml/2006/chart" xmlns:r="http://schemas.openxmlformats.org/officeDocument/2006/relationships" r:id="rId3"/>
          </a:graphicData>
        </a:graphic>
      </p:graphicFrame>
      <p:sp>
        <p:nvSpPr>
          <p:cNvPr id="51209" name="Rectangle 7"/>
          <p:cNvSpPr>
            <a:spLocks noChangeArrowheads="1"/>
          </p:cNvSpPr>
          <p:nvPr/>
        </p:nvSpPr>
        <p:spPr bwMode="auto">
          <a:xfrm>
            <a:off x="1524000" y="5029200"/>
            <a:ext cx="2438400" cy="533400"/>
          </a:xfrm>
          <a:prstGeom prst="rect">
            <a:avLst/>
          </a:prstGeom>
          <a:noFill/>
          <a:ln w="9525">
            <a:noFill/>
            <a:miter lim="800000"/>
            <a:headEnd/>
            <a:tailEnd/>
          </a:ln>
        </p:spPr>
        <p:txBody>
          <a:bodyPr anchor="ctr"/>
          <a:lstStyle/>
          <a:p>
            <a:pPr algn="ctr" fontAlgn="ctr">
              <a:defRPr/>
            </a:pPr>
            <a:r>
              <a:rPr lang="en-US" sz="1400" u="none" dirty="0">
                <a:solidFill>
                  <a:schemeClr val="accent1">
                    <a:lumMod val="50000"/>
                  </a:schemeClr>
                </a:solidFill>
              </a:rPr>
              <a:t>Preparedness for employment after college</a:t>
            </a:r>
          </a:p>
        </p:txBody>
      </p:sp>
      <p:sp>
        <p:nvSpPr>
          <p:cNvPr id="51210" name="Rectangle 8"/>
          <p:cNvSpPr>
            <a:spLocks noChangeArrowheads="1"/>
          </p:cNvSpPr>
          <p:nvPr/>
        </p:nvSpPr>
        <p:spPr bwMode="auto">
          <a:xfrm>
            <a:off x="5867400" y="5029200"/>
            <a:ext cx="2286000" cy="533400"/>
          </a:xfrm>
          <a:prstGeom prst="rect">
            <a:avLst/>
          </a:prstGeom>
          <a:noFill/>
          <a:ln w="9525">
            <a:noFill/>
            <a:miter lim="800000"/>
            <a:headEnd/>
            <a:tailEnd/>
          </a:ln>
        </p:spPr>
        <p:txBody>
          <a:bodyPr anchor="ctr"/>
          <a:lstStyle/>
          <a:p>
            <a:pPr algn="ctr" fontAlgn="ctr">
              <a:defRPr/>
            </a:pPr>
            <a:r>
              <a:rPr lang="en-US" sz="1400" u="none" dirty="0">
                <a:solidFill>
                  <a:schemeClr val="accent1">
                    <a:lumMod val="50000"/>
                  </a:schemeClr>
                </a:solidFill>
              </a:rPr>
              <a:t>Preparedness for graduate or advanced education</a:t>
            </a:r>
          </a:p>
        </p:txBody>
      </p:sp>
      <p:sp>
        <p:nvSpPr>
          <p:cNvPr id="13" name="Rectangle 6"/>
          <p:cNvSpPr>
            <a:spLocks noChangeArrowheads="1"/>
          </p:cNvSpPr>
          <p:nvPr/>
        </p:nvSpPr>
        <p:spPr bwMode="auto">
          <a:xfrm>
            <a:off x="3124200" y="5934670"/>
            <a:ext cx="2971800" cy="892552"/>
          </a:xfrm>
          <a:prstGeom prst="rect">
            <a:avLst/>
          </a:prstGeom>
          <a:noFill/>
          <a:ln w="9525">
            <a:noFill/>
            <a:miter lim="800000"/>
            <a:headEnd/>
            <a:tailEnd/>
          </a:ln>
        </p:spPr>
        <p:txBody>
          <a:bodyPr numCol="2">
            <a:spAutoFit/>
          </a:bodyPr>
          <a:lstStyle/>
          <a:p>
            <a:pPr>
              <a:defRPr/>
            </a:pPr>
            <a:r>
              <a:rPr lang="en-US" sz="1200" b="1" u="none" dirty="0">
                <a:solidFill>
                  <a:schemeClr val="accent1">
                    <a:lumMod val="50000"/>
                  </a:schemeClr>
                </a:solidFill>
              </a:rPr>
              <a:t>Your Institution         </a:t>
            </a:r>
          </a:p>
          <a:p>
            <a:pPr>
              <a:defRPr/>
            </a:pPr>
            <a:r>
              <a:rPr lang="en-US" sz="1400" u="none" dirty="0">
                <a:solidFill>
                  <a:srgbClr val="CCFFFF"/>
                </a:solidFill>
              </a:rPr>
              <a:t>■ </a:t>
            </a:r>
            <a:r>
              <a:rPr lang="en-US" sz="1200" u="none" dirty="0">
                <a:solidFill>
                  <a:schemeClr val="accent1">
                    <a:lumMod val="50000"/>
                  </a:schemeClr>
                </a:solidFill>
              </a:rPr>
              <a:t>A Major Strength</a:t>
            </a:r>
          </a:p>
          <a:p>
            <a:pPr>
              <a:defRPr/>
            </a:pPr>
            <a:r>
              <a:rPr lang="en-US" sz="1400" u="none" dirty="0">
                <a:solidFill>
                  <a:srgbClr val="7680AC"/>
                </a:solidFill>
              </a:rPr>
              <a:t>■</a:t>
            </a:r>
            <a:r>
              <a:rPr lang="en-US" sz="1400" u="none" dirty="0">
                <a:solidFill>
                  <a:srgbClr val="CCFFFF"/>
                </a:solidFill>
              </a:rPr>
              <a:t> </a:t>
            </a:r>
            <a:r>
              <a:rPr lang="en-US" sz="1200" u="none" dirty="0">
                <a:solidFill>
                  <a:schemeClr val="accent1">
                    <a:lumMod val="50000"/>
                  </a:schemeClr>
                </a:solidFill>
              </a:rPr>
              <a:t>Somewhat Strong</a:t>
            </a:r>
            <a:endParaRPr lang="en-US" sz="1400" u="none" dirty="0">
              <a:solidFill>
                <a:schemeClr val="accent1">
                  <a:lumMod val="50000"/>
                </a:schemeClr>
              </a:solidFill>
            </a:endParaRPr>
          </a:p>
          <a:p>
            <a:pPr>
              <a:defRPr/>
            </a:pPr>
            <a:endParaRPr lang="en-US" sz="1200" b="1" u="none" dirty="0"/>
          </a:p>
          <a:p>
            <a:pPr>
              <a:defRPr/>
            </a:pPr>
            <a:r>
              <a:rPr lang="en-US" sz="1200" b="1" u="none" dirty="0">
                <a:solidFill>
                  <a:schemeClr val="accent1">
                    <a:lumMod val="50000"/>
                  </a:schemeClr>
                </a:solidFill>
              </a:rPr>
              <a:t>Comparison Group</a:t>
            </a:r>
          </a:p>
          <a:p>
            <a:pPr>
              <a:defRPr/>
            </a:pPr>
            <a:r>
              <a:rPr lang="en-US" sz="1400" b="1" u="none" dirty="0">
                <a:solidFill>
                  <a:schemeClr val="accent2"/>
                </a:solidFill>
              </a:rPr>
              <a:t>■ </a:t>
            </a:r>
            <a:r>
              <a:rPr lang="en-US" sz="1200" u="none" dirty="0">
                <a:solidFill>
                  <a:schemeClr val="accent1">
                    <a:lumMod val="50000"/>
                  </a:schemeClr>
                </a:solidFill>
              </a:rPr>
              <a:t>A Major Strength</a:t>
            </a:r>
            <a:endParaRPr lang="en-US" sz="1400" u="none" dirty="0">
              <a:solidFill>
                <a:schemeClr val="accent1">
                  <a:lumMod val="50000"/>
                </a:schemeClr>
              </a:solidFill>
            </a:endParaRPr>
          </a:p>
          <a:p>
            <a:pPr>
              <a:defRPr/>
            </a:pPr>
            <a:r>
              <a:rPr lang="en-US" sz="1400" u="none" dirty="0">
                <a:solidFill>
                  <a:srgbClr val="FFCC00"/>
                </a:solidFill>
              </a:rPr>
              <a:t>■</a:t>
            </a:r>
            <a:r>
              <a:rPr lang="en-US" sz="1200" u="none" dirty="0">
                <a:solidFill>
                  <a:srgbClr val="FFCC00"/>
                </a:solidFill>
              </a:rPr>
              <a:t> </a:t>
            </a:r>
            <a:r>
              <a:rPr lang="en-US" sz="1200" u="none" dirty="0">
                <a:solidFill>
                  <a:schemeClr val="accent1">
                    <a:lumMod val="50000"/>
                  </a:schemeClr>
                </a:solidFill>
              </a:rPr>
              <a:t>Somewhat Strong</a:t>
            </a:r>
          </a:p>
          <a:p>
            <a:pPr>
              <a:defRPr/>
            </a:pPr>
            <a:endParaRPr lang="en-US" sz="1200" b="1" u="none" dirty="0"/>
          </a:p>
        </p:txBody>
      </p:sp>
      <p:sp>
        <p:nvSpPr>
          <p:cNvPr id="9" name="Footer Placeholder 8"/>
          <p:cNvSpPr>
            <a:spLocks noGrp="1"/>
          </p:cNvSpPr>
          <p:nvPr>
            <p:ph type="ftr" sz="quarter" idx="10"/>
          </p:nvPr>
        </p:nvSpPr>
        <p:spPr/>
        <p:txBody>
          <a:bodyPr/>
          <a:lstStyle/>
          <a:p>
            <a:pPr>
              <a:defRPr/>
            </a:pPr>
            <a:r>
              <a:rPr lang="en-US" smtClean="0"/>
              <a:t>2013 College Senior Survey</a:t>
            </a:r>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ctrTitle" sz="quarter"/>
          </p:nvPr>
        </p:nvSpPr>
        <p:spPr>
          <a:xfrm>
            <a:off x="685800" y="2454275"/>
            <a:ext cx="7772400" cy="1736725"/>
          </a:xfrm>
        </p:spPr>
        <p:txBody>
          <a:bodyPr/>
          <a:lstStyle/>
          <a:p>
            <a:pPr eaLnBrk="1" hangingPunct="1">
              <a:defRPr/>
            </a:pPr>
            <a:r>
              <a:rPr lang="en-US" dirty="0" smtClean="0">
                <a:solidFill>
                  <a:schemeClr val="accent1">
                    <a:lumMod val="50000"/>
                  </a:schemeClr>
                </a:solidFill>
              </a:rPr>
              <a:t>Satisfaction</a:t>
            </a:r>
          </a:p>
        </p:txBody>
      </p:sp>
      <p:sp>
        <p:nvSpPr>
          <p:cNvPr id="54275" name="Subtitle 5"/>
          <p:cNvSpPr>
            <a:spLocks noGrp="1"/>
          </p:cNvSpPr>
          <p:nvPr>
            <p:ph type="subTitle" sz="quarter" idx="1"/>
          </p:nvPr>
        </p:nvSpPr>
        <p:spPr>
          <a:xfrm>
            <a:off x="1371600" y="4343400"/>
            <a:ext cx="6400800" cy="1752600"/>
          </a:xfrm>
        </p:spPr>
        <p:txBody>
          <a:bodyPr/>
          <a:lstStyle/>
          <a:p>
            <a:pPr>
              <a:defRPr/>
            </a:pPr>
            <a:r>
              <a:rPr lang="en-US" sz="2400" b="1" dirty="0" smtClean="0">
                <a:solidFill>
                  <a:schemeClr val="accent5">
                    <a:lumMod val="75000"/>
                  </a:schemeClr>
                </a:solidFill>
                <a:effectLst/>
              </a:rPr>
              <a:t>Understanding how students perceive their college experience identifies areas that are working well and sheds light on those that need improvement.</a:t>
            </a:r>
          </a:p>
        </p:txBody>
      </p:sp>
      <p:sp>
        <p:nvSpPr>
          <p:cNvPr id="54277" name="Rectangle 4"/>
          <p:cNvSpPr>
            <a:spLocks noChangeArrowheads="1"/>
          </p:cNvSpPr>
          <p:nvPr/>
        </p:nvSpPr>
        <p:spPr bwMode="auto">
          <a:xfrm>
            <a:off x="2286000" y="2613025"/>
            <a:ext cx="4572000" cy="400050"/>
          </a:xfrm>
          <a:prstGeom prst="rect">
            <a:avLst/>
          </a:prstGeom>
          <a:noFill/>
          <a:ln w="9525">
            <a:noFill/>
            <a:miter lim="800000"/>
            <a:headEnd/>
            <a:tailEnd/>
          </a:ln>
        </p:spPr>
        <p:txBody>
          <a:bodyPr>
            <a:spAutoFit/>
          </a:bodyPr>
          <a:lstStyle/>
          <a:p>
            <a:endParaRPr lang="en-US"/>
          </a:p>
        </p:txBody>
      </p:sp>
      <p:pic>
        <p:nvPicPr>
          <p:cNvPr id="54278" name="Picture 2"/>
          <p:cNvPicPr>
            <a:picLocks noChangeAspect="1" noChangeArrowheads="1"/>
          </p:cNvPicPr>
          <p:nvPr/>
        </p:nvPicPr>
        <p:blipFill>
          <a:blip r:embed="rId3" cstate="print"/>
          <a:srcRect/>
          <a:stretch>
            <a:fillRect/>
          </a:stretch>
        </p:blipFill>
        <p:spPr bwMode="auto">
          <a:xfrm>
            <a:off x="3810000" y="2076450"/>
            <a:ext cx="1524000" cy="1276350"/>
          </a:xfrm>
          <a:prstGeom prst="rect">
            <a:avLst/>
          </a:prstGeom>
          <a:noFill/>
          <a:ln w="12700">
            <a:solidFill>
              <a:schemeClr val="accent1">
                <a:lumMod val="75000"/>
              </a:schemeClr>
            </a:solidFill>
            <a:miter lim="800000"/>
            <a:headEnd/>
            <a:tailEnd/>
          </a:ln>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Slide Number Placeholder 4"/>
          <p:cNvSpPr txBox="1">
            <a:spLocks noGrp="1"/>
          </p:cNvSpPr>
          <p:nvPr/>
        </p:nvSpPr>
        <p:spPr bwMode="auto">
          <a:xfrm>
            <a:off x="8305800" y="6400800"/>
            <a:ext cx="381000" cy="457200"/>
          </a:xfrm>
          <a:prstGeom prst="rect">
            <a:avLst/>
          </a:prstGeom>
          <a:noFill/>
          <a:ln w="9525">
            <a:noFill/>
            <a:miter lim="800000"/>
            <a:headEnd/>
            <a:tailEnd/>
          </a:ln>
        </p:spPr>
        <p:txBody>
          <a:bodyPr anchor="b"/>
          <a:lstStyle/>
          <a:p>
            <a:pPr algn="r" eaLnBrk="1" hangingPunct="1"/>
            <a:fld id="{CF632281-A55A-430B-BE70-D396C101977F}" type="slidenum">
              <a:rPr lang="en-US" sz="1200" u="none"/>
              <a:pPr algn="r" eaLnBrk="1" hangingPunct="1"/>
              <a:t>47</a:t>
            </a:fld>
            <a:endParaRPr lang="en-US" sz="1200" u="none"/>
          </a:p>
        </p:txBody>
      </p:sp>
      <p:sp>
        <p:nvSpPr>
          <p:cNvPr id="37892" name="Slide Number Placeholder 8"/>
          <p:cNvSpPr>
            <a:spLocks noGrp="1"/>
          </p:cNvSpPr>
          <p:nvPr>
            <p:ph type="sldNum" sz="quarter" idx="11"/>
          </p:nvPr>
        </p:nvSpPr>
        <p:spPr>
          <a:noFill/>
        </p:spPr>
        <p:txBody>
          <a:bodyPr/>
          <a:lstStyle/>
          <a:p>
            <a:fld id="{414666BC-F5B2-4A7B-86FC-52B9C13DF4C7}" type="slidenum">
              <a:rPr lang="en-US" smtClean="0"/>
              <a:pPr/>
              <a:t>47</a:t>
            </a:fld>
            <a:endParaRPr lang="en-US" smtClean="0"/>
          </a:p>
        </p:txBody>
      </p:sp>
      <p:sp>
        <p:nvSpPr>
          <p:cNvPr id="45062" name="Rectangle 2"/>
          <p:cNvSpPr>
            <a:spLocks noGrp="1" noChangeArrowheads="1"/>
          </p:cNvSpPr>
          <p:nvPr>
            <p:ph type="title" idx="4294967295"/>
          </p:nvPr>
        </p:nvSpPr>
        <p:spPr>
          <a:xfrm>
            <a:off x="914400" y="152400"/>
            <a:ext cx="8229600" cy="1066800"/>
          </a:xfrm>
        </p:spPr>
        <p:txBody>
          <a:bodyPr/>
          <a:lstStyle/>
          <a:p>
            <a:pPr eaLnBrk="1" hangingPunct="1">
              <a:defRPr/>
            </a:pPr>
            <a:r>
              <a:rPr lang="en-US" dirty="0" smtClean="0">
                <a:solidFill>
                  <a:schemeClr val="accent1">
                    <a:lumMod val="50000"/>
                  </a:schemeClr>
                </a:solidFill>
              </a:rPr>
              <a:t>Overall Satisfaction</a:t>
            </a:r>
            <a:r>
              <a:rPr lang="en-US" dirty="0" smtClean="0"/>
              <a:t/>
            </a:r>
            <a:br>
              <a:rPr lang="en-US" dirty="0" smtClean="0"/>
            </a:br>
            <a:r>
              <a:rPr lang="en-US" sz="1600" dirty="0" smtClean="0"/>
              <a:t/>
            </a:r>
            <a:br>
              <a:rPr lang="en-US" sz="1600" dirty="0" smtClean="0"/>
            </a:br>
            <a:r>
              <a:rPr lang="en-US" sz="1600" i="1" dirty="0" smtClean="0">
                <a:solidFill>
                  <a:schemeClr val="accent1"/>
                </a:solidFill>
              </a:rPr>
              <a:t>Overall Satisfaction </a:t>
            </a:r>
            <a:r>
              <a:rPr lang="en-US" sz="1600" dirty="0" smtClean="0">
                <a:solidFill>
                  <a:schemeClr val="accent1"/>
                </a:solidFill>
              </a:rPr>
              <a:t>measures students’ satisfaction with the college experience. </a:t>
            </a:r>
          </a:p>
        </p:txBody>
      </p:sp>
      <p:sp>
        <p:nvSpPr>
          <p:cNvPr id="45066" name="TextBox 8"/>
          <p:cNvSpPr txBox="1">
            <a:spLocks noChangeArrowheads="1"/>
          </p:cNvSpPr>
          <p:nvPr/>
        </p:nvSpPr>
        <p:spPr bwMode="auto">
          <a:xfrm>
            <a:off x="5715000" y="2514600"/>
            <a:ext cx="3276600" cy="1477963"/>
          </a:xfrm>
          <a:prstGeom prst="rect">
            <a:avLst/>
          </a:prstGeom>
          <a:noFill/>
          <a:ln w="9525">
            <a:noFill/>
            <a:miter lim="800000"/>
            <a:headEnd/>
            <a:tailEnd/>
          </a:ln>
        </p:spPr>
        <p:txBody>
          <a:bodyPr>
            <a:spAutoFit/>
          </a:bodyPr>
          <a:lstStyle/>
          <a:p>
            <a:pPr>
              <a:defRPr/>
            </a:pPr>
            <a:r>
              <a:rPr lang="en-US" sz="1200" u="none" dirty="0">
                <a:solidFill>
                  <a:schemeClr val="accent1">
                    <a:lumMod val="50000"/>
                  </a:schemeClr>
                </a:solidFill>
              </a:rPr>
              <a:t>	</a:t>
            </a:r>
            <a:r>
              <a:rPr lang="en-US" sz="1200" dirty="0">
                <a:solidFill>
                  <a:schemeClr val="accent1">
                    <a:lumMod val="50000"/>
                  </a:schemeClr>
                </a:solidFill>
              </a:rPr>
              <a:t>Construct Items</a:t>
            </a:r>
          </a:p>
          <a:p>
            <a:pPr>
              <a:defRPr/>
            </a:pPr>
            <a:endParaRPr lang="en-US" sz="1200" dirty="0">
              <a:solidFill>
                <a:schemeClr val="accent1">
                  <a:lumMod val="50000"/>
                </a:schemeClr>
              </a:solidFill>
            </a:endParaRPr>
          </a:p>
          <a:p>
            <a:pPr>
              <a:buFont typeface="Arial" charset="0"/>
              <a:buChar char="•"/>
              <a:defRPr/>
            </a:pPr>
            <a:r>
              <a:rPr lang="en-US" sz="1200" u="none" dirty="0">
                <a:solidFill>
                  <a:schemeClr val="accent1">
                    <a:lumMod val="50000"/>
                  </a:schemeClr>
                </a:solidFill>
              </a:rPr>
              <a:t> Overall college experience</a:t>
            </a:r>
          </a:p>
          <a:p>
            <a:pPr>
              <a:buFont typeface="Arial" charset="0"/>
              <a:buChar char="•"/>
              <a:defRPr/>
            </a:pPr>
            <a:r>
              <a:rPr lang="en-US" sz="1200" u="none" dirty="0">
                <a:solidFill>
                  <a:schemeClr val="accent1">
                    <a:lumMod val="50000"/>
                  </a:schemeClr>
                </a:solidFill>
              </a:rPr>
              <a:t> If you could make your college choice over, </a:t>
            </a:r>
          </a:p>
          <a:p>
            <a:pPr>
              <a:defRPr/>
            </a:pPr>
            <a:r>
              <a:rPr lang="en-US" sz="1200" u="none" dirty="0">
                <a:solidFill>
                  <a:schemeClr val="accent1">
                    <a:lumMod val="50000"/>
                  </a:schemeClr>
                </a:solidFill>
              </a:rPr>
              <a:t>  would still choose to enroll at your current college</a:t>
            </a:r>
          </a:p>
          <a:p>
            <a:pPr>
              <a:buFont typeface="Arial" charset="0"/>
              <a:buChar char="•"/>
              <a:defRPr/>
            </a:pPr>
            <a:r>
              <a:rPr lang="en-US" sz="1200" u="none" dirty="0">
                <a:solidFill>
                  <a:schemeClr val="accent1">
                    <a:lumMod val="50000"/>
                  </a:schemeClr>
                </a:solidFill>
              </a:rPr>
              <a:t> Overall quality of instruction</a:t>
            </a:r>
            <a:endParaRPr lang="en-US" sz="1200" dirty="0">
              <a:solidFill>
                <a:schemeClr val="accent1">
                  <a:lumMod val="50000"/>
                </a:schemeClr>
              </a:solidFill>
            </a:endParaRPr>
          </a:p>
          <a:p>
            <a:pPr>
              <a:defRPr/>
            </a:pPr>
            <a:endParaRPr lang="en-US" sz="1800" dirty="0"/>
          </a:p>
        </p:txBody>
      </p:sp>
      <p:graphicFrame>
        <p:nvGraphicFramePr>
          <p:cNvPr id="9" name="Overall Satisfaction"/>
          <p:cNvGraphicFramePr>
            <a:graphicFrameLocks noChangeAspect="1"/>
          </p:cNvGraphicFramePr>
          <p:nvPr>
            <p:custDataLst>
              <p:tags r:id="rId1"/>
            </p:custDataLst>
          </p:nvPr>
        </p:nvGraphicFramePr>
        <p:xfrm>
          <a:off x="228600" y="1600200"/>
          <a:ext cx="6019800" cy="4114800"/>
        </p:xfrm>
        <a:graphic>
          <a:graphicData uri="http://schemas.openxmlformats.org/drawingml/2006/chart">
            <c:chart xmlns:c="http://schemas.openxmlformats.org/drawingml/2006/chart" xmlns:r="http://schemas.openxmlformats.org/officeDocument/2006/relationships" r:id="rId4"/>
          </a:graphicData>
        </a:graphic>
      </p:graphicFrame>
      <p:sp>
        <p:nvSpPr>
          <p:cNvPr id="11" name="Rectangle 9"/>
          <p:cNvSpPr>
            <a:spLocks noChangeArrowheads="1"/>
          </p:cNvSpPr>
          <p:nvPr/>
        </p:nvSpPr>
        <p:spPr bwMode="auto">
          <a:xfrm>
            <a:off x="1524000" y="5895975"/>
            <a:ext cx="2749550" cy="276225"/>
          </a:xfrm>
          <a:prstGeom prst="rect">
            <a:avLst/>
          </a:prstGeom>
          <a:noFill/>
          <a:ln w="9525">
            <a:noFill/>
            <a:miter lim="800000"/>
            <a:headEnd/>
            <a:tailEnd/>
          </a:ln>
        </p:spPr>
        <p:txBody>
          <a:bodyPr wrap="none">
            <a:spAutoFit/>
          </a:bodyPr>
          <a:lstStyle/>
          <a:p>
            <a:pPr algn="ctr">
              <a:defRPr/>
            </a:pPr>
            <a:r>
              <a:rPr lang="en-US" sz="1200" b="1" u="none" dirty="0">
                <a:solidFill>
                  <a:srgbClr val="7680AC"/>
                </a:solidFill>
              </a:rPr>
              <a:t>■ </a:t>
            </a:r>
            <a:r>
              <a:rPr lang="en-US" sz="1200" b="1" u="none" dirty="0">
                <a:solidFill>
                  <a:schemeClr val="accent1">
                    <a:lumMod val="50000"/>
                  </a:schemeClr>
                </a:solidFill>
              </a:rPr>
              <a:t>Your Institution </a:t>
            </a:r>
            <a:r>
              <a:rPr lang="en-US" sz="1200" b="1" u="none" dirty="0">
                <a:solidFill>
                  <a:srgbClr val="FFCC00"/>
                </a:solidFill>
              </a:rPr>
              <a:t>■</a:t>
            </a:r>
            <a:r>
              <a:rPr lang="en-US" sz="1200" b="1" u="none" dirty="0">
                <a:solidFill>
                  <a:srgbClr val="7680AC"/>
                </a:solidFill>
              </a:rPr>
              <a:t> </a:t>
            </a:r>
            <a:r>
              <a:rPr lang="en-US" sz="1200" b="1" u="none" dirty="0">
                <a:solidFill>
                  <a:schemeClr val="accent1">
                    <a:lumMod val="50000"/>
                  </a:schemeClr>
                </a:solidFill>
              </a:rPr>
              <a:t>Comparison Group</a:t>
            </a:r>
          </a:p>
        </p:txBody>
      </p:sp>
      <p:sp>
        <p:nvSpPr>
          <p:cNvPr id="8" name="Footer Placeholder 7"/>
          <p:cNvSpPr>
            <a:spLocks noGrp="1"/>
          </p:cNvSpPr>
          <p:nvPr>
            <p:ph type="ftr" sz="quarter" idx="10"/>
          </p:nvPr>
        </p:nvSpPr>
        <p:spPr/>
        <p:txBody>
          <a:bodyPr/>
          <a:lstStyle/>
          <a:p>
            <a:pPr>
              <a:defRPr/>
            </a:pPr>
            <a:r>
              <a:rPr lang="en-US" smtClean="0"/>
              <a:t>2013 College Senior Survey</a:t>
            </a:r>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Slide Number Placeholder 4"/>
          <p:cNvSpPr txBox="1">
            <a:spLocks noGrp="1"/>
          </p:cNvSpPr>
          <p:nvPr/>
        </p:nvSpPr>
        <p:spPr bwMode="auto">
          <a:xfrm>
            <a:off x="8305800" y="6400800"/>
            <a:ext cx="381000" cy="457200"/>
          </a:xfrm>
          <a:prstGeom prst="rect">
            <a:avLst/>
          </a:prstGeom>
          <a:noFill/>
          <a:ln w="9525">
            <a:noFill/>
            <a:miter lim="800000"/>
            <a:headEnd/>
            <a:tailEnd/>
          </a:ln>
        </p:spPr>
        <p:txBody>
          <a:bodyPr anchor="b"/>
          <a:lstStyle/>
          <a:p>
            <a:pPr algn="r" eaLnBrk="1" hangingPunct="1"/>
            <a:fld id="{EE6C97AC-1ED0-42F9-B7E6-D5AD186C9701}" type="slidenum">
              <a:rPr lang="en-US" sz="1200" u="none"/>
              <a:pPr algn="r" eaLnBrk="1" hangingPunct="1"/>
              <a:t>48</a:t>
            </a:fld>
            <a:endParaRPr lang="en-US" sz="1200" u="none"/>
          </a:p>
        </p:txBody>
      </p:sp>
      <p:sp>
        <p:nvSpPr>
          <p:cNvPr id="37893" name="Rectangle 2"/>
          <p:cNvSpPr>
            <a:spLocks noGrp="1" noChangeArrowheads="1"/>
          </p:cNvSpPr>
          <p:nvPr>
            <p:ph type="title" idx="4294967295"/>
          </p:nvPr>
        </p:nvSpPr>
        <p:spPr>
          <a:xfrm>
            <a:off x="914400" y="152400"/>
            <a:ext cx="8229600" cy="1143000"/>
          </a:xfrm>
        </p:spPr>
        <p:txBody>
          <a:bodyPr/>
          <a:lstStyle/>
          <a:p>
            <a:pPr eaLnBrk="1" hangingPunct="1">
              <a:defRPr/>
            </a:pPr>
            <a:r>
              <a:rPr lang="en-US" dirty="0" smtClean="0">
                <a:solidFill>
                  <a:schemeClr val="accent1">
                    <a:lumMod val="50000"/>
                  </a:schemeClr>
                </a:solidFill>
              </a:rPr>
              <a:t>Satisfaction with Coursework</a:t>
            </a:r>
            <a:r>
              <a:rPr lang="en-US" dirty="0" smtClean="0"/>
              <a:t/>
            </a:r>
            <a:br>
              <a:rPr lang="en-US" dirty="0" smtClean="0"/>
            </a:br>
            <a:r>
              <a:rPr lang="en-US" sz="1600" dirty="0" smtClean="0"/>
              <a:t/>
            </a:r>
            <a:br>
              <a:rPr lang="en-US" sz="1600" dirty="0" smtClean="0"/>
            </a:br>
            <a:r>
              <a:rPr lang="en-US" sz="1600" i="1" dirty="0" smtClean="0">
                <a:solidFill>
                  <a:schemeClr val="accent1"/>
                </a:solidFill>
              </a:rPr>
              <a:t>Satisfaction with Coursework </a:t>
            </a:r>
            <a:r>
              <a:rPr lang="en-US" sz="1600" dirty="0" smtClean="0">
                <a:solidFill>
                  <a:schemeClr val="accent1"/>
                </a:solidFill>
              </a:rPr>
              <a:t>measures the extent to which students see their </a:t>
            </a:r>
            <a:br>
              <a:rPr lang="en-US" sz="1600" dirty="0" smtClean="0">
                <a:solidFill>
                  <a:schemeClr val="accent1"/>
                </a:solidFill>
              </a:rPr>
            </a:br>
            <a:r>
              <a:rPr lang="en-US" sz="1600" dirty="0" smtClean="0">
                <a:solidFill>
                  <a:schemeClr val="accent1"/>
                </a:solidFill>
              </a:rPr>
              <a:t>coursework as relevant, useful, and applicable to their academic success and future plans. </a:t>
            </a:r>
          </a:p>
        </p:txBody>
      </p:sp>
      <p:sp>
        <p:nvSpPr>
          <p:cNvPr id="11" name="TextBox 8"/>
          <p:cNvSpPr txBox="1">
            <a:spLocks noChangeArrowheads="1"/>
          </p:cNvSpPr>
          <p:nvPr/>
        </p:nvSpPr>
        <p:spPr bwMode="auto">
          <a:xfrm>
            <a:off x="5715000" y="2514600"/>
            <a:ext cx="3200400" cy="1200150"/>
          </a:xfrm>
          <a:prstGeom prst="rect">
            <a:avLst/>
          </a:prstGeom>
          <a:noFill/>
          <a:ln w="9525">
            <a:noFill/>
            <a:miter lim="800000"/>
            <a:headEnd/>
            <a:tailEnd/>
          </a:ln>
        </p:spPr>
        <p:txBody>
          <a:bodyPr>
            <a:spAutoFit/>
          </a:bodyPr>
          <a:lstStyle/>
          <a:p>
            <a:pPr>
              <a:defRPr/>
            </a:pPr>
            <a:r>
              <a:rPr lang="en-US" sz="1200" u="none" dirty="0">
                <a:solidFill>
                  <a:schemeClr val="accent1">
                    <a:lumMod val="50000"/>
                  </a:schemeClr>
                </a:solidFill>
              </a:rPr>
              <a:t>	</a:t>
            </a:r>
            <a:r>
              <a:rPr lang="en-US" sz="1200" dirty="0">
                <a:solidFill>
                  <a:schemeClr val="accent1">
                    <a:lumMod val="50000"/>
                  </a:schemeClr>
                </a:solidFill>
              </a:rPr>
              <a:t>Construct Items</a:t>
            </a:r>
          </a:p>
          <a:p>
            <a:pPr>
              <a:defRPr/>
            </a:pPr>
            <a:endParaRPr lang="en-US" sz="1200" dirty="0">
              <a:solidFill>
                <a:schemeClr val="accent1">
                  <a:lumMod val="50000"/>
                </a:schemeClr>
              </a:solidFill>
            </a:endParaRPr>
          </a:p>
          <a:p>
            <a:pPr>
              <a:buFont typeface="Arial" charset="0"/>
              <a:buChar char="•"/>
              <a:defRPr/>
            </a:pPr>
            <a:r>
              <a:rPr lang="en-US" sz="1200" u="none" dirty="0">
                <a:solidFill>
                  <a:schemeClr val="accent1">
                    <a:lumMod val="50000"/>
                  </a:schemeClr>
                </a:solidFill>
              </a:rPr>
              <a:t> Relevance of coursework to future career plans</a:t>
            </a:r>
          </a:p>
          <a:p>
            <a:pPr>
              <a:buFont typeface="Arial" charset="0"/>
              <a:buChar char="•"/>
              <a:defRPr/>
            </a:pPr>
            <a:r>
              <a:rPr lang="en-US" sz="1200" u="none" dirty="0">
                <a:solidFill>
                  <a:schemeClr val="accent1">
                    <a:lumMod val="50000"/>
                  </a:schemeClr>
                </a:solidFill>
              </a:rPr>
              <a:t> Relevance of coursework to everyday life</a:t>
            </a:r>
          </a:p>
          <a:p>
            <a:pPr>
              <a:buFont typeface="Arial" charset="0"/>
              <a:buChar char="•"/>
              <a:defRPr/>
            </a:pPr>
            <a:r>
              <a:rPr lang="en-US" sz="1200" u="none" dirty="0">
                <a:solidFill>
                  <a:schemeClr val="accent1">
                    <a:lumMod val="50000"/>
                  </a:schemeClr>
                </a:solidFill>
              </a:rPr>
              <a:t> Courses in your major field</a:t>
            </a:r>
          </a:p>
          <a:p>
            <a:pPr>
              <a:buFont typeface="Arial" charset="0"/>
              <a:buChar char="•"/>
              <a:defRPr/>
            </a:pPr>
            <a:r>
              <a:rPr lang="en-US" sz="1200" u="none" dirty="0">
                <a:solidFill>
                  <a:schemeClr val="accent1">
                    <a:lumMod val="50000"/>
                  </a:schemeClr>
                </a:solidFill>
              </a:rPr>
              <a:t> General education or core curriculum courses</a:t>
            </a:r>
            <a:endParaRPr lang="en-US" sz="1200" dirty="0">
              <a:solidFill>
                <a:schemeClr val="accent1">
                  <a:lumMod val="50000"/>
                </a:schemeClr>
              </a:solidFill>
            </a:endParaRPr>
          </a:p>
        </p:txBody>
      </p:sp>
      <p:graphicFrame>
        <p:nvGraphicFramePr>
          <p:cNvPr id="8" name="Satis Coursework"/>
          <p:cNvGraphicFramePr>
            <a:graphicFrameLocks noChangeAspect="1"/>
          </p:cNvGraphicFramePr>
          <p:nvPr>
            <p:custDataLst>
              <p:tags r:id="rId1"/>
            </p:custDataLst>
          </p:nvPr>
        </p:nvGraphicFramePr>
        <p:xfrm>
          <a:off x="0" y="1600200"/>
          <a:ext cx="6019800" cy="4114800"/>
        </p:xfrm>
        <a:graphic>
          <a:graphicData uri="http://schemas.openxmlformats.org/drawingml/2006/chart">
            <c:chart xmlns:c="http://schemas.openxmlformats.org/drawingml/2006/chart" xmlns:r="http://schemas.openxmlformats.org/officeDocument/2006/relationships" r:id="rId4"/>
          </a:graphicData>
        </a:graphic>
      </p:graphicFrame>
      <p:sp>
        <p:nvSpPr>
          <p:cNvPr id="13" name="Rectangle 9"/>
          <p:cNvSpPr>
            <a:spLocks noChangeArrowheads="1"/>
          </p:cNvSpPr>
          <p:nvPr/>
        </p:nvSpPr>
        <p:spPr bwMode="auto">
          <a:xfrm>
            <a:off x="1524000" y="5895975"/>
            <a:ext cx="2749550" cy="276225"/>
          </a:xfrm>
          <a:prstGeom prst="rect">
            <a:avLst/>
          </a:prstGeom>
          <a:noFill/>
          <a:ln w="9525">
            <a:noFill/>
            <a:miter lim="800000"/>
            <a:headEnd/>
            <a:tailEnd/>
          </a:ln>
        </p:spPr>
        <p:txBody>
          <a:bodyPr wrap="none">
            <a:spAutoFit/>
          </a:bodyPr>
          <a:lstStyle/>
          <a:p>
            <a:pPr algn="ctr">
              <a:defRPr/>
            </a:pPr>
            <a:r>
              <a:rPr lang="en-US" sz="1200" b="1" u="none" dirty="0">
                <a:solidFill>
                  <a:srgbClr val="7680AC"/>
                </a:solidFill>
              </a:rPr>
              <a:t>■ </a:t>
            </a:r>
            <a:r>
              <a:rPr lang="en-US" sz="1200" b="1" u="none" dirty="0">
                <a:solidFill>
                  <a:schemeClr val="accent1">
                    <a:lumMod val="50000"/>
                  </a:schemeClr>
                </a:solidFill>
              </a:rPr>
              <a:t>Your Institution </a:t>
            </a:r>
            <a:r>
              <a:rPr lang="en-US" sz="1200" b="1" u="none" dirty="0">
                <a:solidFill>
                  <a:srgbClr val="FFCC00"/>
                </a:solidFill>
              </a:rPr>
              <a:t>■</a:t>
            </a:r>
            <a:r>
              <a:rPr lang="en-US" sz="1200" b="1" u="none" dirty="0">
                <a:solidFill>
                  <a:srgbClr val="7680AC"/>
                </a:solidFill>
              </a:rPr>
              <a:t> </a:t>
            </a:r>
            <a:r>
              <a:rPr lang="en-US" sz="1200" b="1" u="none" dirty="0">
                <a:solidFill>
                  <a:schemeClr val="accent1">
                    <a:lumMod val="50000"/>
                  </a:schemeClr>
                </a:solidFill>
              </a:rPr>
              <a:t>Comparison Group</a:t>
            </a:r>
          </a:p>
        </p:txBody>
      </p:sp>
      <p:sp>
        <p:nvSpPr>
          <p:cNvPr id="2" name="Slide Number Placeholder 1"/>
          <p:cNvSpPr>
            <a:spLocks noGrp="1"/>
          </p:cNvSpPr>
          <p:nvPr>
            <p:ph type="sldNum" sz="quarter" idx="11"/>
          </p:nvPr>
        </p:nvSpPr>
        <p:spPr/>
        <p:txBody>
          <a:bodyPr/>
          <a:lstStyle/>
          <a:p>
            <a:pPr>
              <a:defRPr/>
            </a:pPr>
            <a:fld id="{AD5C4E08-4A6B-4B7B-AFB5-E34103AFDBDE}" type="slidenum">
              <a:rPr lang="en-US" smtClean="0"/>
              <a:pPr>
                <a:defRPr/>
              </a:pPr>
              <a:t>48</a:t>
            </a:fld>
            <a:endParaRPr lang="en-US"/>
          </a:p>
        </p:txBody>
      </p:sp>
      <p:sp>
        <p:nvSpPr>
          <p:cNvPr id="9" name="Footer Placeholder 8"/>
          <p:cNvSpPr>
            <a:spLocks noGrp="1"/>
          </p:cNvSpPr>
          <p:nvPr>
            <p:ph type="ftr" sz="quarter" idx="10"/>
          </p:nvPr>
        </p:nvSpPr>
        <p:spPr/>
        <p:txBody>
          <a:bodyPr/>
          <a:lstStyle/>
          <a:p>
            <a:pPr>
              <a:defRPr/>
            </a:pPr>
            <a:r>
              <a:rPr lang="en-US" smtClean="0"/>
              <a:t>2013 College Senior Survey</a:t>
            </a:r>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E6D176CE-F097-416C-9EC7-AF1907CA2BC3}" type="slidenum">
              <a:rPr lang="en-US" sz="1200" u="none"/>
              <a:pPr algn="r" eaLnBrk="1" hangingPunct="1"/>
              <a:t>49</a:t>
            </a:fld>
            <a:endParaRPr lang="en-US" sz="1200" u="none"/>
          </a:p>
        </p:txBody>
      </p:sp>
      <p:sp>
        <p:nvSpPr>
          <p:cNvPr id="39940" name="Slide Number Placeholder 11"/>
          <p:cNvSpPr>
            <a:spLocks noGrp="1"/>
          </p:cNvSpPr>
          <p:nvPr>
            <p:ph type="sldNum" sz="quarter" idx="11"/>
          </p:nvPr>
        </p:nvSpPr>
        <p:spPr>
          <a:noFill/>
        </p:spPr>
        <p:txBody>
          <a:bodyPr/>
          <a:lstStyle/>
          <a:p>
            <a:fld id="{F14F45C7-6634-483C-A48F-910A1DC619F2}" type="slidenum">
              <a:rPr lang="en-US" smtClean="0"/>
              <a:pPr/>
              <a:t>49</a:t>
            </a:fld>
            <a:endParaRPr lang="en-US" smtClean="0"/>
          </a:p>
        </p:txBody>
      </p:sp>
      <p:sp>
        <p:nvSpPr>
          <p:cNvPr id="47110" name="Rectangle 2"/>
          <p:cNvSpPr>
            <a:spLocks noGrp="1" noChangeArrowheads="1"/>
          </p:cNvSpPr>
          <p:nvPr>
            <p:ph type="title" idx="4294967295"/>
          </p:nvPr>
        </p:nvSpPr>
        <p:spPr>
          <a:xfrm>
            <a:off x="914400" y="152400"/>
            <a:ext cx="8226425" cy="1143000"/>
          </a:xfrm>
        </p:spPr>
        <p:txBody>
          <a:bodyPr/>
          <a:lstStyle/>
          <a:p>
            <a:pPr eaLnBrk="1" hangingPunct="1">
              <a:defRPr/>
            </a:pPr>
            <a:r>
              <a:rPr lang="en-US" dirty="0" smtClean="0">
                <a:solidFill>
                  <a:schemeClr val="accent1">
                    <a:lumMod val="50000"/>
                  </a:schemeClr>
                </a:solidFill>
              </a:rPr>
              <a:t>Satisfaction with Academic Support and Courses</a:t>
            </a:r>
            <a:r>
              <a:rPr lang="en-US" sz="1600" dirty="0" smtClean="0">
                <a:solidFill>
                  <a:schemeClr val="accent1"/>
                </a:solidFill>
              </a:rPr>
              <a:t/>
            </a:r>
            <a:br>
              <a:rPr lang="en-US" sz="1600" dirty="0" smtClean="0">
                <a:solidFill>
                  <a:schemeClr val="accent1"/>
                </a:solidFill>
              </a:rPr>
            </a:br>
            <a:r>
              <a:rPr lang="en-US" sz="1600" dirty="0" smtClean="0">
                <a:solidFill>
                  <a:schemeClr val="accent1"/>
                </a:solidFill>
              </a:rPr>
              <a:t/>
            </a:r>
            <a:br>
              <a:rPr lang="en-US" sz="1600" dirty="0" smtClean="0">
                <a:solidFill>
                  <a:schemeClr val="accent1"/>
                </a:solidFill>
              </a:rPr>
            </a:br>
            <a:r>
              <a:rPr lang="en-US" sz="1600" dirty="0" smtClean="0">
                <a:solidFill>
                  <a:schemeClr val="accent1"/>
                </a:solidFill>
              </a:rPr>
              <a:t>In addition to actual coursework, various support services are instrumental in </a:t>
            </a:r>
            <a:br>
              <a:rPr lang="en-US" sz="1600" dirty="0" smtClean="0">
                <a:solidFill>
                  <a:schemeClr val="accent1"/>
                </a:solidFill>
              </a:rPr>
            </a:br>
            <a:r>
              <a:rPr lang="en-US" sz="1600" dirty="0" smtClean="0">
                <a:solidFill>
                  <a:schemeClr val="accent1"/>
                </a:solidFill>
              </a:rPr>
              <a:t>shaping students’ academic experiences.</a:t>
            </a:r>
          </a:p>
        </p:txBody>
      </p:sp>
      <p:graphicFrame>
        <p:nvGraphicFramePr>
          <p:cNvPr id="13" name="Support and Courses"/>
          <p:cNvGraphicFramePr>
            <a:graphicFrameLocks noChangeAspect="1"/>
          </p:cNvGraphicFramePr>
          <p:nvPr/>
        </p:nvGraphicFramePr>
        <p:xfrm>
          <a:off x="50800" y="1193800"/>
          <a:ext cx="9042400" cy="3708400"/>
        </p:xfrm>
        <a:graphic>
          <a:graphicData uri="http://schemas.openxmlformats.org/drawingml/2006/chart">
            <c:chart xmlns:c="http://schemas.openxmlformats.org/drawingml/2006/chart" xmlns:r="http://schemas.openxmlformats.org/officeDocument/2006/relationships" r:id="rId3"/>
          </a:graphicData>
        </a:graphic>
      </p:graphicFrame>
      <p:sp>
        <p:nvSpPr>
          <p:cNvPr id="47113" name="TextBox 9"/>
          <p:cNvSpPr txBox="1">
            <a:spLocks noChangeArrowheads="1"/>
          </p:cNvSpPr>
          <p:nvPr/>
        </p:nvSpPr>
        <p:spPr bwMode="auto">
          <a:xfrm>
            <a:off x="7467600" y="4800600"/>
            <a:ext cx="1524000" cy="738188"/>
          </a:xfrm>
          <a:prstGeom prst="rect">
            <a:avLst/>
          </a:prstGeom>
          <a:noFill/>
          <a:ln w="9525">
            <a:noFill/>
            <a:miter lim="800000"/>
            <a:headEnd/>
            <a:tailEnd/>
          </a:ln>
        </p:spPr>
        <p:txBody>
          <a:bodyPr>
            <a:spAutoFit/>
          </a:bodyPr>
          <a:lstStyle/>
          <a:p>
            <a:pPr algn="ctr">
              <a:defRPr/>
            </a:pPr>
            <a:r>
              <a:rPr lang="en-US" sz="1400" u="none" dirty="0">
                <a:solidFill>
                  <a:schemeClr val="accent1">
                    <a:lumMod val="50000"/>
                  </a:schemeClr>
                </a:solidFill>
              </a:rPr>
              <a:t>Ability to find faculty or staff mentor</a:t>
            </a:r>
          </a:p>
        </p:txBody>
      </p:sp>
      <p:sp>
        <p:nvSpPr>
          <p:cNvPr id="47114" name="TextBox 10"/>
          <p:cNvSpPr txBox="1">
            <a:spLocks noChangeArrowheads="1"/>
          </p:cNvSpPr>
          <p:nvPr/>
        </p:nvSpPr>
        <p:spPr bwMode="auto">
          <a:xfrm>
            <a:off x="3962400" y="4800600"/>
            <a:ext cx="1752600" cy="523875"/>
          </a:xfrm>
          <a:prstGeom prst="rect">
            <a:avLst/>
          </a:prstGeom>
          <a:noFill/>
          <a:ln w="9525">
            <a:noFill/>
            <a:miter lim="800000"/>
            <a:headEnd/>
            <a:tailEnd/>
          </a:ln>
        </p:spPr>
        <p:txBody>
          <a:bodyPr>
            <a:spAutoFit/>
          </a:bodyPr>
          <a:lstStyle/>
          <a:p>
            <a:pPr algn="ctr">
              <a:defRPr/>
            </a:pPr>
            <a:r>
              <a:rPr lang="en-US" sz="1400" u="none" dirty="0">
                <a:solidFill>
                  <a:schemeClr val="accent1">
                    <a:lumMod val="50000"/>
                  </a:schemeClr>
                </a:solidFill>
              </a:rPr>
              <a:t>Tutoring or other academic assistance</a:t>
            </a:r>
          </a:p>
        </p:txBody>
      </p:sp>
      <p:sp>
        <p:nvSpPr>
          <p:cNvPr id="47115" name="TextBox 11"/>
          <p:cNvSpPr txBox="1">
            <a:spLocks noChangeArrowheads="1"/>
          </p:cNvSpPr>
          <p:nvPr/>
        </p:nvSpPr>
        <p:spPr bwMode="auto">
          <a:xfrm>
            <a:off x="2438400" y="4800600"/>
            <a:ext cx="1371600" cy="523875"/>
          </a:xfrm>
          <a:prstGeom prst="rect">
            <a:avLst/>
          </a:prstGeom>
          <a:noFill/>
          <a:ln w="9525">
            <a:noFill/>
            <a:miter lim="800000"/>
            <a:headEnd/>
            <a:tailEnd/>
          </a:ln>
        </p:spPr>
        <p:txBody>
          <a:bodyPr>
            <a:spAutoFit/>
          </a:bodyPr>
          <a:lstStyle/>
          <a:p>
            <a:pPr algn="ctr">
              <a:defRPr/>
            </a:pPr>
            <a:r>
              <a:rPr lang="en-US" sz="1400" u="none" dirty="0">
                <a:solidFill>
                  <a:schemeClr val="accent1">
                    <a:lumMod val="50000"/>
                  </a:schemeClr>
                </a:solidFill>
              </a:rPr>
              <a:t>Academic advising</a:t>
            </a:r>
          </a:p>
        </p:txBody>
      </p:sp>
      <p:sp>
        <p:nvSpPr>
          <p:cNvPr id="47116" name="TextBox 13"/>
          <p:cNvSpPr txBox="1">
            <a:spLocks noChangeArrowheads="1"/>
          </p:cNvSpPr>
          <p:nvPr/>
        </p:nvSpPr>
        <p:spPr bwMode="auto">
          <a:xfrm>
            <a:off x="609600" y="4800600"/>
            <a:ext cx="1600200" cy="523875"/>
          </a:xfrm>
          <a:prstGeom prst="rect">
            <a:avLst/>
          </a:prstGeom>
          <a:noFill/>
          <a:ln w="9525">
            <a:noFill/>
            <a:miter lim="800000"/>
            <a:headEnd/>
            <a:tailEnd/>
          </a:ln>
        </p:spPr>
        <p:txBody>
          <a:bodyPr>
            <a:spAutoFit/>
          </a:bodyPr>
          <a:lstStyle/>
          <a:p>
            <a:pPr algn="ctr">
              <a:defRPr/>
            </a:pPr>
            <a:r>
              <a:rPr lang="en-US" sz="1400" u="none" dirty="0">
                <a:solidFill>
                  <a:schemeClr val="accent1">
                    <a:lumMod val="50000"/>
                  </a:schemeClr>
                </a:solidFill>
              </a:rPr>
              <a:t>Amount of contact with faculty</a:t>
            </a:r>
          </a:p>
        </p:txBody>
      </p:sp>
      <p:sp>
        <p:nvSpPr>
          <p:cNvPr id="47117" name="TextBox 13"/>
          <p:cNvSpPr txBox="1">
            <a:spLocks noChangeArrowheads="1"/>
          </p:cNvSpPr>
          <p:nvPr/>
        </p:nvSpPr>
        <p:spPr bwMode="auto">
          <a:xfrm>
            <a:off x="6019800" y="4800600"/>
            <a:ext cx="1066800" cy="307975"/>
          </a:xfrm>
          <a:prstGeom prst="rect">
            <a:avLst/>
          </a:prstGeom>
          <a:noFill/>
          <a:ln w="9525">
            <a:noFill/>
            <a:miter lim="800000"/>
            <a:headEnd/>
            <a:tailEnd/>
          </a:ln>
        </p:spPr>
        <p:txBody>
          <a:bodyPr>
            <a:spAutoFit/>
          </a:bodyPr>
          <a:lstStyle/>
          <a:p>
            <a:pPr algn="ctr">
              <a:defRPr/>
            </a:pPr>
            <a:r>
              <a:rPr lang="en-US" sz="1400" u="none" dirty="0">
                <a:solidFill>
                  <a:schemeClr val="accent1">
                    <a:lumMod val="50000"/>
                  </a:schemeClr>
                </a:solidFill>
              </a:rPr>
              <a:t>Class size</a:t>
            </a:r>
          </a:p>
        </p:txBody>
      </p:sp>
      <p:sp>
        <p:nvSpPr>
          <p:cNvPr id="14" name="Rectangle 6"/>
          <p:cNvSpPr>
            <a:spLocks noChangeArrowheads="1"/>
          </p:cNvSpPr>
          <p:nvPr/>
        </p:nvSpPr>
        <p:spPr bwMode="auto">
          <a:xfrm>
            <a:off x="3200400" y="5934670"/>
            <a:ext cx="2819400" cy="892552"/>
          </a:xfrm>
          <a:prstGeom prst="rect">
            <a:avLst/>
          </a:prstGeom>
          <a:noFill/>
          <a:ln w="9525">
            <a:noFill/>
            <a:miter lim="800000"/>
            <a:headEnd/>
            <a:tailEnd/>
          </a:ln>
        </p:spPr>
        <p:txBody>
          <a:bodyPr numCol="2">
            <a:spAutoFit/>
          </a:bodyPr>
          <a:lstStyle/>
          <a:p>
            <a:pPr>
              <a:defRPr/>
            </a:pPr>
            <a:r>
              <a:rPr lang="en-US" sz="1200" b="1" u="none" dirty="0">
                <a:solidFill>
                  <a:schemeClr val="accent1">
                    <a:lumMod val="50000"/>
                  </a:schemeClr>
                </a:solidFill>
              </a:rPr>
              <a:t>Your Institution         </a:t>
            </a:r>
          </a:p>
          <a:p>
            <a:pPr>
              <a:defRPr/>
            </a:pPr>
            <a:r>
              <a:rPr lang="en-US" sz="1400" u="none" dirty="0">
                <a:solidFill>
                  <a:srgbClr val="CCFFFF"/>
                </a:solidFill>
              </a:rPr>
              <a:t>■ </a:t>
            </a:r>
            <a:r>
              <a:rPr lang="en-US" sz="1200" u="none" dirty="0">
                <a:solidFill>
                  <a:schemeClr val="accent1">
                    <a:lumMod val="50000"/>
                  </a:schemeClr>
                </a:solidFill>
              </a:rPr>
              <a:t>Very Satisfied</a:t>
            </a:r>
          </a:p>
          <a:p>
            <a:pPr>
              <a:defRPr/>
            </a:pPr>
            <a:r>
              <a:rPr lang="en-US" sz="1400" u="none" dirty="0">
                <a:solidFill>
                  <a:srgbClr val="7680AC"/>
                </a:solidFill>
              </a:rPr>
              <a:t>■</a:t>
            </a:r>
            <a:r>
              <a:rPr lang="en-US" sz="1400" u="none" dirty="0">
                <a:solidFill>
                  <a:srgbClr val="CCFFFF"/>
                </a:solidFill>
              </a:rPr>
              <a:t> </a:t>
            </a:r>
            <a:r>
              <a:rPr lang="en-US" sz="1200" u="none" dirty="0">
                <a:solidFill>
                  <a:schemeClr val="accent1">
                    <a:lumMod val="50000"/>
                  </a:schemeClr>
                </a:solidFill>
              </a:rPr>
              <a:t>Satisfied</a:t>
            </a:r>
            <a:endParaRPr lang="en-US" sz="1400" u="none" dirty="0">
              <a:solidFill>
                <a:schemeClr val="accent1">
                  <a:lumMod val="50000"/>
                </a:schemeClr>
              </a:solidFill>
            </a:endParaRPr>
          </a:p>
          <a:p>
            <a:pPr>
              <a:defRPr/>
            </a:pPr>
            <a:endParaRPr lang="en-US" sz="1200" b="1" u="none" dirty="0"/>
          </a:p>
          <a:p>
            <a:pPr>
              <a:defRPr/>
            </a:pPr>
            <a:r>
              <a:rPr lang="en-US" sz="1200" b="1" u="none" dirty="0">
                <a:solidFill>
                  <a:schemeClr val="accent1">
                    <a:lumMod val="50000"/>
                  </a:schemeClr>
                </a:solidFill>
              </a:rPr>
              <a:t>Comparison Group</a:t>
            </a:r>
          </a:p>
          <a:p>
            <a:pPr>
              <a:defRPr/>
            </a:pPr>
            <a:r>
              <a:rPr lang="en-US" sz="1400" u="none" dirty="0">
                <a:solidFill>
                  <a:schemeClr val="accent2"/>
                </a:solidFill>
              </a:rPr>
              <a:t>■ </a:t>
            </a:r>
            <a:r>
              <a:rPr lang="en-US" sz="1200" u="none" dirty="0">
                <a:solidFill>
                  <a:schemeClr val="accent1">
                    <a:lumMod val="50000"/>
                  </a:schemeClr>
                </a:solidFill>
              </a:rPr>
              <a:t>Very Satisfied</a:t>
            </a:r>
            <a:endParaRPr lang="en-US" sz="1400" u="none" dirty="0">
              <a:solidFill>
                <a:schemeClr val="accent1">
                  <a:lumMod val="50000"/>
                </a:schemeClr>
              </a:solidFill>
            </a:endParaRPr>
          </a:p>
          <a:p>
            <a:pPr>
              <a:defRPr/>
            </a:pPr>
            <a:r>
              <a:rPr lang="en-US" sz="1400" u="none" dirty="0">
                <a:solidFill>
                  <a:srgbClr val="FFCC00"/>
                </a:solidFill>
              </a:rPr>
              <a:t>■</a:t>
            </a:r>
            <a:r>
              <a:rPr lang="en-US" sz="1200" u="none" dirty="0">
                <a:solidFill>
                  <a:srgbClr val="FFCC00"/>
                </a:solidFill>
              </a:rPr>
              <a:t> </a:t>
            </a:r>
            <a:r>
              <a:rPr lang="en-US" sz="1200" u="none" dirty="0">
                <a:solidFill>
                  <a:schemeClr val="accent1">
                    <a:lumMod val="50000"/>
                  </a:schemeClr>
                </a:solidFill>
              </a:rPr>
              <a:t>Satisfied</a:t>
            </a:r>
          </a:p>
          <a:p>
            <a:pPr>
              <a:defRPr/>
            </a:pPr>
            <a:endParaRPr lang="en-US" sz="1200" b="1" u="none" dirty="0"/>
          </a:p>
        </p:txBody>
      </p:sp>
      <p:sp>
        <p:nvSpPr>
          <p:cNvPr id="12" name="Footer Placeholder 11"/>
          <p:cNvSpPr>
            <a:spLocks noGrp="1"/>
          </p:cNvSpPr>
          <p:nvPr>
            <p:ph type="ftr" sz="quarter" idx="10"/>
          </p:nvPr>
        </p:nvSpPr>
        <p:spPr/>
        <p:txBody>
          <a:bodyPr/>
          <a:lstStyle/>
          <a:p>
            <a:pPr>
              <a:defRPr/>
            </a:pPr>
            <a:r>
              <a:rPr lang="en-US" smtClean="0"/>
              <a:t>2013 College Senior Survey</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914400" y="152400"/>
            <a:ext cx="8226425" cy="838200"/>
          </a:xfrm>
        </p:spPr>
        <p:txBody>
          <a:bodyPr/>
          <a:lstStyle/>
          <a:p>
            <a:pPr eaLnBrk="1" hangingPunct="1">
              <a:defRPr/>
            </a:pPr>
            <a:r>
              <a:rPr lang="en-US" dirty="0" smtClean="0">
                <a:solidFill>
                  <a:schemeClr val="accent1">
                    <a:lumMod val="50000"/>
                  </a:schemeClr>
                </a:solidFill>
              </a:rPr>
              <a:t>Demographics</a:t>
            </a:r>
            <a:endParaRPr lang="en-US" sz="1600" dirty="0" smtClean="0">
              <a:solidFill>
                <a:schemeClr val="accent1"/>
              </a:solidFill>
            </a:endParaRPr>
          </a:p>
        </p:txBody>
      </p:sp>
      <p:graphicFrame>
        <p:nvGraphicFramePr>
          <p:cNvPr id="7" name="Sex"/>
          <p:cNvGraphicFramePr>
            <a:graphicFrameLocks noGrp="1" noChangeAspect="1"/>
          </p:cNvGraphicFramePr>
          <p:nvPr>
            <p:ph sz="half" idx="1"/>
          </p:nvPr>
        </p:nvGraphicFramePr>
        <p:xfrm>
          <a:off x="457200" y="1371600"/>
          <a:ext cx="2806700" cy="48006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Race"/>
          <p:cNvGraphicFramePr>
            <a:graphicFrameLocks noGrp="1" noChangeAspect="1"/>
          </p:cNvGraphicFramePr>
          <p:nvPr>
            <p:ph sz="half" idx="2"/>
            <p:custDataLst>
              <p:tags r:id="rId1"/>
            </p:custDataLst>
          </p:nvPr>
        </p:nvGraphicFramePr>
        <p:xfrm>
          <a:off x="3200400" y="1371600"/>
          <a:ext cx="5486400" cy="5257800"/>
        </p:xfrm>
        <a:graphic>
          <a:graphicData uri="http://schemas.openxmlformats.org/drawingml/2006/chart">
            <c:chart xmlns:c="http://schemas.openxmlformats.org/drawingml/2006/chart" xmlns:r="http://schemas.openxmlformats.org/officeDocument/2006/relationships" r:id="rId5"/>
          </a:graphicData>
        </a:graphic>
      </p:graphicFrame>
      <p:sp>
        <p:nvSpPr>
          <p:cNvPr id="1030" name="Slide Number Placeholder 5"/>
          <p:cNvSpPr>
            <a:spLocks noGrp="1"/>
          </p:cNvSpPr>
          <p:nvPr>
            <p:ph type="sldNum" sz="quarter" idx="11"/>
          </p:nvPr>
        </p:nvSpPr>
        <p:spPr>
          <a:noFill/>
        </p:spPr>
        <p:txBody>
          <a:bodyPr/>
          <a:lstStyle/>
          <a:p>
            <a:fld id="{231093F3-3B35-41E3-8CF1-FC9701722E64}" type="slidenum">
              <a:rPr lang="en-US" smtClean="0"/>
              <a:pPr/>
              <a:t>5</a:t>
            </a:fld>
            <a:endParaRPr lang="en-US" smtClean="0"/>
          </a:p>
        </p:txBody>
      </p:sp>
      <p:sp>
        <p:nvSpPr>
          <p:cNvPr id="6" name="Footer Placeholder 5"/>
          <p:cNvSpPr>
            <a:spLocks noGrp="1"/>
          </p:cNvSpPr>
          <p:nvPr>
            <p:ph type="ftr" sz="quarter" idx="10"/>
          </p:nvPr>
        </p:nvSpPr>
        <p:spPr/>
        <p:txBody>
          <a:bodyPr/>
          <a:lstStyle/>
          <a:p>
            <a:pPr>
              <a:defRPr/>
            </a:pPr>
            <a:r>
              <a:rPr lang="en-US" smtClean="0"/>
              <a:t>2013 College Senior Survey</a:t>
            </a:r>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62F8A478-FCD2-4991-98AD-C75AE6AF448E}" type="slidenum">
              <a:rPr lang="en-US" sz="1200" u="none"/>
              <a:pPr algn="r" eaLnBrk="1" hangingPunct="1"/>
              <a:t>50</a:t>
            </a:fld>
            <a:endParaRPr lang="en-US" sz="1200" u="none"/>
          </a:p>
        </p:txBody>
      </p:sp>
      <p:sp>
        <p:nvSpPr>
          <p:cNvPr id="40964" name="Slide Number Placeholder 12"/>
          <p:cNvSpPr>
            <a:spLocks noGrp="1"/>
          </p:cNvSpPr>
          <p:nvPr>
            <p:ph type="sldNum" sz="quarter" idx="11"/>
          </p:nvPr>
        </p:nvSpPr>
        <p:spPr>
          <a:noFill/>
        </p:spPr>
        <p:txBody>
          <a:bodyPr/>
          <a:lstStyle/>
          <a:p>
            <a:fld id="{48942DBE-5247-4108-BCEB-08C80503E37D}" type="slidenum">
              <a:rPr lang="en-US" smtClean="0"/>
              <a:pPr/>
              <a:t>50</a:t>
            </a:fld>
            <a:endParaRPr lang="en-US" smtClean="0"/>
          </a:p>
        </p:txBody>
      </p:sp>
      <p:sp>
        <p:nvSpPr>
          <p:cNvPr id="48134" name="Rectangle 2"/>
          <p:cNvSpPr>
            <a:spLocks noGrp="1" noChangeArrowheads="1"/>
          </p:cNvSpPr>
          <p:nvPr>
            <p:ph type="title" idx="4294967295"/>
          </p:nvPr>
        </p:nvSpPr>
        <p:spPr>
          <a:xfrm>
            <a:off x="914400" y="152400"/>
            <a:ext cx="8229600" cy="1143000"/>
          </a:xfrm>
        </p:spPr>
        <p:txBody>
          <a:bodyPr/>
          <a:lstStyle/>
          <a:p>
            <a:pPr eaLnBrk="1" hangingPunct="1">
              <a:defRPr/>
            </a:pPr>
            <a:r>
              <a:rPr lang="en-US" dirty="0" smtClean="0">
                <a:solidFill>
                  <a:schemeClr val="accent1">
                    <a:lumMod val="50000"/>
                  </a:schemeClr>
                </a:solidFill>
              </a:rPr>
              <a:t>Satisfaction with Services and Community</a:t>
            </a:r>
            <a:r>
              <a:rPr lang="en-US" sz="1600" dirty="0" smtClean="0">
                <a:solidFill>
                  <a:schemeClr val="accent1"/>
                </a:solidFill>
              </a:rPr>
              <a:t/>
            </a:r>
            <a:br>
              <a:rPr lang="en-US" sz="1600" dirty="0" smtClean="0">
                <a:solidFill>
                  <a:schemeClr val="accent1"/>
                </a:solidFill>
              </a:rPr>
            </a:br>
            <a:r>
              <a:rPr lang="en-US" sz="1600" dirty="0" smtClean="0">
                <a:solidFill>
                  <a:schemeClr val="accent1"/>
                </a:solidFill>
              </a:rPr>
              <a:t/>
            </a:r>
            <a:br>
              <a:rPr lang="en-US" sz="1600" dirty="0" smtClean="0">
                <a:solidFill>
                  <a:schemeClr val="accent1"/>
                </a:solidFill>
              </a:rPr>
            </a:br>
            <a:r>
              <a:rPr lang="en-US" sz="1600" dirty="0" smtClean="0">
                <a:solidFill>
                  <a:schemeClr val="accent1"/>
                </a:solidFill>
              </a:rPr>
              <a:t>Where students live and the support they receive are critical to </a:t>
            </a:r>
            <a:br>
              <a:rPr lang="en-US" sz="1600" dirty="0" smtClean="0">
                <a:solidFill>
                  <a:schemeClr val="accent1"/>
                </a:solidFill>
              </a:rPr>
            </a:br>
            <a:r>
              <a:rPr lang="en-US" sz="1600" dirty="0" smtClean="0">
                <a:solidFill>
                  <a:schemeClr val="accent1"/>
                </a:solidFill>
              </a:rPr>
              <a:t>shaping their college experience.</a:t>
            </a:r>
            <a:endParaRPr lang="en-US" sz="1200" dirty="0" smtClean="0">
              <a:solidFill>
                <a:schemeClr val="accent1"/>
              </a:solidFill>
            </a:endParaRPr>
          </a:p>
        </p:txBody>
      </p:sp>
      <p:graphicFrame>
        <p:nvGraphicFramePr>
          <p:cNvPr id="13" name="Satis Services"/>
          <p:cNvGraphicFramePr>
            <a:graphicFrameLocks noChangeAspect="1"/>
          </p:cNvGraphicFramePr>
          <p:nvPr/>
        </p:nvGraphicFramePr>
        <p:xfrm>
          <a:off x="52388" y="1196975"/>
          <a:ext cx="9042400" cy="3708400"/>
        </p:xfrm>
        <a:graphic>
          <a:graphicData uri="http://schemas.openxmlformats.org/drawingml/2006/chart">
            <c:chart xmlns:c="http://schemas.openxmlformats.org/drawingml/2006/chart" xmlns:r="http://schemas.openxmlformats.org/officeDocument/2006/relationships" r:id="rId3"/>
          </a:graphicData>
        </a:graphic>
      </p:graphicFrame>
      <p:sp>
        <p:nvSpPr>
          <p:cNvPr id="48137" name="TextBox 9"/>
          <p:cNvSpPr txBox="1">
            <a:spLocks noChangeArrowheads="1"/>
          </p:cNvSpPr>
          <p:nvPr/>
        </p:nvSpPr>
        <p:spPr bwMode="auto">
          <a:xfrm>
            <a:off x="685800" y="4865688"/>
            <a:ext cx="1447800" cy="523875"/>
          </a:xfrm>
          <a:prstGeom prst="rect">
            <a:avLst/>
          </a:prstGeom>
          <a:noFill/>
          <a:ln w="9525">
            <a:noFill/>
            <a:miter lim="800000"/>
            <a:headEnd/>
            <a:tailEnd/>
          </a:ln>
        </p:spPr>
        <p:txBody>
          <a:bodyPr>
            <a:spAutoFit/>
          </a:bodyPr>
          <a:lstStyle/>
          <a:p>
            <a:pPr algn="ctr">
              <a:defRPr/>
            </a:pPr>
            <a:r>
              <a:rPr lang="en-US" sz="1400" u="none" dirty="0">
                <a:solidFill>
                  <a:schemeClr val="accent1">
                    <a:lumMod val="50000"/>
                  </a:schemeClr>
                </a:solidFill>
              </a:rPr>
              <a:t>Career counseling and advising</a:t>
            </a:r>
          </a:p>
        </p:txBody>
      </p:sp>
      <p:sp>
        <p:nvSpPr>
          <p:cNvPr id="48138" name="TextBox 10"/>
          <p:cNvSpPr txBox="1">
            <a:spLocks noChangeArrowheads="1"/>
          </p:cNvSpPr>
          <p:nvPr/>
        </p:nvSpPr>
        <p:spPr bwMode="auto">
          <a:xfrm>
            <a:off x="5791200" y="4876800"/>
            <a:ext cx="1447800" cy="307975"/>
          </a:xfrm>
          <a:prstGeom prst="rect">
            <a:avLst/>
          </a:prstGeom>
          <a:noFill/>
          <a:ln w="9525">
            <a:noFill/>
            <a:miter lim="800000"/>
            <a:headEnd/>
            <a:tailEnd/>
          </a:ln>
        </p:spPr>
        <p:txBody>
          <a:bodyPr>
            <a:spAutoFit/>
          </a:bodyPr>
          <a:lstStyle/>
          <a:p>
            <a:pPr algn="ctr">
              <a:defRPr/>
            </a:pPr>
            <a:r>
              <a:rPr lang="en-US" sz="1400" u="none" dirty="0">
                <a:solidFill>
                  <a:schemeClr val="accent1">
                    <a:lumMod val="50000"/>
                  </a:schemeClr>
                </a:solidFill>
              </a:rPr>
              <a:t>Student housing</a:t>
            </a:r>
          </a:p>
        </p:txBody>
      </p:sp>
      <p:sp>
        <p:nvSpPr>
          <p:cNvPr id="48139" name="TextBox 11"/>
          <p:cNvSpPr txBox="1">
            <a:spLocks noChangeArrowheads="1"/>
          </p:cNvSpPr>
          <p:nvPr/>
        </p:nvSpPr>
        <p:spPr bwMode="auto">
          <a:xfrm>
            <a:off x="4191000" y="4876800"/>
            <a:ext cx="1219200" cy="523875"/>
          </a:xfrm>
          <a:prstGeom prst="rect">
            <a:avLst/>
          </a:prstGeom>
          <a:noFill/>
          <a:ln w="9525">
            <a:noFill/>
            <a:miter lim="800000"/>
            <a:headEnd/>
            <a:tailEnd/>
          </a:ln>
        </p:spPr>
        <p:txBody>
          <a:bodyPr>
            <a:spAutoFit/>
          </a:bodyPr>
          <a:lstStyle/>
          <a:p>
            <a:pPr algn="ctr">
              <a:defRPr/>
            </a:pPr>
            <a:r>
              <a:rPr lang="en-US" sz="1400" u="none" dirty="0">
                <a:solidFill>
                  <a:schemeClr val="accent1">
                    <a:lumMod val="50000"/>
                  </a:schemeClr>
                </a:solidFill>
              </a:rPr>
              <a:t>Financial aid package</a:t>
            </a:r>
          </a:p>
        </p:txBody>
      </p:sp>
      <p:sp>
        <p:nvSpPr>
          <p:cNvPr id="48140" name="TextBox 12"/>
          <p:cNvSpPr txBox="1">
            <a:spLocks noChangeArrowheads="1"/>
          </p:cNvSpPr>
          <p:nvPr/>
        </p:nvSpPr>
        <p:spPr bwMode="auto">
          <a:xfrm>
            <a:off x="2362200" y="4876800"/>
            <a:ext cx="1524000" cy="738188"/>
          </a:xfrm>
          <a:prstGeom prst="rect">
            <a:avLst/>
          </a:prstGeom>
          <a:noFill/>
          <a:ln w="9525">
            <a:noFill/>
            <a:miter lim="800000"/>
            <a:headEnd/>
            <a:tailEnd/>
          </a:ln>
        </p:spPr>
        <p:txBody>
          <a:bodyPr>
            <a:spAutoFit/>
          </a:bodyPr>
          <a:lstStyle/>
          <a:p>
            <a:pPr algn="ctr">
              <a:defRPr/>
            </a:pPr>
            <a:r>
              <a:rPr lang="en-US" sz="1400" u="none" dirty="0">
                <a:solidFill>
                  <a:schemeClr val="accent1">
                    <a:lumMod val="50000"/>
                  </a:schemeClr>
                </a:solidFill>
              </a:rPr>
              <a:t>Job placement services for students</a:t>
            </a:r>
          </a:p>
        </p:txBody>
      </p:sp>
      <p:sp>
        <p:nvSpPr>
          <p:cNvPr id="48142" name="TextBox 13"/>
          <p:cNvSpPr txBox="1">
            <a:spLocks noChangeArrowheads="1"/>
          </p:cNvSpPr>
          <p:nvPr/>
        </p:nvSpPr>
        <p:spPr bwMode="auto">
          <a:xfrm>
            <a:off x="7467600" y="4876800"/>
            <a:ext cx="1524000" cy="738188"/>
          </a:xfrm>
          <a:prstGeom prst="rect">
            <a:avLst/>
          </a:prstGeom>
          <a:noFill/>
          <a:ln w="9525">
            <a:noFill/>
            <a:miter lim="800000"/>
            <a:headEnd/>
            <a:tailEnd/>
          </a:ln>
        </p:spPr>
        <p:txBody>
          <a:bodyPr>
            <a:spAutoFit/>
          </a:bodyPr>
          <a:lstStyle/>
          <a:p>
            <a:pPr algn="ctr">
              <a:defRPr/>
            </a:pPr>
            <a:r>
              <a:rPr lang="en-US" sz="1400" u="none" dirty="0">
                <a:solidFill>
                  <a:schemeClr val="accent1">
                    <a:lumMod val="50000"/>
                  </a:schemeClr>
                </a:solidFill>
              </a:rPr>
              <a:t>Overall sense of community among students</a:t>
            </a:r>
          </a:p>
        </p:txBody>
      </p:sp>
      <p:sp>
        <p:nvSpPr>
          <p:cNvPr id="18" name="Rectangle 6"/>
          <p:cNvSpPr>
            <a:spLocks noChangeArrowheads="1"/>
          </p:cNvSpPr>
          <p:nvPr/>
        </p:nvSpPr>
        <p:spPr bwMode="auto">
          <a:xfrm>
            <a:off x="3200400" y="5934670"/>
            <a:ext cx="2819400" cy="892552"/>
          </a:xfrm>
          <a:prstGeom prst="rect">
            <a:avLst/>
          </a:prstGeom>
          <a:noFill/>
          <a:ln w="9525">
            <a:noFill/>
            <a:miter lim="800000"/>
            <a:headEnd/>
            <a:tailEnd/>
          </a:ln>
        </p:spPr>
        <p:txBody>
          <a:bodyPr numCol="2">
            <a:spAutoFit/>
          </a:bodyPr>
          <a:lstStyle/>
          <a:p>
            <a:pPr>
              <a:defRPr/>
            </a:pPr>
            <a:r>
              <a:rPr lang="en-US" sz="1200" b="1" u="none" dirty="0">
                <a:solidFill>
                  <a:schemeClr val="accent1">
                    <a:lumMod val="50000"/>
                  </a:schemeClr>
                </a:solidFill>
              </a:rPr>
              <a:t>Your Institution         </a:t>
            </a:r>
          </a:p>
          <a:p>
            <a:pPr>
              <a:defRPr/>
            </a:pPr>
            <a:r>
              <a:rPr lang="en-US" sz="1400" b="1" u="none" dirty="0">
                <a:solidFill>
                  <a:srgbClr val="CCFFFF"/>
                </a:solidFill>
              </a:rPr>
              <a:t>■ </a:t>
            </a:r>
            <a:r>
              <a:rPr lang="en-US" sz="1200" u="none" dirty="0">
                <a:solidFill>
                  <a:schemeClr val="accent1">
                    <a:lumMod val="50000"/>
                  </a:schemeClr>
                </a:solidFill>
              </a:rPr>
              <a:t>Very Satisfied</a:t>
            </a:r>
          </a:p>
          <a:p>
            <a:pPr>
              <a:defRPr/>
            </a:pPr>
            <a:r>
              <a:rPr lang="en-US" sz="1400" u="none" dirty="0">
                <a:solidFill>
                  <a:srgbClr val="7680AC"/>
                </a:solidFill>
              </a:rPr>
              <a:t>■</a:t>
            </a:r>
            <a:r>
              <a:rPr lang="en-US" sz="1400" u="none" dirty="0">
                <a:solidFill>
                  <a:srgbClr val="CCFFFF"/>
                </a:solidFill>
              </a:rPr>
              <a:t> </a:t>
            </a:r>
            <a:r>
              <a:rPr lang="en-US" sz="1200" u="none" dirty="0">
                <a:solidFill>
                  <a:schemeClr val="accent1">
                    <a:lumMod val="50000"/>
                  </a:schemeClr>
                </a:solidFill>
              </a:rPr>
              <a:t>Satisfied</a:t>
            </a:r>
            <a:endParaRPr lang="en-US" sz="1400" u="none" dirty="0">
              <a:solidFill>
                <a:schemeClr val="accent1">
                  <a:lumMod val="50000"/>
                </a:schemeClr>
              </a:solidFill>
            </a:endParaRPr>
          </a:p>
          <a:p>
            <a:pPr>
              <a:defRPr/>
            </a:pPr>
            <a:endParaRPr lang="en-US" sz="1200" b="1" u="none" dirty="0"/>
          </a:p>
          <a:p>
            <a:pPr>
              <a:defRPr/>
            </a:pPr>
            <a:r>
              <a:rPr lang="en-US" sz="1200" b="1" u="none" dirty="0">
                <a:solidFill>
                  <a:schemeClr val="accent1">
                    <a:lumMod val="50000"/>
                  </a:schemeClr>
                </a:solidFill>
              </a:rPr>
              <a:t>Comparison Group</a:t>
            </a:r>
          </a:p>
          <a:p>
            <a:pPr>
              <a:defRPr/>
            </a:pPr>
            <a:r>
              <a:rPr lang="en-US" sz="1400" b="1" u="none" dirty="0">
                <a:solidFill>
                  <a:schemeClr val="accent2"/>
                </a:solidFill>
              </a:rPr>
              <a:t>■ </a:t>
            </a:r>
            <a:r>
              <a:rPr lang="en-US" sz="1200" u="none" dirty="0">
                <a:solidFill>
                  <a:schemeClr val="accent1">
                    <a:lumMod val="50000"/>
                  </a:schemeClr>
                </a:solidFill>
              </a:rPr>
              <a:t>Very Satisfied</a:t>
            </a:r>
            <a:endParaRPr lang="en-US" sz="1400" u="none" dirty="0">
              <a:solidFill>
                <a:schemeClr val="accent1">
                  <a:lumMod val="50000"/>
                </a:schemeClr>
              </a:solidFill>
            </a:endParaRPr>
          </a:p>
          <a:p>
            <a:pPr>
              <a:defRPr/>
            </a:pPr>
            <a:r>
              <a:rPr lang="en-US" sz="1400" u="none" dirty="0">
                <a:solidFill>
                  <a:srgbClr val="FFCC00"/>
                </a:solidFill>
              </a:rPr>
              <a:t>■</a:t>
            </a:r>
            <a:r>
              <a:rPr lang="en-US" sz="1200" u="none" dirty="0">
                <a:solidFill>
                  <a:srgbClr val="FFCC00"/>
                </a:solidFill>
              </a:rPr>
              <a:t> </a:t>
            </a:r>
            <a:r>
              <a:rPr lang="en-US" sz="1200" u="none" dirty="0">
                <a:solidFill>
                  <a:schemeClr val="accent1">
                    <a:lumMod val="50000"/>
                  </a:schemeClr>
                </a:solidFill>
              </a:rPr>
              <a:t>Satisfied</a:t>
            </a:r>
          </a:p>
          <a:p>
            <a:pPr>
              <a:defRPr/>
            </a:pPr>
            <a:endParaRPr lang="en-US" sz="1200" b="1" u="none" dirty="0"/>
          </a:p>
        </p:txBody>
      </p:sp>
      <p:sp>
        <p:nvSpPr>
          <p:cNvPr id="12" name="Footer Placeholder 11"/>
          <p:cNvSpPr>
            <a:spLocks noGrp="1"/>
          </p:cNvSpPr>
          <p:nvPr>
            <p:ph type="ftr" sz="quarter" idx="10"/>
          </p:nvPr>
        </p:nvSpPr>
        <p:spPr/>
        <p:txBody>
          <a:bodyPr/>
          <a:lstStyle/>
          <a:p>
            <a:pPr>
              <a:defRPr/>
            </a:pPr>
            <a:r>
              <a:rPr lang="en-US" smtClean="0"/>
              <a:t>2013 College Senior Survey</a:t>
            </a:r>
            <a:endParaRPr 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B3672D3F-1155-4F5C-B95F-D0CB3074A052}" type="slidenum">
              <a:rPr lang="en-US" sz="1200" u="none"/>
              <a:pPr algn="r" eaLnBrk="1" hangingPunct="1"/>
              <a:t>51</a:t>
            </a:fld>
            <a:endParaRPr lang="en-US" sz="1200" u="none"/>
          </a:p>
        </p:txBody>
      </p:sp>
      <p:sp>
        <p:nvSpPr>
          <p:cNvPr id="41988" name="Slide Number Placeholder 8"/>
          <p:cNvSpPr>
            <a:spLocks noGrp="1"/>
          </p:cNvSpPr>
          <p:nvPr>
            <p:ph type="sldNum" sz="quarter" idx="11"/>
          </p:nvPr>
        </p:nvSpPr>
        <p:spPr>
          <a:noFill/>
        </p:spPr>
        <p:txBody>
          <a:bodyPr/>
          <a:lstStyle/>
          <a:p>
            <a:fld id="{F80F1869-A5D6-42F0-8FF6-70848DB205FC}" type="slidenum">
              <a:rPr lang="en-US" smtClean="0"/>
              <a:pPr/>
              <a:t>51</a:t>
            </a:fld>
            <a:endParaRPr lang="en-US" smtClean="0"/>
          </a:p>
        </p:txBody>
      </p:sp>
      <p:sp>
        <p:nvSpPr>
          <p:cNvPr id="43014" name="Rectangle 2"/>
          <p:cNvSpPr>
            <a:spLocks noGrp="1" noChangeArrowheads="1"/>
          </p:cNvSpPr>
          <p:nvPr>
            <p:ph type="title" idx="4294967295"/>
          </p:nvPr>
        </p:nvSpPr>
        <p:spPr>
          <a:xfrm>
            <a:off x="914400" y="152400"/>
            <a:ext cx="8229600" cy="1143000"/>
          </a:xfrm>
        </p:spPr>
        <p:txBody>
          <a:bodyPr/>
          <a:lstStyle/>
          <a:p>
            <a:pPr>
              <a:defRPr/>
            </a:pPr>
            <a:r>
              <a:rPr lang="en-US" dirty="0" smtClean="0"/>
              <a:t> </a:t>
            </a:r>
            <a:r>
              <a:rPr lang="en-US" dirty="0" smtClean="0">
                <a:solidFill>
                  <a:schemeClr val="accent1">
                    <a:lumMod val="50000"/>
                  </a:schemeClr>
                </a:solidFill>
              </a:rPr>
              <a:t>Overall Satisfaction </a:t>
            </a:r>
            <a:r>
              <a:rPr lang="en-US" sz="1600" dirty="0" smtClean="0"/>
              <a:t/>
            </a:r>
            <a:br>
              <a:rPr lang="en-US" sz="1600" dirty="0" smtClean="0"/>
            </a:br>
            <a:r>
              <a:rPr lang="en-US" sz="1600" dirty="0" smtClean="0"/>
              <a:t/>
            </a:r>
            <a:br>
              <a:rPr lang="en-US" sz="1600" dirty="0" smtClean="0"/>
            </a:br>
            <a:r>
              <a:rPr lang="en-US" sz="1600" dirty="0" smtClean="0">
                <a:solidFill>
                  <a:schemeClr val="accent1"/>
                </a:solidFill>
              </a:rPr>
              <a:t>If you could make your college choice over, would you still choose to enroll</a:t>
            </a:r>
            <a:br>
              <a:rPr lang="en-US" sz="1600" dirty="0" smtClean="0">
                <a:solidFill>
                  <a:schemeClr val="accent1"/>
                </a:solidFill>
              </a:rPr>
            </a:br>
            <a:r>
              <a:rPr lang="en-US" sz="1600" dirty="0" smtClean="0">
                <a:solidFill>
                  <a:schemeClr val="accent1"/>
                </a:solidFill>
              </a:rPr>
              <a:t>at your current college?</a:t>
            </a:r>
            <a:endParaRPr lang="en-US" sz="1200" dirty="0" smtClean="0">
              <a:solidFill>
                <a:schemeClr val="accent1"/>
              </a:solidFill>
            </a:endParaRPr>
          </a:p>
        </p:txBody>
      </p:sp>
      <p:graphicFrame>
        <p:nvGraphicFramePr>
          <p:cNvPr id="12" name="Overall Satisfaction"/>
          <p:cNvGraphicFramePr>
            <a:graphicFrameLocks noChangeAspect="1"/>
          </p:cNvGraphicFramePr>
          <p:nvPr/>
        </p:nvGraphicFramePr>
        <p:xfrm>
          <a:off x="50800" y="1422400"/>
          <a:ext cx="9042400" cy="3708400"/>
        </p:xfrm>
        <a:graphic>
          <a:graphicData uri="http://schemas.openxmlformats.org/drawingml/2006/chart">
            <c:chart xmlns:c="http://schemas.openxmlformats.org/drawingml/2006/chart" xmlns:r="http://schemas.openxmlformats.org/officeDocument/2006/relationships" r:id="rId3"/>
          </a:graphicData>
        </a:graphic>
      </p:graphicFrame>
      <p:sp>
        <p:nvSpPr>
          <p:cNvPr id="8" name="Rectangle 9"/>
          <p:cNvSpPr>
            <a:spLocks noChangeArrowheads="1"/>
          </p:cNvSpPr>
          <p:nvPr/>
        </p:nvSpPr>
        <p:spPr bwMode="auto">
          <a:xfrm>
            <a:off x="3197225" y="5867400"/>
            <a:ext cx="2749550" cy="276225"/>
          </a:xfrm>
          <a:prstGeom prst="rect">
            <a:avLst/>
          </a:prstGeom>
          <a:noFill/>
          <a:ln w="9525">
            <a:noFill/>
            <a:miter lim="800000"/>
            <a:headEnd/>
            <a:tailEnd/>
          </a:ln>
        </p:spPr>
        <p:txBody>
          <a:bodyPr wrap="none">
            <a:spAutoFit/>
          </a:bodyPr>
          <a:lstStyle/>
          <a:p>
            <a:pPr algn="ctr">
              <a:defRPr/>
            </a:pPr>
            <a:r>
              <a:rPr lang="en-US" sz="1200" b="1" u="none" dirty="0">
                <a:solidFill>
                  <a:srgbClr val="7680AC"/>
                </a:solidFill>
              </a:rPr>
              <a:t>■ </a:t>
            </a:r>
            <a:r>
              <a:rPr lang="en-US" sz="1200" b="1" u="none" dirty="0">
                <a:solidFill>
                  <a:schemeClr val="accent1">
                    <a:lumMod val="50000"/>
                  </a:schemeClr>
                </a:solidFill>
              </a:rPr>
              <a:t>Your Institution </a:t>
            </a:r>
            <a:r>
              <a:rPr lang="en-US" sz="1200" b="1" u="none" dirty="0">
                <a:solidFill>
                  <a:srgbClr val="FFCC00"/>
                </a:solidFill>
              </a:rPr>
              <a:t>■</a:t>
            </a:r>
            <a:r>
              <a:rPr lang="en-US" sz="1200" b="1" u="none" dirty="0">
                <a:solidFill>
                  <a:srgbClr val="7680AC"/>
                </a:solidFill>
              </a:rPr>
              <a:t> </a:t>
            </a:r>
            <a:r>
              <a:rPr lang="en-US" sz="1200" b="1" u="none" dirty="0">
                <a:solidFill>
                  <a:schemeClr val="accent1">
                    <a:lumMod val="50000"/>
                  </a:schemeClr>
                </a:solidFill>
              </a:rPr>
              <a:t>Comparison Group</a:t>
            </a:r>
          </a:p>
        </p:txBody>
      </p:sp>
      <p:sp>
        <p:nvSpPr>
          <p:cNvPr id="11" name="TextBox 9"/>
          <p:cNvSpPr txBox="1">
            <a:spLocks noChangeArrowheads="1"/>
          </p:cNvSpPr>
          <p:nvPr/>
        </p:nvSpPr>
        <p:spPr bwMode="auto">
          <a:xfrm>
            <a:off x="911225" y="5083175"/>
            <a:ext cx="1447800" cy="307975"/>
          </a:xfrm>
          <a:prstGeom prst="rect">
            <a:avLst/>
          </a:prstGeom>
          <a:noFill/>
          <a:ln w="9525">
            <a:noFill/>
            <a:miter lim="800000"/>
            <a:headEnd/>
            <a:tailEnd/>
          </a:ln>
        </p:spPr>
        <p:txBody>
          <a:bodyPr>
            <a:spAutoFit/>
          </a:bodyPr>
          <a:lstStyle/>
          <a:p>
            <a:pPr algn="ctr">
              <a:defRPr/>
            </a:pPr>
            <a:r>
              <a:rPr lang="en-US" sz="1400" u="none" dirty="0">
                <a:solidFill>
                  <a:schemeClr val="accent1">
                    <a:lumMod val="50000"/>
                  </a:schemeClr>
                </a:solidFill>
              </a:rPr>
              <a:t>Definitely Yes</a:t>
            </a:r>
          </a:p>
        </p:txBody>
      </p:sp>
      <p:sp>
        <p:nvSpPr>
          <p:cNvPr id="14" name="TextBox 9"/>
          <p:cNvSpPr txBox="1">
            <a:spLocks noChangeArrowheads="1"/>
          </p:cNvSpPr>
          <p:nvPr/>
        </p:nvSpPr>
        <p:spPr bwMode="auto">
          <a:xfrm>
            <a:off x="7372350" y="5108575"/>
            <a:ext cx="1447800" cy="307975"/>
          </a:xfrm>
          <a:prstGeom prst="rect">
            <a:avLst/>
          </a:prstGeom>
          <a:noFill/>
          <a:ln w="9525">
            <a:noFill/>
            <a:miter lim="800000"/>
            <a:headEnd/>
            <a:tailEnd/>
          </a:ln>
        </p:spPr>
        <p:txBody>
          <a:bodyPr>
            <a:spAutoFit/>
          </a:bodyPr>
          <a:lstStyle/>
          <a:p>
            <a:pPr algn="ctr">
              <a:defRPr/>
            </a:pPr>
            <a:r>
              <a:rPr lang="en-US" sz="1400" u="none" dirty="0">
                <a:solidFill>
                  <a:schemeClr val="accent1">
                    <a:lumMod val="50000"/>
                  </a:schemeClr>
                </a:solidFill>
              </a:rPr>
              <a:t>Definitely No</a:t>
            </a:r>
          </a:p>
        </p:txBody>
      </p:sp>
      <p:sp>
        <p:nvSpPr>
          <p:cNvPr id="15" name="TextBox 9"/>
          <p:cNvSpPr txBox="1">
            <a:spLocks noChangeArrowheads="1"/>
          </p:cNvSpPr>
          <p:nvPr/>
        </p:nvSpPr>
        <p:spPr bwMode="auto">
          <a:xfrm>
            <a:off x="5222875" y="5087938"/>
            <a:ext cx="1447800" cy="307975"/>
          </a:xfrm>
          <a:prstGeom prst="rect">
            <a:avLst/>
          </a:prstGeom>
          <a:noFill/>
          <a:ln w="9525">
            <a:noFill/>
            <a:miter lim="800000"/>
            <a:headEnd/>
            <a:tailEnd/>
          </a:ln>
        </p:spPr>
        <p:txBody>
          <a:bodyPr>
            <a:spAutoFit/>
          </a:bodyPr>
          <a:lstStyle/>
          <a:p>
            <a:pPr algn="ctr">
              <a:defRPr/>
            </a:pPr>
            <a:r>
              <a:rPr lang="en-US" sz="1400" u="none" dirty="0">
                <a:solidFill>
                  <a:schemeClr val="accent1">
                    <a:lumMod val="50000"/>
                  </a:schemeClr>
                </a:solidFill>
              </a:rPr>
              <a:t>Probably No</a:t>
            </a:r>
          </a:p>
        </p:txBody>
      </p:sp>
      <p:sp>
        <p:nvSpPr>
          <p:cNvPr id="16" name="TextBox 9"/>
          <p:cNvSpPr txBox="1">
            <a:spLocks noChangeArrowheads="1"/>
          </p:cNvSpPr>
          <p:nvPr/>
        </p:nvSpPr>
        <p:spPr bwMode="auto">
          <a:xfrm>
            <a:off x="3073400" y="5054600"/>
            <a:ext cx="1447800" cy="307975"/>
          </a:xfrm>
          <a:prstGeom prst="rect">
            <a:avLst/>
          </a:prstGeom>
          <a:noFill/>
          <a:ln w="9525">
            <a:noFill/>
            <a:miter lim="800000"/>
            <a:headEnd/>
            <a:tailEnd/>
          </a:ln>
        </p:spPr>
        <p:txBody>
          <a:bodyPr>
            <a:spAutoFit/>
          </a:bodyPr>
          <a:lstStyle/>
          <a:p>
            <a:pPr algn="ctr">
              <a:defRPr/>
            </a:pPr>
            <a:r>
              <a:rPr lang="en-US" sz="1400" u="none" dirty="0">
                <a:solidFill>
                  <a:schemeClr val="accent1">
                    <a:lumMod val="50000"/>
                  </a:schemeClr>
                </a:solidFill>
              </a:rPr>
              <a:t>Probably Yes</a:t>
            </a:r>
          </a:p>
        </p:txBody>
      </p:sp>
      <p:sp>
        <p:nvSpPr>
          <p:cNvPr id="13" name="Footer Placeholder 12"/>
          <p:cNvSpPr>
            <a:spLocks noGrp="1"/>
          </p:cNvSpPr>
          <p:nvPr>
            <p:ph type="ftr" sz="quarter" idx="10"/>
          </p:nvPr>
        </p:nvSpPr>
        <p:spPr/>
        <p:txBody>
          <a:bodyPr/>
          <a:lstStyle/>
          <a:p>
            <a:pPr>
              <a:defRPr/>
            </a:pPr>
            <a:r>
              <a:rPr lang="en-US" smtClean="0"/>
              <a:t>2013 College Senior Survey</a:t>
            </a:r>
            <a:endParaRPr 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Slide Number Placeholder 4"/>
          <p:cNvSpPr>
            <a:spLocks noGrp="1"/>
          </p:cNvSpPr>
          <p:nvPr>
            <p:ph type="sldNum" sz="quarter" idx="11"/>
          </p:nvPr>
        </p:nvSpPr>
        <p:spPr>
          <a:xfrm>
            <a:off x="8305800" y="6400800"/>
            <a:ext cx="533400" cy="457200"/>
          </a:xfrm>
          <a:noFill/>
        </p:spPr>
        <p:txBody>
          <a:bodyPr/>
          <a:lstStyle/>
          <a:p>
            <a:fld id="{10D9E89E-C88D-469B-950F-0AD71B54491C}" type="slidenum">
              <a:rPr lang="en-US" smtClean="0"/>
              <a:pPr/>
              <a:t>52</a:t>
            </a:fld>
            <a:endParaRPr lang="en-US" smtClean="0"/>
          </a:p>
        </p:txBody>
      </p:sp>
      <p:sp>
        <p:nvSpPr>
          <p:cNvPr id="53252" name="Rectangle 2"/>
          <p:cNvSpPr>
            <a:spLocks noChangeArrowheads="1"/>
          </p:cNvSpPr>
          <p:nvPr/>
        </p:nvSpPr>
        <p:spPr bwMode="auto">
          <a:xfrm>
            <a:off x="0" y="1676400"/>
            <a:ext cx="9144000" cy="4724400"/>
          </a:xfrm>
          <a:prstGeom prst="rect">
            <a:avLst/>
          </a:prstGeom>
          <a:noFill/>
          <a:ln w="9525">
            <a:noFill/>
            <a:miter lim="800000"/>
            <a:headEnd/>
            <a:tailEnd/>
          </a:ln>
        </p:spPr>
        <p:txBody>
          <a:bodyPr anchor="ctr"/>
          <a:lstStyle/>
          <a:p>
            <a:pPr algn="ctr" eaLnBrk="1" hangingPunct="1">
              <a:defRPr/>
            </a:pPr>
            <a:r>
              <a:rPr lang="en-US" sz="2800" b="1" u="none" dirty="0">
                <a:solidFill>
                  <a:schemeClr val="accent1">
                    <a:lumMod val="50000"/>
                  </a:schemeClr>
                </a:solidFill>
              </a:rPr>
              <a:t>For more information about </a:t>
            </a:r>
            <a:br>
              <a:rPr lang="en-US" sz="2800" b="1" u="none" dirty="0">
                <a:solidFill>
                  <a:schemeClr val="accent1">
                    <a:lumMod val="50000"/>
                  </a:schemeClr>
                </a:solidFill>
              </a:rPr>
            </a:br>
            <a:r>
              <a:rPr lang="en-US" sz="2800" b="1" u="none" dirty="0">
                <a:solidFill>
                  <a:schemeClr val="accent1">
                    <a:lumMod val="50000"/>
                  </a:schemeClr>
                </a:solidFill>
              </a:rPr>
              <a:t>HERI/CIRP Surveys</a:t>
            </a:r>
            <a:r>
              <a:rPr lang="en-US" sz="2800" b="1" u="none" dirty="0">
                <a:solidFill>
                  <a:srgbClr val="7680AC"/>
                </a:solidFill>
              </a:rPr>
              <a:t/>
            </a:r>
            <a:br>
              <a:rPr lang="en-US" sz="2800" b="1" u="none" dirty="0">
                <a:solidFill>
                  <a:srgbClr val="7680AC"/>
                </a:solidFill>
              </a:rPr>
            </a:br>
            <a:r>
              <a:rPr lang="en-US" sz="2800" b="1" u="none" dirty="0">
                <a:solidFill>
                  <a:schemeClr val="accent1">
                    <a:lumMod val="50000"/>
                  </a:schemeClr>
                </a:solidFill>
              </a:rPr>
              <a:t/>
            </a:r>
            <a:br>
              <a:rPr lang="en-US" sz="2800" b="1" u="none" dirty="0">
                <a:solidFill>
                  <a:schemeClr val="accent1">
                    <a:lumMod val="50000"/>
                  </a:schemeClr>
                </a:solidFill>
              </a:rPr>
            </a:br>
            <a:r>
              <a:rPr lang="en-US" b="1" u="none" dirty="0">
                <a:solidFill>
                  <a:schemeClr val="accent1"/>
                </a:solidFill>
              </a:rPr>
              <a:t>The Freshman Survey</a:t>
            </a:r>
            <a:br>
              <a:rPr lang="en-US" b="1" u="none" dirty="0">
                <a:solidFill>
                  <a:schemeClr val="accent1"/>
                </a:solidFill>
              </a:rPr>
            </a:br>
            <a:r>
              <a:rPr lang="en-US" b="1" u="none" dirty="0">
                <a:solidFill>
                  <a:schemeClr val="accent1"/>
                </a:solidFill>
              </a:rPr>
              <a:t>Your First College Year Survey</a:t>
            </a:r>
          </a:p>
          <a:p>
            <a:pPr algn="ctr" eaLnBrk="1" hangingPunct="1">
              <a:defRPr/>
            </a:pPr>
            <a:r>
              <a:rPr lang="en-US" b="1" u="none" dirty="0">
                <a:solidFill>
                  <a:schemeClr val="accent1"/>
                </a:solidFill>
              </a:rPr>
              <a:t>Diverse Learning Environments Survey</a:t>
            </a:r>
            <a:br>
              <a:rPr lang="en-US" b="1" u="none" dirty="0">
                <a:solidFill>
                  <a:schemeClr val="accent1"/>
                </a:solidFill>
              </a:rPr>
            </a:br>
            <a:r>
              <a:rPr lang="en-US" b="1" u="none" dirty="0">
                <a:solidFill>
                  <a:schemeClr val="accent1"/>
                </a:solidFill>
              </a:rPr>
              <a:t>College Senior Survey</a:t>
            </a:r>
          </a:p>
          <a:p>
            <a:pPr algn="ctr" eaLnBrk="1" hangingPunct="1">
              <a:defRPr/>
            </a:pPr>
            <a:r>
              <a:rPr lang="en-US" b="1" u="none" dirty="0">
                <a:solidFill>
                  <a:schemeClr val="accent1"/>
                </a:solidFill>
              </a:rPr>
              <a:t>The Faculty Survey</a:t>
            </a:r>
            <a:r>
              <a:rPr lang="en-US" sz="2800" b="1" u="none" dirty="0"/>
              <a:t/>
            </a:r>
            <a:br>
              <a:rPr lang="en-US" sz="2800" b="1" u="none" dirty="0"/>
            </a:br>
            <a:r>
              <a:rPr lang="en-US" sz="2800" b="1" u="none" dirty="0">
                <a:solidFill>
                  <a:srgbClr val="FFFF00"/>
                </a:solidFill>
              </a:rPr>
              <a:t/>
            </a:r>
            <a:br>
              <a:rPr lang="en-US" sz="2800" b="1" u="none" dirty="0">
                <a:solidFill>
                  <a:srgbClr val="FFFF00"/>
                </a:solidFill>
              </a:rPr>
            </a:br>
            <a:r>
              <a:rPr lang="en-US" sz="2800" b="1" u="none" dirty="0">
                <a:solidFill>
                  <a:schemeClr val="accent5">
                    <a:lumMod val="50000"/>
                  </a:schemeClr>
                </a:solidFill>
              </a:rPr>
              <a:t>Please contact:</a:t>
            </a:r>
          </a:p>
          <a:p>
            <a:pPr algn="ctr" eaLnBrk="1" hangingPunct="1">
              <a:defRPr/>
            </a:pPr>
            <a:r>
              <a:rPr lang="en-US" sz="2800" b="1" u="none" dirty="0">
                <a:solidFill>
                  <a:schemeClr val="accent1">
                    <a:lumMod val="50000"/>
                  </a:schemeClr>
                </a:solidFill>
              </a:rPr>
              <a:t>heri@ucla.edu</a:t>
            </a:r>
            <a:br>
              <a:rPr lang="en-US" sz="2800" b="1" u="none" dirty="0">
                <a:solidFill>
                  <a:schemeClr val="accent1">
                    <a:lumMod val="50000"/>
                  </a:schemeClr>
                </a:solidFill>
              </a:rPr>
            </a:br>
            <a:r>
              <a:rPr lang="en-US" sz="2800" b="1" u="none" dirty="0">
                <a:solidFill>
                  <a:schemeClr val="accent1">
                    <a:lumMod val="50000"/>
                  </a:schemeClr>
                </a:solidFill>
              </a:rPr>
              <a:t>(310) 825-1925</a:t>
            </a:r>
            <a:br>
              <a:rPr lang="en-US" sz="2800" b="1" u="none" dirty="0">
                <a:solidFill>
                  <a:schemeClr val="accent1">
                    <a:lumMod val="50000"/>
                  </a:schemeClr>
                </a:solidFill>
              </a:rPr>
            </a:br>
            <a:r>
              <a:rPr lang="en-US" sz="2800" b="1" u="none" dirty="0">
                <a:solidFill>
                  <a:schemeClr val="accent1">
                    <a:lumMod val="50000"/>
                  </a:schemeClr>
                </a:solidFill>
              </a:rPr>
              <a:t>www.heri.ucla.edu</a:t>
            </a:r>
          </a:p>
        </p:txBody>
      </p:sp>
      <p:sp>
        <p:nvSpPr>
          <p:cNvPr id="5" name="TextBox 4"/>
          <p:cNvSpPr txBox="1"/>
          <p:nvPr/>
        </p:nvSpPr>
        <p:spPr>
          <a:xfrm>
            <a:off x="1524000" y="0"/>
            <a:ext cx="7620000" cy="1200150"/>
          </a:xfrm>
          <a:prstGeom prst="rect">
            <a:avLst/>
          </a:prstGeom>
          <a:solidFill>
            <a:schemeClr val="accent5">
              <a:lumMod val="50000"/>
            </a:schemeClr>
          </a:solidFill>
        </p:spPr>
        <p:txBody>
          <a:bodyPr>
            <a:spAutoFit/>
          </a:bodyPr>
          <a:lstStyle/>
          <a:p>
            <a:pPr algn="ctr">
              <a:defRPr/>
            </a:pPr>
            <a:r>
              <a:rPr lang="en-US" sz="3600" u="none" dirty="0">
                <a:solidFill>
                  <a:srgbClr val="FFFFFF"/>
                </a:solidFill>
              </a:rPr>
              <a:t>The more you get to know your students, the better you can understand their needs. </a:t>
            </a:r>
          </a:p>
        </p:txBody>
      </p:sp>
      <p:pic>
        <p:nvPicPr>
          <p:cNvPr id="55302" name="Picture 5" descr="grad-cap.PNG"/>
          <p:cNvPicPr>
            <a:picLocks noChangeAspect="1"/>
          </p:cNvPicPr>
          <p:nvPr/>
        </p:nvPicPr>
        <p:blipFill>
          <a:blip r:embed="rId3" cstate="print"/>
          <a:srcRect/>
          <a:stretch>
            <a:fillRect/>
          </a:stretch>
        </p:blipFill>
        <p:spPr bwMode="auto">
          <a:xfrm>
            <a:off x="0" y="0"/>
            <a:ext cx="1524000" cy="1219200"/>
          </a:xfrm>
          <a:prstGeom prst="rect">
            <a:avLst/>
          </a:prstGeom>
          <a:solidFill>
            <a:srgbClr val="FFFF00"/>
          </a:solidFill>
          <a:ln w="9525">
            <a:noFill/>
            <a:miter lim="800000"/>
            <a:headEnd/>
            <a:tailEnd/>
          </a:ln>
        </p:spPr>
      </p:pic>
      <p:sp>
        <p:nvSpPr>
          <p:cNvPr id="6" name="Footer Placeholder 5"/>
          <p:cNvSpPr>
            <a:spLocks noGrp="1"/>
          </p:cNvSpPr>
          <p:nvPr>
            <p:ph type="ftr" sz="quarter" idx="10"/>
          </p:nvPr>
        </p:nvSpPr>
        <p:spPr/>
        <p:txBody>
          <a:bodyPr/>
          <a:lstStyle/>
          <a:p>
            <a:pPr>
              <a:defRPr/>
            </a:pPr>
            <a:r>
              <a:rPr lang="en-US" smtClean="0"/>
              <a:t>2013 College Senior Survey</a:t>
            </a:r>
            <a:endParaRPr 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914400" y="152400"/>
            <a:ext cx="8226425" cy="992188"/>
          </a:xfrm>
        </p:spPr>
        <p:txBody>
          <a:bodyPr/>
          <a:lstStyle/>
          <a:p>
            <a:pPr>
              <a:defRPr/>
            </a:pPr>
            <a:r>
              <a:rPr lang="en-US" dirty="0" smtClean="0">
                <a:solidFill>
                  <a:schemeClr val="accent1">
                    <a:lumMod val="50000"/>
                  </a:schemeClr>
                </a:solidFill>
              </a:rPr>
              <a:t>Demographics</a:t>
            </a:r>
            <a:r>
              <a:rPr lang="en-US" sz="1800" dirty="0" smtClean="0">
                <a:solidFill>
                  <a:schemeClr val="accent1">
                    <a:lumMod val="50000"/>
                  </a:schemeClr>
                </a:solidFill>
              </a:rPr>
              <a:t/>
            </a:r>
            <a:br>
              <a:rPr lang="en-US" sz="1800" dirty="0" smtClean="0">
                <a:solidFill>
                  <a:schemeClr val="accent1">
                    <a:lumMod val="50000"/>
                  </a:schemeClr>
                </a:solidFill>
              </a:rPr>
            </a:br>
            <a:r>
              <a:rPr lang="en-US" sz="1600" dirty="0" smtClean="0">
                <a:solidFill>
                  <a:schemeClr val="accent1"/>
                </a:solidFill>
              </a:rPr>
              <a:t/>
            </a:r>
            <a:br>
              <a:rPr lang="en-US" sz="1600" dirty="0" smtClean="0">
                <a:solidFill>
                  <a:schemeClr val="accent1"/>
                </a:solidFill>
              </a:rPr>
            </a:br>
            <a:r>
              <a:rPr lang="en-US" sz="1600" dirty="0" smtClean="0">
                <a:solidFill>
                  <a:schemeClr val="accent1"/>
                </a:solidFill>
              </a:rPr>
              <a:t>Primary </a:t>
            </a:r>
            <a:r>
              <a:rPr lang="en-US" sz="1800" dirty="0" smtClean="0">
                <a:solidFill>
                  <a:schemeClr val="accent1"/>
                </a:solidFill>
              </a:rPr>
              <a:t>Major (Aggregated)</a:t>
            </a:r>
            <a:endParaRPr lang="en-US" sz="1800" dirty="0">
              <a:solidFill>
                <a:schemeClr val="accent1"/>
              </a:solidFill>
            </a:endParaRPr>
          </a:p>
        </p:txBody>
      </p:sp>
      <p:graphicFrame>
        <p:nvGraphicFramePr>
          <p:cNvPr id="6" name="Demographics"/>
          <p:cNvGraphicFramePr>
            <a:graphicFrameLocks noGrp="1"/>
          </p:cNvGraphicFramePr>
          <p:nvPr>
            <p:ph idx="1"/>
          </p:nvPr>
        </p:nvGraphicFramePr>
        <p:xfrm>
          <a:off x="457200" y="1066800"/>
          <a:ext cx="8229600" cy="5486400"/>
        </p:xfrm>
        <a:graphic>
          <a:graphicData uri="http://schemas.openxmlformats.org/drawingml/2006/chart">
            <c:chart xmlns:c="http://schemas.openxmlformats.org/drawingml/2006/chart" xmlns:r="http://schemas.openxmlformats.org/officeDocument/2006/relationships" r:id="rId3"/>
          </a:graphicData>
        </a:graphic>
      </p:graphicFrame>
      <p:sp>
        <p:nvSpPr>
          <p:cNvPr id="2053" name="Slide Number Placeholder 5"/>
          <p:cNvSpPr>
            <a:spLocks noGrp="1"/>
          </p:cNvSpPr>
          <p:nvPr>
            <p:ph type="sldNum" sz="quarter" idx="11"/>
          </p:nvPr>
        </p:nvSpPr>
        <p:spPr>
          <a:noFill/>
        </p:spPr>
        <p:txBody>
          <a:bodyPr/>
          <a:lstStyle/>
          <a:p>
            <a:fld id="{76068F8F-62B3-439E-9997-843DEA468F0F}" type="slidenum">
              <a:rPr lang="en-US" smtClean="0"/>
              <a:pPr/>
              <a:t>6</a:t>
            </a:fld>
            <a:endParaRPr lang="en-US" smtClean="0"/>
          </a:p>
        </p:txBody>
      </p:sp>
      <p:sp>
        <p:nvSpPr>
          <p:cNvPr id="5" name="Footer Placeholder 4"/>
          <p:cNvSpPr>
            <a:spLocks noGrp="1"/>
          </p:cNvSpPr>
          <p:nvPr>
            <p:ph type="ftr" sz="quarter" idx="10"/>
          </p:nvPr>
        </p:nvSpPr>
        <p:spPr/>
        <p:txBody>
          <a:bodyPr/>
          <a:lstStyle/>
          <a:p>
            <a:pPr>
              <a:defRPr/>
            </a:pPr>
            <a:r>
              <a:rPr lang="en-US" smtClean="0"/>
              <a:t>2013 College Senior Survey</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lide Number Placeholder 5"/>
          <p:cNvSpPr txBox="1">
            <a:spLocks noGrp="1"/>
          </p:cNvSpPr>
          <p:nvPr/>
        </p:nvSpPr>
        <p:spPr bwMode="auto">
          <a:xfrm>
            <a:off x="8305800" y="6400800"/>
            <a:ext cx="381000" cy="457200"/>
          </a:xfrm>
          <a:prstGeom prst="rect">
            <a:avLst/>
          </a:prstGeom>
          <a:noFill/>
          <a:ln w="9525">
            <a:noFill/>
            <a:miter lim="800000"/>
            <a:headEnd/>
            <a:tailEnd/>
          </a:ln>
        </p:spPr>
        <p:txBody>
          <a:bodyPr anchor="b"/>
          <a:lstStyle/>
          <a:p>
            <a:pPr algn="r" eaLnBrk="1" hangingPunct="1"/>
            <a:fld id="{883FF636-D664-4EB4-8F60-4B5E68895BEA}" type="slidenum">
              <a:rPr lang="en-US" sz="1200" u="none"/>
              <a:pPr algn="r" eaLnBrk="1" hangingPunct="1"/>
              <a:t>7</a:t>
            </a:fld>
            <a:endParaRPr lang="en-US" sz="1200" u="none"/>
          </a:p>
        </p:txBody>
      </p:sp>
      <p:sp>
        <p:nvSpPr>
          <p:cNvPr id="3077" name="Slide Number Placeholder 6"/>
          <p:cNvSpPr>
            <a:spLocks noGrp="1"/>
          </p:cNvSpPr>
          <p:nvPr>
            <p:ph type="sldNum" sz="quarter" idx="11"/>
          </p:nvPr>
        </p:nvSpPr>
        <p:spPr>
          <a:noFill/>
        </p:spPr>
        <p:txBody>
          <a:bodyPr/>
          <a:lstStyle/>
          <a:p>
            <a:fld id="{437CD00A-7C18-4282-BBE9-F3F9B8F4F806}" type="slidenum">
              <a:rPr lang="en-US" smtClean="0"/>
              <a:pPr/>
              <a:t>7</a:t>
            </a:fld>
            <a:endParaRPr lang="en-US" smtClean="0"/>
          </a:p>
        </p:txBody>
      </p:sp>
      <p:sp>
        <p:nvSpPr>
          <p:cNvPr id="8197" name="Rectangle 2"/>
          <p:cNvSpPr>
            <a:spLocks noGrp="1" noChangeArrowheads="1"/>
          </p:cNvSpPr>
          <p:nvPr>
            <p:ph type="title" idx="4294967295"/>
          </p:nvPr>
        </p:nvSpPr>
        <p:spPr>
          <a:xfrm>
            <a:off x="914400" y="152400"/>
            <a:ext cx="8229600" cy="1143000"/>
          </a:xfrm>
        </p:spPr>
        <p:txBody>
          <a:bodyPr/>
          <a:lstStyle/>
          <a:p>
            <a:pPr eaLnBrk="1" hangingPunct="1">
              <a:defRPr/>
            </a:pPr>
            <a:r>
              <a:rPr lang="en-US" dirty="0" smtClean="0">
                <a:solidFill>
                  <a:schemeClr val="accent1">
                    <a:lumMod val="50000"/>
                  </a:schemeClr>
                </a:solidFill>
              </a:rPr>
              <a:t>Demographics</a:t>
            </a:r>
            <a:r>
              <a:rPr lang="en-US" sz="1800" dirty="0" smtClean="0"/>
              <a:t/>
            </a:r>
            <a:br>
              <a:rPr lang="en-US" sz="1800" dirty="0" smtClean="0"/>
            </a:br>
            <a:r>
              <a:rPr lang="en-US" sz="1600" dirty="0" smtClean="0"/>
              <a:t/>
            </a:r>
            <a:br>
              <a:rPr lang="en-US" sz="1600" dirty="0" smtClean="0"/>
            </a:br>
            <a:r>
              <a:rPr lang="en-US" sz="1800" dirty="0" smtClean="0">
                <a:solidFill>
                  <a:schemeClr val="accent1"/>
                </a:solidFill>
              </a:rPr>
              <a:t>Overall GPA</a:t>
            </a:r>
          </a:p>
        </p:txBody>
      </p:sp>
      <p:graphicFrame>
        <p:nvGraphicFramePr>
          <p:cNvPr id="8" name="GPA"/>
          <p:cNvGraphicFramePr>
            <a:graphicFrameLocks noChangeAspect="1"/>
          </p:cNvGraphicFramePr>
          <p:nvPr>
            <p:custDataLst>
              <p:tags r:id="rId1"/>
            </p:custDataLst>
          </p:nvPr>
        </p:nvGraphicFramePr>
        <p:xfrm>
          <a:off x="50800" y="1346200"/>
          <a:ext cx="9051925" cy="4670425"/>
        </p:xfrm>
        <a:graphic>
          <a:graphicData uri="http://schemas.openxmlformats.org/drawingml/2006/chart">
            <c:chart xmlns:c="http://schemas.openxmlformats.org/drawingml/2006/chart" xmlns:r="http://schemas.openxmlformats.org/officeDocument/2006/relationships" r:id="rId4"/>
          </a:graphicData>
        </a:graphic>
      </p:graphicFrame>
      <p:sp>
        <p:nvSpPr>
          <p:cNvPr id="10" name="Rectangle 31"/>
          <p:cNvSpPr>
            <a:spLocks noChangeArrowheads="1"/>
          </p:cNvSpPr>
          <p:nvPr/>
        </p:nvSpPr>
        <p:spPr bwMode="auto">
          <a:xfrm>
            <a:off x="3095625" y="6143625"/>
            <a:ext cx="2774950" cy="276225"/>
          </a:xfrm>
          <a:prstGeom prst="rect">
            <a:avLst/>
          </a:prstGeom>
          <a:noFill/>
          <a:ln w="9525">
            <a:noFill/>
            <a:miter lim="800000"/>
            <a:headEnd/>
            <a:tailEnd/>
          </a:ln>
        </p:spPr>
        <p:txBody>
          <a:bodyPr wrap="none">
            <a:spAutoFit/>
          </a:bodyPr>
          <a:lstStyle/>
          <a:p>
            <a:pPr algn="ctr">
              <a:defRPr/>
            </a:pPr>
            <a:r>
              <a:rPr lang="en-US" sz="1200" b="1" u="none" dirty="0">
                <a:solidFill>
                  <a:srgbClr val="7680AC"/>
                </a:solidFill>
              </a:rPr>
              <a:t>■ </a:t>
            </a:r>
            <a:r>
              <a:rPr lang="en-US" sz="1200" b="1" u="none" dirty="0">
                <a:solidFill>
                  <a:schemeClr val="accent1">
                    <a:lumMod val="50000"/>
                  </a:schemeClr>
                </a:solidFill>
              </a:rPr>
              <a:t>Your Institution </a:t>
            </a:r>
            <a:r>
              <a:rPr lang="en-US" sz="1200" b="1" u="none" dirty="0">
                <a:solidFill>
                  <a:srgbClr val="FFCC00"/>
                </a:solidFill>
              </a:rPr>
              <a:t>■</a:t>
            </a:r>
            <a:r>
              <a:rPr lang="en-US" sz="1200" b="1" u="none" dirty="0">
                <a:solidFill>
                  <a:srgbClr val="7680AC"/>
                </a:solidFill>
              </a:rPr>
              <a:t> </a:t>
            </a:r>
            <a:r>
              <a:rPr lang="en-US" sz="1200" b="1" u="none" dirty="0">
                <a:solidFill>
                  <a:schemeClr val="accent1">
                    <a:lumMod val="50000"/>
                  </a:schemeClr>
                </a:solidFill>
              </a:rPr>
              <a:t>Comparison Group</a:t>
            </a:r>
          </a:p>
        </p:txBody>
      </p:sp>
      <p:sp>
        <p:nvSpPr>
          <p:cNvPr id="7" name="Footer Placeholder 6"/>
          <p:cNvSpPr>
            <a:spLocks noGrp="1"/>
          </p:cNvSpPr>
          <p:nvPr>
            <p:ph type="ftr" sz="quarter" idx="10"/>
          </p:nvPr>
        </p:nvSpPr>
        <p:spPr/>
        <p:txBody>
          <a:bodyPr/>
          <a:lstStyle/>
          <a:p>
            <a:pPr>
              <a:defRPr/>
            </a:pPr>
            <a:r>
              <a:rPr lang="en-US" smtClean="0"/>
              <a:t>2013 College Senior Survey</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8226425" cy="1143000"/>
          </a:xfrm>
        </p:spPr>
        <p:txBody>
          <a:bodyPr/>
          <a:lstStyle/>
          <a:p>
            <a:pPr>
              <a:defRPr/>
            </a:pPr>
            <a:r>
              <a:rPr lang="en-US" dirty="0" smtClean="0">
                <a:solidFill>
                  <a:schemeClr val="accent1">
                    <a:lumMod val="50000"/>
                  </a:schemeClr>
                </a:solidFill>
              </a:rPr>
              <a:t>Demographics</a:t>
            </a:r>
            <a:r>
              <a:rPr lang="en-US" dirty="0" smtClean="0"/>
              <a:t/>
            </a:r>
            <a:br>
              <a:rPr lang="en-US" dirty="0" smtClean="0"/>
            </a:br>
            <a:r>
              <a:rPr lang="en-US" sz="1800" dirty="0" smtClean="0"/>
              <a:t/>
            </a:r>
            <a:br>
              <a:rPr lang="en-US" sz="1800" dirty="0" smtClean="0"/>
            </a:br>
            <a:r>
              <a:rPr lang="en-US" sz="1800" dirty="0" smtClean="0">
                <a:solidFill>
                  <a:schemeClr val="accent1"/>
                </a:solidFill>
              </a:rPr>
              <a:t>Finances</a:t>
            </a:r>
            <a:endParaRPr lang="en-US" sz="1800" dirty="0">
              <a:solidFill>
                <a:schemeClr val="accent1"/>
              </a:solidFill>
            </a:endParaRPr>
          </a:p>
        </p:txBody>
      </p:sp>
      <p:sp>
        <p:nvSpPr>
          <p:cNvPr id="4101" name="Slide Number Placeholder 5"/>
          <p:cNvSpPr>
            <a:spLocks noGrp="1"/>
          </p:cNvSpPr>
          <p:nvPr>
            <p:ph type="sldNum" sz="quarter" idx="11"/>
          </p:nvPr>
        </p:nvSpPr>
        <p:spPr>
          <a:noFill/>
        </p:spPr>
        <p:txBody>
          <a:bodyPr/>
          <a:lstStyle/>
          <a:p>
            <a:fld id="{D518130B-55F3-4701-917D-097F90EC75B5}" type="slidenum">
              <a:rPr lang="en-US" smtClean="0"/>
              <a:pPr/>
              <a:t>8</a:t>
            </a:fld>
            <a:endParaRPr lang="en-US" smtClean="0"/>
          </a:p>
        </p:txBody>
      </p:sp>
      <p:graphicFrame>
        <p:nvGraphicFramePr>
          <p:cNvPr id="9" name="Money Borrowed"/>
          <p:cNvGraphicFramePr>
            <a:graphicFrameLocks noGrp="1" noChangeAspect="1"/>
          </p:cNvGraphicFramePr>
          <p:nvPr>
            <p:ph sz="half" idx="1"/>
            <p:custDataLst>
              <p:tags r:id="rId1"/>
            </p:custDataLst>
          </p:nvPr>
        </p:nvGraphicFramePr>
        <p:xfrm>
          <a:off x="304800" y="1471613"/>
          <a:ext cx="4749800" cy="432276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Median"/>
          <p:cNvGraphicFramePr>
            <a:graphicFrameLocks noGrp="1"/>
          </p:cNvGraphicFramePr>
          <p:nvPr/>
        </p:nvGraphicFramePr>
        <p:xfrm>
          <a:off x="5105400" y="2743200"/>
          <a:ext cx="3124200" cy="1355726"/>
        </p:xfrm>
        <a:graphic>
          <a:graphicData uri="http://schemas.openxmlformats.org/drawingml/2006/table">
            <a:tbl>
              <a:tblPr/>
              <a:tblGrid>
                <a:gridCol w="1774099"/>
                <a:gridCol w="1350101"/>
              </a:tblGrid>
              <a:tr h="366396">
                <a:tc gridSpan="2">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Median Amount Borrowed</a:t>
                      </a:r>
                    </a:p>
                  </a:txBody>
                  <a:tcPr marT="45671" marB="45671"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494665">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chemeClr val="accent1"/>
                          </a:solidFill>
                          <a:effectLst/>
                          <a:latin typeface="Garamond" pitchFamily="18" charset="0"/>
                        </a:rPr>
                        <a:t> Your Institution</a:t>
                      </a:r>
                    </a:p>
                  </a:txBody>
                  <a:tcPr marT="45671" marB="4567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$30,000.00</a:t>
                      </a:r>
                      <a:endParaRPr kumimoji="0" lang="en-US" sz="1400" b="1" i="0" u="none" strike="noStrike" cap="none" normalizeH="0" baseline="0" dirty="0" smtClean="0">
                        <a:ln>
                          <a:noFill/>
                        </a:ln>
                        <a:solidFill>
                          <a:schemeClr val="accent1"/>
                        </a:solidFill>
                        <a:effectLst/>
                        <a:latin typeface="Garamond" pitchFamily="18" charset="0"/>
                      </a:endParaRPr>
                    </a:p>
                  </a:txBody>
                  <a:tcPr marT="45671" marB="4567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4665">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rgbClr val="FF9900"/>
                          </a:solidFill>
                          <a:effectLst/>
                          <a:latin typeface="Garamond" pitchFamily="18" charset="0"/>
                        </a:rPr>
                        <a:t> Comparison Group</a:t>
                      </a:r>
                    </a:p>
                  </a:txBody>
                  <a:tcPr marT="45671" marB="4567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FF9900"/>
                          </a:solidFill>
                          <a:effectLst/>
                          <a:latin typeface="Garamond" pitchFamily="18" charset="0"/>
                        </a:rPr>
                        <a:t>$30,000.00</a:t>
                      </a:r>
                      <a:endParaRPr kumimoji="0" lang="en-US" sz="1400" b="1" i="0" u="none" strike="noStrike" cap="none" normalizeH="0" baseline="0" dirty="0" smtClean="0">
                        <a:ln>
                          <a:noFill/>
                        </a:ln>
                        <a:solidFill>
                          <a:srgbClr val="FF9900"/>
                        </a:solidFill>
                        <a:effectLst/>
                        <a:latin typeface="Garamond" pitchFamily="18" charset="0"/>
                      </a:endParaRPr>
                    </a:p>
                  </a:txBody>
                  <a:tcPr marT="45671" marB="4567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 name="Rectangle 31"/>
          <p:cNvSpPr>
            <a:spLocks noChangeArrowheads="1"/>
          </p:cNvSpPr>
          <p:nvPr/>
        </p:nvSpPr>
        <p:spPr bwMode="auto">
          <a:xfrm>
            <a:off x="3095625" y="6143625"/>
            <a:ext cx="2774950" cy="276225"/>
          </a:xfrm>
          <a:prstGeom prst="rect">
            <a:avLst/>
          </a:prstGeom>
          <a:noFill/>
          <a:ln w="9525">
            <a:noFill/>
            <a:miter lim="800000"/>
            <a:headEnd/>
            <a:tailEnd/>
          </a:ln>
        </p:spPr>
        <p:txBody>
          <a:bodyPr wrap="none">
            <a:spAutoFit/>
          </a:bodyPr>
          <a:lstStyle/>
          <a:p>
            <a:pPr algn="ctr">
              <a:defRPr/>
            </a:pPr>
            <a:r>
              <a:rPr lang="en-US" sz="1200" b="1" u="none" dirty="0">
                <a:solidFill>
                  <a:srgbClr val="7680AC"/>
                </a:solidFill>
              </a:rPr>
              <a:t>■ </a:t>
            </a:r>
            <a:r>
              <a:rPr lang="en-US" sz="1200" b="1" u="none" dirty="0">
                <a:solidFill>
                  <a:schemeClr val="accent1">
                    <a:lumMod val="50000"/>
                  </a:schemeClr>
                </a:solidFill>
              </a:rPr>
              <a:t>Your Institution </a:t>
            </a:r>
            <a:r>
              <a:rPr lang="en-US" sz="1200" b="1" u="none" dirty="0">
                <a:solidFill>
                  <a:srgbClr val="FFCC00"/>
                </a:solidFill>
              </a:rPr>
              <a:t>■</a:t>
            </a:r>
            <a:r>
              <a:rPr lang="en-US" sz="1200" b="1" u="none" dirty="0">
                <a:solidFill>
                  <a:srgbClr val="7680AC"/>
                </a:solidFill>
              </a:rPr>
              <a:t> </a:t>
            </a:r>
            <a:r>
              <a:rPr lang="en-US" sz="1200" b="1" u="none" dirty="0">
                <a:solidFill>
                  <a:schemeClr val="accent1">
                    <a:lumMod val="50000"/>
                  </a:schemeClr>
                </a:solidFill>
              </a:rPr>
              <a:t>Comparison Group</a:t>
            </a:r>
          </a:p>
        </p:txBody>
      </p:sp>
      <p:sp>
        <p:nvSpPr>
          <p:cNvPr id="7" name="Footer Placeholder 6"/>
          <p:cNvSpPr>
            <a:spLocks noGrp="1"/>
          </p:cNvSpPr>
          <p:nvPr>
            <p:ph type="ftr" sz="quarter" idx="10"/>
          </p:nvPr>
        </p:nvSpPr>
        <p:spPr/>
        <p:txBody>
          <a:bodyPr/>
          <a:lstStyle/>
          <a:p>
            <a:pPr>
              <a:defRPr/>
            </a:pPr>
            <a:r>
              <a:rPr lang="en-US" smtClean="0"/>
              <a:t>2013 College Senior Survey</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7"/>
          <p:cNvSpPr>
            <a:spLocks noGrp="1" noChangeArrowheads="1"/>
          </p:cNvSpPr>
          <p:nvPr>
            <p:ph type="title"/>
          </p:nvPr>
        </p:nvSpPr>
        <p:spPr>
          <a:xfrm>
            <a:off x="914400" y="152400"/>
            <a:ext cx="8226425" cy="1143000"/>
          </a:xfrm>
        </p:spPr>
        <p:txBody>
          <a:bodyPr/>
          <a:lstStyle/>
          <a:p>
            <a:pPr>
              <a:defRPr/>
            </a:pPr>
            <a:r>
              <a:rPr lang="en-US" dirty="0" smtClean="0">
                <a:solidFill>
                  <a:schemeClr val="accent1">
                    <a:lumMod val="50000"/>
                  </a:schemeClr>
                </a:solidFill>
              </a:rPr>
              <a:t>Demographics</a:t>
            </a:r>
            <a:r>
              <a:rPr lang="en-US" dirty="0" smtClean="0"/>
              <a:t/>
            </a:r>
            <a:br>
              <a:rPr lang="en-US" dirty="0" smtClean="0"/>
            </a:br>
            <a:r>
              <a:rPr lang="en-US" sz="2000" dirty="0" smtClean="0"/>
              <a:t/>
            </a:r>
            <a:br>
              <a:rPr lang="en-US" sz="2000" dirty="0" smtClean="0"/>
            </a:br>
            <a:r>
              <a:rPr lang="en-US" sz="1800" dirty="0" smtClean="0">
                <a:solidFill>
                  <a:schemeClr val="accent1"/>
                </a:solidFill>
              </a:rPr>
              <a:t>Finances</a:t>
            </a:r>
          </a:p>
        </p:txBody>
      </p:sp>
      <p:sp>
        <p:nvSpPr>
          <p:cNvPr id="5125" name="Slide Number Placeholder 5"/>
          <p:cNvSpPr>
            <a:spLocks noGrp="1"/>
          </p:cNvSpPr>
          <p:nvPr>
            <p:ph type="sldNum" sz="quarter" idx="11"/>
          </p:nvPr>
        </p:nvSpPr>
        <p:spPr>
          <a:noFill/>
        </p:spPr>
        <p:txBody>
          <a:bodyPr/>
          <a:lstStyle/>
          <a:p>
            <a:fld id="{43DC372B-4C9F-486E-BB2F-BC6ABD3E10EB}" type="slidenum">
              <a:rPr lang="en-US" smtClean="0"/>
              <a:pPr/>
              <a:t>9</a:t>
            </a:fld>
            <a:endParaRPr lang="en-US" smtClean="0"/>
          </a:p>
        </p:txBody>
      </p:sp>
      <p:graphicFrame>
        <p:nvGraphicFramePr>
          <p:cNvPr id="7" name="title"/>
          <p:cNvGraphicFramePr>
            <a:graphicFrameLocks noChangeAspect="1"/>
          </p:cNvGraphicFramePr>
          <p:nvPr>
            <p:custDataLst>
              <p:tags r:id="rId1"/>
            </p:custDataLst>
          </p:nvPr>
        </p:nvGraphicFramePr>
        <p:xfrm>
          <a:off x="431800" y="1295400"/>
          <a:ext cx="8229600" cy="4949825"/>
        </p:xfrm>
        <a:graphic>
          <a:graphicData uri="http://schemas.openxmlformats.org/drawingml/2006/chart">
            <c:chart xmlns:c="http://schemas.openxmlformats.org/drawingml/2006/chart" xmlns:r="http://schemas.openxmlformats.org/officeDocument/2006/relationships" r:id="rId4"/>
          </a:graphicData>
        </a:graphic>
      </p:graphicFrame>
      <p:sp>
        <p:nvSpPr>
          <p:cNvPr id="9236" name="Rectangle 31"/>
          <p:cNvSpPr>
            <a:spLocks noChangeArrowheads="1"/>
          </p:cNvSpPr>
          <p:nvPr/>
        </p:nvSpPr>
        <p:spPr bwMode="auto">
          <a:xfrm>
            <a:off x="3095625" y="6143625"/>
            <a:ext cx="2774950" cy="276225"/>
          </a:xfrm>
          <a:prstGeom prst="rect">
            <a:avLst/>
          </a:prstGeom>
          <a:noFill/>
          <a:ln w="9525">
            <a:noFill/>
            <a:miter lim="800000"/>
            <a:headEnd/>
            <a:tailEnd/>
          </a:ln>
        </p:spPr>
        <p:txBody>
          <a:bodyPr wrap="none">
            <a:spAutoFit/>
          </a:bodyPr>
          <a:lstStyle/>
          <a:p>
            <a:pPr algn="ctr">
              <a:defRPr/>
            </a:pPr>
            <a:r>
              <a:rPr lang="en-US" sz="1200" b="1" u="none" dirty="0">
                <a:solidFill>
                  <a:srgbClr val="7680AC"/>
                </a:solidFill>
              </a:rPr>
              <a:t>■ </a:t>
            </a:r>
            <a:r>
              <a:rPr lang="en-US" sz="1200" b="1" u="none" dirty="0">
                <a:solidFill>
                  <a:schemeClr val="accent1">
                    <a:lumMod val="50000"/>
                  </a:schemeClr>
                </a:solidFill>
              </a:rPr>
              <a:t>Your Institution </a:t>
            </a:r>
            <a:r>
              <a:rPr lang="en-US" sz="1200" b="1" u="none" dirty="0">
                <a:solidFill>
                  <a:srgbClr val="FFCC00"/>
                </a:solidFill>
              </a:rPr>
              <a:t>■</a:t>
            </a:r>
            <a:r>
              <a:rPr lang="en-US" sz="1200" b="1" u="none" dirty="0">
                <a:solidFill>
                  <a:srgbClr val="7680AC"/>
                </a:solidFill>
              </a:rPr>
              <a:t> </a:t>
            </a:r>
            <a:r>
              <a:rPr lang="en-US" sz="1200" b="1" u="none" dirty="0">
                <a:solidFill>
                  <a:schemeClr val="accent1">
                    <a:lumMod val="50000"/>
                  </a:schemeClr>
                </a:solidFill>
              </a:rPr>
              <a:t>Comparison Group</a:t>
            </a:r>
          </a:p>
        </p:txBody>
      </p:sp>
      <p:graphicFrame>
        <p:nvGraphicFramePr>
          <p:cNvPr id="6" name="Funding Chart"/>
          <p:cNvGraphicFramePr/>
          <p:nvPr/>
        </p:nvGraphicFramePr>
        <p:xfrm>
          <a:off x="685800" y="1752600"/>
          <a:ext cx="7848600" cy="4064000"/>
        </p:xfrm>
        <a:graphic>
          <a:graphicData uri="http://schemas.openxmlformats.org/drawingml/2006/chart">
            <c:chart xmlns:c="http://schemas.openxmlformats.org/drawingml/2006/chart" xmlns:r="http://schemas.openxmlformats.org/officeDocument/2006/relationships" r:id="rId5"/>
          </a:graphicData>
        </a:graphic>
      </p:graphicFrame>
      <p:sp>
        <p:nvSpPr>
          <p:cNvPr id="8" name="Footer Placeholder 7"/>
          <p:cNvSpPr>
            <a:spLocks noGrp="1"/>
          </p:cNvSpPr>
          <p:nvPr>
            <p:ph type="ftr" sz="quarter" idx="10"/>
          </p:nvPr>
        </p:nvSpPr>
        <p:spPr/>
        <p:txBody>
          <a:bodyPr/>
          <a:lstStyle/>
          <a:p>
            <a:pPr>
              <a:defRPr/>
            </a:pPr>
            <a:r>
              <a:rPr lang="en-US" smtClean="0"/>
              <a:t>2013 College Senior Survey</a:t>
            </a:r>
            <a:endParaRPr lang="en-US"/>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EXT" val="titleBox"/>
</p:tagLst>
</file>

<file path=ppt/tags/tag10.xml><?xml version="1.0" encoding="utf-8"?>
<p:tagLst xmlns:a="http://schemas.openxmlformats.org/drawingml/2006/main" xmlns:r="http://schemas.openxmlformats.org/officeDocument/2006/relationships" xmlns:p="http://schemas.openxmlformats.org/presentationml/2006/main">
  <p:tag name="CHART" val="ctGains1"/>
</p:tagLst>
</file>

<file path=ppt/tags/tag11.xml><?xml version="1.0" encoding="utf-8"?>
<p:tagLst xmlns:a="http://schemas.openxmlformats.org/drawingml/2006/main" xmlns:r="http://schemas.openxmlformats.org/officeDocument/2006/relationships" xmlns:p="http://schemas.openxmlformats.org/presentationml/2006/main">
  <p:tag name="CHART" val="ctGains1"/>
</p:tagLst>
</file>

<file path=ppt/tags/tag12.xml><?xml version="1.0" encoding="utf-8"?>
<p:tagLst xmlns:a="http://schemas.openxmlformats.org/drawingml/2006/main" xmlns:r="http://schemas.openxmlformats.org/officeDocument/2006/relationships" xmlns:p="http://schemas.openxmlformats.org/presentationml/2006/main">
  <p:tag name="CHART" val="ctGains1"/>
</p:tagLst>
</file>

<file path=ppt/tags/tag13.xml><?xml version="1.0" encoding="utf-8"?>
<p:tagLst xmlns:a="http://schemas.openxmlformats.org/drawingml/2006/main" xmlns:r="http://schemas.openxmlformats.org/officeDocument/2006/relationships" xmlns:p="http://schemas.openxmlformats.org/presentationml/2006/main">
  <p:tag name="CHART" val="ctGains1"/>
</p:tagLst>
</file>

<file path=ppt/tags/tag14.xml><?xml version="1.0" encoding="utf-8"?>
<p:tagLst xmlns:a="http://schemas.openxmlformats.org/drawingml/2006/main" xmlns:r="http://schemas.openxmlformats.org/officeDocument/2006/relationships" xmlns:p="http://schemas.openxmlformats.org/presentationml/2006/main">
  <p:tag name="CHART" val="ctFinanceSource"/>
</p:tagLst>
</file>

<file path=ppt/tags/tag15.xml><?xml version="1.0" encoding="utf-8"?>
<p:tagLst xmlns:a="http://schemas.openxmlformats.org/drawingml/2006/main" xmlns:r="http://schemas.openxmlformats.org/officeDocument/2006/relationships" xmlns:p="http://schemas.openxmlformats.org/presentationml/2006/main">
  <p:tag name="CHART" val="ctFinanceSource"/>
</p:tagLst>
</file>

<file path=ppt/tags/tag16.xml><?xml version="1.0" encoding="utf-8"?>
<p:tagLst xmlns:a="http://schemas.openxmlformats.org/drawingml/2006/main" xmlns:r="http://schemas.openxmlformats.org/officeDocument/2006/relationships" xmlns:p="http://schemas.openxmlformats.org/presentationml/2006/main">
  <p:tag name="CHART" val="ctFinanceSource"/>
</p:tagLst>
</file>

<file path=ppt/tags/tag17.xml><?xml version="1.0" encoding="utf-8"?>
<p:tagLst xmlns:a="http://schemas.openxmlformats.org/drawingml/2006/main" xmlns:r="http://schemas.openxmlformats.org/officeDocument/2006/relationships" xmlns:p="http://schemas.openxmlformats.org/presentationml/2006/main">
  <p:tag name="CHART" val="ctFinanceSource"/>
</p:tagLst>
</file>

<file path=ppt/tags/tag18.xml><?xml version="1.0" encoding="utf-8"?>
<p:tagLst xmlns:a="http://schemas.openxmlformats.org/drawingml/2006/main" xmlns:r="http://schemas.openxmlformats.org/officeDocument/2006/relationships" xmlns:p="http://schemas.openxmlformats.org/presentationml/2006/main">
  <p:tag name="CHART" val="ctFinanceSource"/>
</p:tagLst>
</file>

<file path=ppt/tags/tag19.xml><?xml version="1.0" encoding="utf-8"?>
<p:tagLst xmlns:a="http://schemas.openxmlformats.org/drawingml/2006/main" xmlns:r="http://schemas.openxmlformats.org/officeDocument/2006/relationships" xmlns:p="http://schemas.openxmlformats.org/presentationml/2006/main">
  <p:tag name="CHART" val="tblFacInt"/>
  <p:tag name="TEXT" val="tblCivicEng"/>
</p:tagLst>
</file>

<file path=ppt/tags/tag2.xml><?xml version="1.0" encoding="utf-8"?>
<p:tagLst xmlns:a="http://schemas.openxmlformats.org/drawingml/2006/main" xmlns:r="http://schemas.openxmlformats.org/officeDocument/2006/relationships" xmlns:p="http://schemas.openxmlformats.org/presentationml/2006/main">
  <p:tag name="TEXT" val="titleBox"/>
</p:tagLst>
</file>

<file path=ppt/tags/tag20.xml><?xml version="1.0" encoding="utf-8"?>
<p:tagLst xmlns:a="http://schemas.openxmlformats.org/drawingml/2006/main" xmlns:r="http://schemas.openxmlformats.org/officeDocument/2006/relationships" xmlns:p="http://schemas.openxmlformats.org/presentationml/2006/main">
  <p:tag name="CHART" val="tblFacInt"/>
  <p:tag name="TEXT" val="tblCivicEng"/>
</p:tagLst>
</file>

<file path=ppt/tags/tag21.xml><?xml version="1.0" encoding="utf-8"?>
<p:tagLst xmlns:a="http://schemas.openxmlformats.org/drawingml/2006/main" xmlns:r="http://schemas.openxmlformats.org/officeDocument/2006/relationships" xmlns:p="http://schemas.openxmlformats.org/presentationml/2006/main">
  <p:tag name="CHART" val="tblFacInt"/>
  <p:tag name="TEXT" val="tblCivicEng"/>
</p:tagLst>
</file>

<file path=ppt/tags/tag22.xml><?xml version="1.0" encoding="utf-8"?>
<p:tagLst xmlns:a="http://schemas.openxmlformats.org/drawingml/2006/main" xmlns:r="http://schemas.openxmlformats.org/officeDocument/2006/relationships" xmlns:p="http://schemas.openxmlformats.org/presentationml/2006/main">
  <p:tag name="CHART" val="ctFinanceSource"/>
</p:tagLst>
</file>

<file path=ppt/tags/tag23.xml><?xml version="1.0" encoding="utf-8"?>
<p:tagLst xmlns:a="http://schemas.openxmlformats.org/drawingml/2006/main" xmlns:r="http://schemas.openxmlformats.org/officeDocument/2006/relationships" xmlns:p="http://schemas.openxmlformats.org/presentationml/2006/main">
  <p:tag name="CHART" val="ctFinanceSource"/>
</p:tagLst>
</file>

<file path=ppt/tags/tag3.xml><?xml version="1.0" encoding="utf-8"?>
<p:tagLst xmlns:a="http://schemas.openxmlformats.org/drawingml/2006/main" xmlns:r="http://schemas.openxmlformats.org/officeDocument/2006/relationships" xmlns:p="http://schemas.openxmlformats.org/presentationml/2006/main">
  <p:tag name="CHART" val="ctFacIntSat"/>
</p:tagLst>
</file>

<file path=ppt/tags/tag4.xml><?xml version="1.0" encoding="utf-8"?>
<p:tagLst xmlns:a="http://schemas.openxmlformats.org/drawingml/2006/main" xmlns:r="http://schemas.openxmlformats.org/officeDocument/2006/relationships" xmlns:p="http://schemas.openxmlformats.org/presentationml/2006/main">
  <p:tag name="CHART" val="ctFinanceSource"/>
</p:tagLst>
</file>

<file path=ppt/tags/tag5.xml><?xml version="1.0" encoding="utf-8"?>
<p:tagLst xmlns:a="http://schemas.openxmlformats.org/drawingml/2006/main" xmlns:r="http://schemas.openxmlformats.org/officeDocument/2006/relationships" xmlns:p="http://schemas.openxmlformats.org/presentationml/2006/main">
  <p:tag name="CHART" val="ctBorrowMoney"/>
</p:tagLst>
</file>

<file path=ppt/tags/tag6.xml><?xml version="1.0" encoding="utf-8"?>
<p:tagLst xmlns:a="http://schemas.openxmlformats.org/drawingml/2006/main" xmlns:r="http://schemas.openxmlformats.org/officeDocument/2006/relationships" xmlns:p="http://schemas.openxmlformats.org/presentationml/2006/main">
  <p:tag name="CHART" val="ctFinanceSource"/>
</p:tagLst>
</file>

<file path=ppt/tags/tag7.xml><?xml version="1.0" encoding="utf-8"?>
<p:tagLst xmlns:a="http://schemas.openxmlformats.org/drawingml/2006/main" xmlns:r="http://schemas.openxmlformats.org/officeDocument/2006/relationships" xmlns:p="http://schemas.openxmlformats.org/presentationml/2006/main">
  <p:tag name="CHART" val="ctFinanceSource"/>
</p:tagLst>
</file>

<file path=ppt/tags/tag8.xml><?xml version="1.0" encoding="utf-8"?>
<p:tagLst xmlns:a="http://schemas.openxmlformats.org/drawingml/2006/main" xmlns:r="http://schemas.openxmlformats.org/officeDocument/2006/relationships" xmlns:p="http://schemas.openxmlformats.org/presentationml/2006/main">
  <p:tag name="CHART" val="ctGains1"/>
</p:tagLst>
</file>

<file path=ppt/tags/tag9.xml><?xml version="1.0" encoding="utf-8"?>
<p:tagLst xmlns:a="http://schemas.openxmlformats.org/drawingml/2006/main" xmlns:r="http://schemas.openxmlformats.org/officeDocument/2006/relationships" xmlns:p="http://schemas.openxmlformats.org/presentationml/2006/main">
  <p:tag name="CHART" val="ctGains1"/>
</p:tagLst>
</file>

<file path=ppt/theme/theme1.xml><?xml version="1.0" encoding="utf-8"?>
<a:theme xmlns:a="http://schemas.openxmlformats.org/drawingml/2006/main" name="Teamwork">
  <a:themeElements>
    <a:clrScheme name="Custom 3">
      <a:dk1>
        <a:srgbClr val="006E6B"/>
      </a:dk1>
      <a:lt1>
        <a:srgbClr val="7F7F7F"/>
      </a:lt1>
      <a:dk2>
        <a:srgbClr val="006666"/>
      </a:dk2>
      <a:lt2>
        <a:srgbClr val="B9EFEE"/>
      </a:lt2>
      <a:accent1>
        <a:srgbClr val="7680AC"/>
      </a:accent1>
      <a:accent2>
        <a:srgbClr val="FFFF66"/>
      </a:accent2>
      <a:accent3>
        <a:srgbClr val="AAB8B8"/>
      </a:accent3>
      <a:accent4>
        <a:srgbClr val="DADADA"/>
      </a:accent4>
      <a:accent5>
        <a:srgbClr val="7680AC"/>
      </a:accent5>
      <a:accent6>
        <a:srgbClr val="E7E75C"/>
      </a:accent6>
      <a:hlink>
        <a:srgbClr val="7680AC"/>
      </a:hlink>
      <a:folHlink>
        <a:srgbClr val="CCFF66"/>
      </a:folHlink>
    </a:clrScheme>
    <a:fontScheme name="Teamwork">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sng"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sng" strike="noStrike" cap="none" normalizeH="0" baseline="0" smtClean="0">
            <a:ln>
              <a:noFill/>
            </a:ln>
            <a:solidFill>
              <a:schemeClr val="tx1"/>
            </a:solidFill>
            <a:effectLst/>
            <a:latin typeface="Garamond" pitchFamily="18" charset="0"/>
          </a:defRPr>
        </a:defPPr>
      </a:lstStyle>
    </a:lnDef>
  </a:objectDefaults>
  <a:extraClrSchemeLst>
    <a:extraClrScheme>
      <a:clrScheme name="Teamwork 1">
        <a:dk1>
          <a:srgbClr val="000078"/>
        </a:dk1>
        <a:lt1>
          <a:srgbClr val="FFFFFF"/>
        </a:lt1>
        <a:dk2>
          <a:srgbClr val="000066"/>
        </a:dk2>
        <a:lt2>
          <a:srgbClr val="CCECFF"/>
        </a:lt2>
        <a:accent1>
          <a:srgbClr val="0099CC"/>
        </a:accent1>
        <a:accent2>
          <a:srgbClr val="008080"/>
        </a:accent2>
        <a:accent3>
          <a:srgbClr val="AAAAB8"/>
        </a:accent3>
        <a:accent4>
          <a:srgbClr val="DADADA"/>
        </a:accent4>
        <a:accent5>
          <a:srgbClr val="AACAE2"/>
        </a:accent5>
        <a:accent6>
          <a:srgbClr val="007373"/>
        </a:accent6>
        <a:hlink>
          <a:srgbClr val="00FFCC"/>
        </a:hlink>
        <a:folHlink>
          <a:srgbClr val="6699FF"/>
        </a:folHlink>
      </a:clrScheme>
      <a:clrMap bg1="dk2" tx1="lt1" bg2="dk1" tx2="lt2" accent1="accent1" accent2="accent2" accent3="accent3" accent4="accent4" accent5="accent5" accent6="accent6" hlink="hlink" folHlink="folHlink"/>
    </a:extraClrScheme>
    <a:extraClrScheme>
      <a:clrScheme name="Teamwork 2">
        <a:dk1>
          <a:srgbClr val="0000A6"/>
        </a:dk1>
        <a:lt1>
          <a:srgbClr val="FFFFFF"/>
        </a:lt1>
        <a:dk2>
          <a:srgbClr val="000099"/>
        </a:dk2>
        <a:lt2>
          <a:srgbClr val="CCFFFF"/>
        </a:lt2>
        <a:accent1>
          <a:srgbClr val="00CCFF"/>
        </a:accent1>
        <a:accent2>
          <a:srgbClr val="FFE701"/>
        </a:accent2>
        <a:accent3>
          <a:srgbClr val="AAAACA"/>
        </a:accent3>
        <a:accent4>
          <a:srgbClr val="DADADA"/>
        </a:accent4>
        <a:accent5>
          <a:srgbClr val="AAE2FF"/>
        </a:accent5>
        <a:accent6>
          <a:srgbClr val="E7D101"/>
        </a:accent6>
        <a:hlink>
          <a:srgbClr val="FFCC66"/>
        </a:hlink>
        <a:folHlink>
          <a:srgbClr val="00CA00"/>
        </a:folHlink>
      </a:clrScheme>
      <a:clrMap bg1="dk2" tx1="lt1" bg2="dk1" tx2="lt2" accent1="accent1" accent2="accent2" accent3="accent3" accent4="accent4" accent5="accent5" accent6="accent6" hlink="hlink" folHlink="folHlink"/>
    </a:extraClrScheme>
    <a:extraClrScheme>
      <a:clrScheme name="Teamwork 3">
        <a:dk1>
          <a:srgbClr val="000000"/>
        </a:dk1>
        <a:lt1>
          <a:srgbClr val="E0EBF6"/>
        </a:lt1>
        <a:dk2>
          <a:srgbClr val="77A4AF"/>
        </a:dk2>
        <a:lt2>
          <a:srgbClr val="F3F7FB"/>
        </a:lt2>
        <a:accent1>
          <a:srgbClr val="B9C4D7"/>
        </a:accent1>
        <a:accent2>
          <a:srgbClr val="B1A1C5"/>
        </a:accent2>
        <a:accent3>
          <a:srgbClr val="EDF3FA"/>
        </a:accent3>
        <a:accent4>
          <a:srgbClr val="000000"/>
        </a:accent4>
        <a:accent5>
          <a:srgbClr val="D9DEE8"/>
        </a:accent5>
        <a:accent6>
          <a:srgbClr val="A091B2"/>
        </a:accent6>
        <a:hlink>
          <a:srgbClr val="3F2FB5"/>
        </a:hlink>
        <a:folHlink>
          <a:srgbClr val="318944"/>
        </a:folHlink>
      </a:clrScheme>
      <a:clrMap bg1="lt1" tx1="dk1" bg2="lt2" tx2="dk2" accent1="accent1" accent2="accent2" accent3="accent3" accent4="accent4" accent5="accent5" accent6="accent6" hlink="hlink" folHlink="folHlink"/>
    </a:extraClrScheme>
    <a:extraClrScheme>
      <a:clrScheme name="Teamwork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clrMap bg1="dk2" tx1="lt1" bg2="dk1" tx2="lt2" accent1="accent1" accent2="accent2" accent3="accent3" accent4="accent4" accent5="accent5" accent6="accent6" hlink="hlink" folHlink="folHlink"/>
    </a:extraClrScheme>
    <a:extraClrScheme>
      <a:clrScheme name="Teamwork 5">
        <a:dk1>
          <a:srgbClr val="8ABA8D"/>
        </a:dk1>
        <a:lt1>
          <a:srgbClr val="FFFFFF"/>
        </a:lt1>
        <a:dk2>
          <a:srgbClr val="6FB56D"/>
        </a:dk2>
        <a:lt2>
          <a:srgbClr val="DCF1F4"/>
        </a:lt2>
        <a:accent1>
          <a:srgbClr val="2E7E2E"/>
        </a:accent1>
        <a:accent2>
          <a:srgbClr val="25735D"/>
        </a:accent2>
        <a:accent3>
          <a:srgbClr val="BBD7BA"/>
        </a:accent3>
        <a:accent4>
          <a:srgbClr val="DADADA"/>
        </a:accent4>
        <a:accent5>
          <a:srgbClr val="ADC0AD"/>
        </a:accent5>
        <a:accent6>
          <a:srgbClr val="206853"/>
        </a:accent6>
        <a:hlink>
          <a:srgbClr val="FFFF00"/>
        </a:hlink>
        <a:folHlink>
          <a:srgbClr val="FFF4BF"/>
        </a:folHlink>
      </a:clrScheme>
      <a:clrMap bg1="dk2" tx1="lt1" bg2="dk1" tx2="lt2" accent1="accent1" accent2="accent2" accent3="accent3" accent4="accent4" accent5="accent5" accent6="accent6" hlink="hlink" folHlink="folHlink"/>
    </a:extraClrScheme>
    <a:extraClrScheme>
      <a:clrScheme name="Teamwork 6">
        <a:dk1>
          <a:srgbClr val="005400"/>
        </a:dk1>
        <a:lt1>
          <a:srgbClr val="FFFFFF"/>
        </a:lt1>
        <a:dk2>
          <a:srgbClr val="004800"/>
        </a:dk2>
        <a:lt2>
          <a:srgbClr val="D6D8C0"/>
        </a:lt2>
        <a:accent1>
          <a:srgbClr val="339933"/>
        </a:accent1>
        <a:accent2>
          <a:srgbClr val="7D8C70"/>
        </a:accent2>
        <a:accent3>
          <a:srgbClr val="AAB1AA"/>
        </a:accent3>
        <a:accent4>
          <a:srgbClr val="DADADA"/>
        </a:accent4>
        <a:accent5>
          <a:srgbClr val="ADCAAD"/>
        </a:accent5>
        <a:accent6>
          <a:srgbClr val="717E65"/>
        </a:accent6>
        <a:hlink>
          <a:srgbClr val="CCCC00"/>
        </a:hlink>
        <a:folHlink>
          <a:srgbClr val="85B3B1"/>
        </a:folHlink>
      </a:clrScheme>
      <a:clrMap bg1="dk2" tx1="lt1" bg2="dk1" tx2="lt2" accent1="accent1" accent2="accent2" accent3="accent3" accent4="accent4" accent5="accent5" accent6="accent6" hlink="hlink" folHlink="folHlink"/>
    </a:extraClrScheme>
    <a:extraClrScheme>
      <a:clrScheme name="Teamwork 7">
        <a:dk1>
          <a:srgbClr val="000000"/>
        </a:dk1>
        <a:lt1>
          <a:srgbClr val="F5F0BD"/>
        </a:lt1>
        <a:dk2>
          <a:srgbClr val="BD9D69"/>
        </a:dk2>
        <a:lt2>
          <a:srgbClr val="FFFFCC"/>
        </a:lt2>
        <a:accent1>
          <a:srgbClr val="CDBB77"/>
        </a:accent1>
        <a:accent2>
          <a:srgbClr val="F8EBD0"/>
        </a:accent2>
        <a:accent3>
          <a:srgbClr val="F9F6DB"/>
        </a:accent3>
        <a:accent4>
          <a:srgbClr val="000000"/>
        </a:accent4>
        <a:accent5>
          <a:srgbClr val="E3DABD"/>
        </a:accent5>
        <a:accent6>
          <a:srgbClr val="E1D5BC"/>
        </a:accent6>
        <a:hlink>
          <a:srgbClr val="FF9900"/>
        </a:hlink>
        <a:folHlink>
          <a:srgbClr val="C64B00"/>
        </a:folHlink>
      </a:clrScheme>
      <a:clrMap bg1="lt1" tx1="dk1" bg2="lt2" tx2="dk2" accent1="accent1" accent2="accent2" accent3="accent3" accent4="accent4" accent5="accent5" accent6="accent6" hlink="hlink" folHlink="folHlink"/>
    </a:extraClrScheme>
    <a:extraClrScheme>
      <a:clrScheme name="Teamwork 8">
        <a:dk1>
          <a:srgbClr val="000000"/>
        </a:dk1>
        <a:lt1>
          <a:srgbClr val="E2DDD4"/>
        </a:lt1>
        <a:dk2>
          <a:srgbClr val="000000"/>
        </a:dk2>
        <a:lt2>
          <a:srgbClr val="EFEBE3"/>
        </a:lt2>
        <a:accent1>
          <a:srgbClr val="F2F2F2"/>
        </a:accent1>
        <a:accent2>
          <a:srgbClr val="C4AD74"/>
        </a:accent2>
        <a:accent3>
          <a:srgbClr val="EEEBE6"/>
        </a:accent3>
        <a:accent4>
          <a:srgbClr val="000000"/>
        </a:accent4>
        <a:accent5>
          <a:srgbClr val="F7F7F7"/>
        </a:accent5>
        <a:accent6>
          <a:srgbClr val="B19C68"/>
        </a:accent6>
        <a:hlink>
          <a:srgbClr val="A46032"/>
        </a:hlink>
        <a:folHlink>
          <a:srgbClr val="8F8E73"/>
        </a:folHlink>
      </a:clrScheme>
      <a:clrMap bg1="lt1" tx1="dk1" bg2="lt2" tx2="dk2" accent1="accent1" accent2="accent2" accent3="accent3" accent4="accent4" accent5="accent5" accent6="accent6" hlink="hlink" folHlink="folHlink"/>
    </a:extraClrScheme>
    <a:extraClrScheme>
      <a:clrScheme name="Teamwork 9">
        <a:dk1>
          <a:srgbClr val="8A0000"/>
        </a:dk1>
        <a:lt1>
          <a:srgbClr val="FFFFFF"/>
        </a:lt1>
        <a:dk2>
          <a:srgbClr val="800000"/>
        </a:dk2>
        <a:lt2>
          <a:srgbClr val="FFFFCC"/>
        </a:lt2>
        <a:accent1>
          <a:srgbClr val="FF5831"/>
        </a:accent1>
        <a:accent2>
          <a:srgbClr val="C5543D"/>
        </a:accent2>
        <a:accent3>
          <a:srgbClr val="C0AAAA"/>
        </a:accent3>
        <a:accent4>
          <a:srgbClr val="DADADA"/>
        </a:accent4>
        <a:accent5>
          <a:srgbClr val="FFB4AD"/>
        </a:accent5>
        <a:accent6>
          <a:srgbClr val="B24B36"/>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Teamwork 10">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FFFF99"/>
        </a:hlink>
        <a:folHlink>
          <a:srgbClr val="CCFF66"/>
        </a:folHlink>
      </a:clrScheme>
      <a:clrMap bg1="dk2" tx1="lt1" bg2="dk1" tx2="lt2" accent1="accent1" accent2="accent2" accent3="accent3" accent4="accent4" accent5="accent5" accent6="accent6" hlink="hlink" folHlink="folHlink"/>
    </a:extraClrScheme>
    <a:extraClrScheme>
      <a:clrScheme name="Teamwork 11">
        <a:dk1>
          <a:srgbClr val="006E6B"/>
        </a:dk1>
        <a:lt1>
          <a:srgbClr val="FFFFFF"/>
        </a:lt1>
        <a:dk2>
          <a:srgbClr val="006666"/>
        </a:dk2>
        <a:lt2>
          <a:srgbClr val="B9EFEE"/>
        </a:lt2>
        <a:accent1>
          <a:srgbClr val="7680AC"/>
        </a:accent1>
        <a:accent2>
          <a:srgbClr val="6AB475"/>
        </a:accent2>
        <a:accent3>
          <a:srgbClr val="AAB8B8"/>
        </a:accent3>
        <a:accent4>
          <a:srgbClr val="DADADA"/>
        </a:accent4>
        <a:accent5>
          <a:srgbClr val="BDC0D2"/>
        </a:accent5>
        <a:accent6>
          <a:srgbClr val="5FA369"/>
        </a:accent6>
        <a:hlink>
          <a:srgbClr val="FFFF99"/>
        </a:hlink>
        <a:folHlink>
          <a:srgbClr val="CCFF66"/>
        </a:folHlink>
      </a:clrScheme>
      <a:clrMap bg1="dk2" tx1="lt1" bg2="dk1" tx2="lt2" accent1="accent1" accent2="accent2" accent3="accent3" accent4="accent4" accent5="accent5" accent6="accent6" hlink="hlink" folHlink="folHlink"/>
    </a:extraClrScheme>
    <a:extraClrScheme>
      <a:clrScheme name="Teamwork 12">
        <a:dk1>
          <a:srgbClr val="006E6B"/>
        </a:dk1>
        <a:lt1>
          <a:srgbClr val="FFFFFF"/>
        </a:lt1>
        <a:dk2>
          <a:srgbClr val="006666"/>
        </a:dk2>
        <a:lt2>
          <a:srgbClr val="B9EFEE"/>
        </a:lt2>
        <a:accent1>
          <a:srgbClr val="7680AC"/>
        </a:accent1>
        <a:accent2>
          <a:srgbClr val="FFFF66"/>
        </a:accent2>
        <a:accent3>
          <a:srgbClr val="AAB8B8"/>
        </a:accent3>
        <a:accent4>
          <a:srgbClr val="DADADA"/>
        </a:accent4>
        <a:accent5>
          <a:srgbClr val="BDC0D2"/>
        </a:accent5>
        <a:accent6>
          <a:srgbClr val="E7E75C"/>
        </a:accent6>
        <a:hlink>
          <a:srgbClr val="000000"/>
        </a:hlink>
        <a:folHlink>
          <a:srgbClr val="CCFF66"/>
        </a:folHlink>
      </a:clrScheme>
      <a:clrMap bg1="dk2" tx1="lt1" bg2="dk1" tx2="lt2" accent1="accent1" accent2="accent2" accent3="accent3" accent4="accent4" accent5="accent5" accent6="accent6" hlink="hlink" folHlink="folHlink"/>
    </a:extraClrScheme>
    <a:extraClrScheme>
      <a:clrScheme name="Teamwork 13">
        <a:dk1>
          <a:srgbClr val="006E6B"/>
        </a:dk1>
        <a:lt1>
          <a:srgbClr val="FFFFFF"/>
        </a:lt1>
        <a:dk2>
          <a:srgbClr val="006666"/>
        </a:dk2>
        <a:lt2>
          <a:srgbClr val="B9EFEE"/>
        </a:lt2>
        <a:accent1>
          <a:srgbClr val="7680AC"/>
        </a:accent1>
        <a:accent2>
          <a:srgbClr val="FFFF66"/>
        </a:accent2>
        <a:accent3>
          <a:srgbClr val="AAB8B8"/>
        </a:accent3>
        <a:accent4>
          <a:srgbClr val="DADADA"/>
        </a:accent4>
        <a:accent5>
          <a:srgbClr val="BDC0D2"/>
        </a:accent5>
        <a:accent6>
          <a:srgbClr val="E7E75C"/>
        </a:accent6>
        <a:hlink>
          <a:srgbClr val="7680AC"/>
        </a:hlink>
        <a:folHlink>
          <a:srgbClr val="CCFF66"/>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19248</TotalTime>
  <Words>4291</Words>
  <Application>Microsoft Office PowerPoint</Application>
  <PresentationFormat>On-screen Show (4:3)</PresentationFormat>
  <Paragraphs>975</Paragraphs>
  <Slides>52</Slides>
  <Notes>52</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Teamwork</vt:lpstr>
      <vt:lpstr>McPherson College College Senior Survey 2013 Results</vt:lpstr>
      <vt:lpstr>College Senior Survey</vt:lpstr>
      <vt:lpstr>Table of Contents</vt:lpstr>
      <vt:lpstr>A Note about CIRP Constructs</vt:lpstr>
      <vt:lpstr>Demographics</vt:lpstr>
      <vt:lpstr>Demographics  Primary Major (Aggregated)</vt:lpstr>
      <vt:lpstr>Demographics  Overall GPA</vt:lpstr>
      <vt:lpstr>Demographics  Finances</vt:lpstr>
      <vt:lpstr>Demographics  Finances</vt:lpstr>
      <vt:lpstr>Academic Outcomes and Experiences</vt:lpstr>
      <vt:lpstr> Habits of Mind  Habits of Mind is a unified measure of the behaviors and traits associated with academic success. These learning behaviors are seen as the foundation for lifelong learning. </vt:lpstr>
      <vt:lpstr>Pluralistic Orientation  Pluralistic Orientation is a unified measure of skills and dispositions appropriate  for living and working in a diverse society.</vt:lpstr>
      <vt:lpstr>Academic Self-Concept  Self-awareness and confidence in academic environments help students learn by  encouraging their intellectual inquiry. Academic Self-Concept is a unified measure of students’ beliefs about their abilities and confidence in academic environments. </vt:lpstr>
      <vt:lpstr>Faculty Interaction  Faculty Interaction: Mentorship measures the extent to which students and  faculty have mentoring relationships that foster both academic and personal  support and guidance. </vt:lpstr>
      <vt:lpstr>Guidance from Faculty  “How often have professors at your college provided you with…”</vt:lpstr>
      <vt:lpstr> Academic Validation  Faculty interactions in the classroom can foster students’ academic development.  These items measure the extent to which students’ view of faculty actions in class reflects concern for their academic success. </vt:lpstr>
      <vt:lpstr>Slide 17</vt:lpstr>
      <vt:lpstr>Academic Outcomes  These items illustrate important academic skills and abilities and how  these skills compare to your comp group. </vt:lpstr>
      <vt:lpstr>Academic Enhancement Experiences  Opportunities to apply learning inside and outside the classroom augment  students’ academic involvement, allowing them to make meaningful intellectual  connections and communicate their knowledge to others.</vt:lpstr>
      <vt:lpstr>Additional Enhancement Experiences  These items reflect your senior cohort’s expectations for participation in academic  enhancement experiences, as measured by their responses to the CIRP Freshman Survey, as well as their actual participation, as measured by the CIRP Senior Survey.</vt:lpstr>
      <vt:lpstr>Active and Collaborative Learning  These items illustrate the extent to which students have deepened their  knowledge of course material through interaction with faculty and other students.</vt:lpstr>
      <vt:lpstr>Active and Collaborative Learning  These items illustrate the extent to which students have furthered their  knowledge of course material through interaction with faculty and other students.</vt:lpstr>
      <vt:lpstr> Written and Oral Communication  Effective communication skills are essential prerequisites for success in today's world, both personally and professionally. </vt:lpstr>
      <vt:lpstr>Slide 24</vt:lpstr>
      <vt:lpstr>Co-Curricular Outcomes and Experiences</vt:lpstr>
      <vt:lpstr>Social Agency  Activities and beliefs equip and empower students to create a world that is equitable,  just, democratic, and sustainable. Social Agency measures the extent to which students  value political and social involvement as a personal goal.</vt:lpstr>
      <vt:lpstr> Civic Engagement   Engaged citizens are a critical element in the functioning of our democratic society.  Civic Engagement measures the extent to which students are motivated and involved  in civic, electoral, and political activities. </vt:lpstr>
      <vt:lpstr>Civic Awareness   The ability to evaluate, question, and develop solutions affecting local and global communities is an important skill. Civic Awareness measures students’ understanding  of the issues facing their community, nation, and the world. </vt:lpstr>
      <vt:lpstr>Leadership  Leadership measures students' beliefs about their leadership development and  capability, and their experiences as a leader. </vt:lpstr>
      <vt:lpstr>Positive Cross-Racial Interaction  Contact with diverse peers allows students to gain valuable insights about  themselves and others. Positive Cross-Racial Interaction is a unified measure of  students’ level of positive interaction with diverse peers.</vt:lpstr>
      <vt:lpstr>Negative Cross-Racial Interaction  Contact with diverse peers allows students to gain valuable insights about  themselves and others. Negative Cross-Racial Interaction is a unified measure of  students’ level of negative interaction with diverse peers.</vt:lpstr>
      <vt:lpstr>Sense of Belonging  The campus community is a powerful source of influence on students’ development.  Sense of Belonging measures the extent to which students feel a sense of academic and  social integration on campus. </vt:lpstr>
      <vt:lpstr>Slide 33</vt:lpstr>
      <vt:lpstr>Slide 34</vt:lpstr>
      <vt:lpstr>Slide 35</vt:lpstr>
      <vt:lpstr>Health and Wellness   Students’ physical and emotional well-being can affect many important aspects of  the student experience, including academic performance and persistence. These items  gauge student behaviors, attitudes, and experiences related to health and wellness.</vt:lpstr>
      <vt:lpstr>Health and Wellness  Students’ physical and emotional well-being can affect many important aspects of  the student experience, including academic performance and persistence. These items  gauge student behaviors, attitudes, and experiences related to health and wellness.</vt:lpstr>
      <vt:lpstr>Health and Wellness   Students’ physical and emotional well-being can affect many important aspects of  the student experience, including academic performance and persistence. These items  gauge student behaviors, attitudes, and experiences related to health and wellness.</vt:lpstr>
      <vt:lpstr>Future Plans</vt:lpstr>
      <vt:lpstr>Future Plans </vt:lpstr>
      <vt:lpstr> Future Plans: Graduate/Professional School</vt:lpstr>
      <vt:lpstr>Slide 42</vt:lpstr>
      <vt:lpstr>Future Plans  Probable Career/Occupation</vt:lpstr>
      <vt:lpstr>Future Plans  When thinking about your career path after college,  how important are the following considerations:  (Percentages combine “Essential” and “Very Important” responses)</vt:lpstr>
      <vt:lpstr>Future Plans  Preparedness for Future Plans</vt:lpstr>
      <vt:lpstr>Satisfaction</vt:lpstr>
      <vt:lpstr>Overall Satisfaction  Overall Satisfaction measures students’ satisfaction with the college experience. </vt:lpstr>
      <vt:lpstr>Satisfaction with Coursework  Satisfaction with Coursework measures the extent to which students see their  coursework as relevant, useful, and applicable to their academic success and future plans. </vt:lpstr>
      <vt:lpstr>Satisfaction with Academic Support and Courses  In addition to actual coursework, various support services are instrumental in  shaping students’ academic experiences.</vt:lpstr>
      <vt:lpstr>Satisfaction with Services and Community  Where students live and the support they receive are critical to  shaping their college experience.</vt:lpstr>
      <vt:lpstr> Overall Satisfaction   If you could make your college choice over, would you still choose to enroll at your current college?</vt:lpstr>
      <vt:lpstr>Slide 52</vt:lpstr>
    </vt:vector>
  </TitlesOfParts>
  <Company>UCLA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2007 Your First College Year</dc:title>
  <dc:creator>larellano</dc:creator>
  <cp:lastModifiedBy>Silvio Vallejos</cp:lastModifiedBy>
  <cp:revision>1803</cp:revision>
  <cp:lastPrinted>2013-08-21T16:05:02Z</cp:lastPrinted>
  <dcterms:created xsi:type="dcterms:W3CDTF">2007-06-27T16:52:25Z</dcterms:created>
  <dcterms:modified xsi:type="dcterms:W3CDTF">2013-10-07T23:33:13Z</dcterms:modified>
</cp:coreProperties>
</file>